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2c7dddd9f8142f9" /><Relationship Type="http://schemas.openxmlformats.org/officeDocument/2006/relationships/extended-properties" Target="/docProps/app.xml" Id="R94df15001b3f4d13" /><Relationship Type="http://schemas.openxmlformats.org/officeDocument/2006/relationships/officeDocument" Target="/ppt/presentation.xml" Id="R0efe87747e63465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717276de76d4970"/>
  </p:sldMasterIdLst>
  <p:notesMasterIdLst>
    <p:notesMasterId xmlns:r="http://schemas.openxmlformats.org/officeDocument/2006/relationships" r:id="Rffd1899b10414357"/>
  </p:notesMasterIdLst>
  <p:sldIdLst>
    <p:sldId xmlns:r="http://schemas.openxmlformats.org/officeDocument/2006/relationships" id="256" r:id="R985402d143454c6e"/>
    <p:sldId xmlns:r="http://schemas.openxmlformats.org/officeDocument/2006/relationships" id="257" r:id="R18c1fe2b4d7c49f6"/>
    <p:sldId xmlns:r="http://schemas.openxmlformats.org/officeDocument/2006/relationships" id="258" r:id="Ra0b0d09ae5984f47"/>
    <p:sldId xmlns:r="http://schemas.openxmlformats.org/officeDocument/2006/relationships" id="259" r:id="R8565f660287b4da9"/>
    <p:sldId xmlns:r="http://schemas.openxmlformats.org/officeDocument/2006/relationships" id="260" r:id="R732949ce702c48d4"/>
    <p:sldId xmlns:r="http://schemas.openxmlformats.org/officeDocument/2006/relationships" id="261" r:id="Re50af30efb304206"/>
    <p:sldId xmlns:r="http://schemas.openxmlformats.org/officeDocument/2006/relationships" id="262" r:id="Rc60a5cc0a72c4b6a"/>
    <p:sldId xmlns:r="http://schemas.openxmlformats.org/officeDocument/2006/relationships" id="263" r:id="R0f2edc0557814ff5"/>
    <p:sldId xmlns:r="http://schemas.openxmlformats.org/officeDocument/2006/relationships" id="264" r:id="R2d29e1296f7e4b99"/>
    <p:sldId xmlns:r="http://schemas.openxmlformats.org/officeDocument/2006/relationships" id="265" r:id="Rf1c0d73a23e64a34"/>
    <p:sldId xmlns:r="http://schemas.openxmlformats.org/officeDocument/2006/relationships" id="266" r:id="R3ba08e0c6b3c4442"/>
    <p:sldId xmlns:r="http://schemas.openxmlformats.org/officeDocument/2006/relationships" id="267" r:id="R35c0d2f260614b2b"/>
    <p:sldId xmlns:r="http://schemas.openxmlformats.org/officeDocument/2006/relationships" id="268" r:id="R40d57e21aebe42bf"/>
    <p:sldId xmlns:r="http://schemas.openxmlformats.org/officeDocument/2006/relationships" id="269" r:id="R63dd5f549bfc454c"/>
    <p:sldId xmlns:r="http://schemas.openxmlformats.org/officeDocument/2006/relationships" id="270" r:id="Rd5936a114f6e4235"/>
    <p:sldId xmlns:r="http://schemas.openxmlformats.org/officeDocument/2006/relationships" id="271" r:id="R0d631129a0454e17"/>
    <p:sldId xmlns:r="http://schemas.openxmlformats.org/officeDocument/2006/relationships" id="272" r:id="Rcada113c356f41e6"/>
    <p:sldId xmlns:r="http://schemas.openxmlformats.org/officeDocument/2006/relationships" id="273" r:id="R4e7c05b75d1d40f1"/>
    <p:sldId xmlns:r="http://schemas.openxmlformats.org/officeDocument/2006/relationships" id="274" r:id="R44b018729a6f41b0"/>
    <p:sldId xmlns:r="http://schemas.openxmlformats.org/officeDocument/2006/relationships" id="275" r:id="Ref3fcd921e8e479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0d283a20d864d3e" /><Relationship Type="http://schemas.openxmlformats.org/officeDocument/2006/relationships/slideMaster" Target="/ppt/slideMasters/slideMaster1.xml" Id="Rd717276de76d4970" /><Relationship Type="http://schemas.openxmlformats.org/officeDocument/2006/relationships/notesMaster" Target="/ppt/notesMasters/notesMaster1.xml" Id="Rffd1899b10414357" /><Relationship Type="http://schemas.openxmlformats.org/officeDocument/2006/relationships/presProps" Target="/ppt/presProps.xml" Id="R9a154e1d5e874cdd" /><Relationship Type="http://schemas.openxmlformats.org/officeDocument/2006/relationships/viewProps" Target="/ppt/viewProps.xml" Id="R77e8e4e7aa094b45" /><Relationship Type="http://schemas.openxmlformats.org/officeDocument/2006/relationships/tableStyles" Target="/ppt/tableStyles.xml" Id="R956fb6a887d74a02" /><Relationship Type="http://schemas.openxmlformats.org/officeDocument/2006/relationships/slide" Target="/ppt/slides/slide1.xml" Id="R985402d143454c6e" /><Relationship Type="http://schemas.openxmlformats.org/officeDocument/2006/relationships/slide" Target="/ppt/slides/slide2.xml" Id="R18c1fe2b4d7c49f6" /><Relationship Type="http://schemas.openxmlformats.org/officeDocument/2006/relationships/slide" Target="/ppt/slides/slide3.xml" Id="Ra0b0d09ae5984f47" /><Relationship Type="http://schemas.openxmlformats.org/officeDocument/2006/relationships/slide" Target="/ppt/slides/slide4.xml" Id="R8565f660287b4da9" /><Relationship Type="http://schemas.openxmlformats.org/officeDocument/2006/relationships/slide" Target="/ppt/slides/slide5.xml" Id="R732949ce702c48d4" /><Relationship Type="http://schemas.openxmlformats.org/officeDocument/2006/relationships/slide" Target="/ppt/slides/slide6.xml" Id="Re50af30efb304206" /><Relationship Type="http://schemas.openxmlformats.org/officeDocument/2006/relationships/slide" Target="/ppt/slides/slide7.xml" Id="Rc60a5cc0a72c4b6a" /><Relationship Type="http://schemas.openxmlformats.org/officeDocument/2006/relationships/slide" Target="/ppt/slides/slide8.xml" Id="R0f2edc0557814ff5" /><Relationship Type="http://schemas.openxmlformats.org/officeDocument/2006/relationships/slide" Target="/ppt/slides/slide9.xml" Id="R2d29e1296f7e4b99" /><Relationship Type="http://schemas.openxmlformats.org/officeDocument/2006/relationships/slide" Target="/ppt/slides/slide10.xml" Id="Rf1c0d73a23e64a34" /><Relationship Type="http://schemas.openxmlformats.org/officeDocument/2006/relationships/slide" Target="/ppt/slides/slide11.xml" Id="R3ba08e0c6b3c4442" /><Relationship Type="http://schemas.openxmlformats.org/officeDocument/2006/relationships/slide" Target="/ppt/slides/slide12.xml" Id="R35c0d2f260614b2b" /><Relationship Type="http://schemas.openxmlformats.org/officeDocument/2006/relationships/slide" Target="/ppt/slides/slide13.xml" Id="R40d57e21aebe42bf" /><Relationship Type="http://schemas.openxmlformats.org/officeDocument/2006/relationships/slide" Target="/ppt/slides/slide14.xml" Id="R63dd5f549bfc454c" /><Relationship Type="http://schemas.openxmlformats.org/officeDocument/2006/relationships/slide" Target="/ppt/slides/slide15.xml" Id="Rd5936a114f6e4235" /><Relationship Type="http://schemas.openxmlformats.org/officeDocument/2006/relationships/slide" Target="/ppt/slides/slide16.xml" Id="R0d631129a0454e17" /><Relationship Type="http://schemas.openxmlformats.org/officeDocument/2006/relationships/slide" Target="/ppt/slides/slide17.xml" Id="Rcada113c356f41e6" /><Relationship Type="http://schemas.openxmlformats.org/officeDocument/2006/relationships/slide" Target="/ppt/slides/slide18.xml" Id="R4e7c05b75d1d40f1" /><Relationship Type="http://schemas.openxmlformats.org/officeDocument/2006/relationships/slide" Target="/ppt/slides/slide19.xml" Id="R44b018729a6f41b0" /><Relationship Type="http://schemas.openxmlformats.org/officeDocument/2006/relationships/slide" Target="/ppt/slides/slide20.xml" Id="Ref3fcd921e8e479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a2e4b44dc9e48a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467d31afc754f60" /><Relationship Type="http://schemas.openxmlformats.org/officeDocument/2006/relationships/notesMaster" Target="/ppt/notesMasters/notesMaster1.xml" Id="Ra9aafdd09d91441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d95857121c149b9" /><Relationship Type="http://schemas.openxmlformats.org/officeDocument/2006/relationships/notesMaster" Target="/ppt/notesMasters/notesMaster1.xml" Id="R72344b435c494d34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16c2cf50f6b486f" /><Relationship Type="http://schemas.openxmlformats.org/officeDocument/2006/relationships/notesMaster" Target="/ppt/notesMasters/notesMaster1.xml" Id="R9ff655e70c164365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1ca4d69fef9f4120" /><Relationship Type="http://schemas.openxmlformats.org/officeDocument/2006/relationships/notesMaster" Target="/ppt/notesMasters/notesMaster1.xml" Id="R507c917133c6402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c6bfed7b3bb435a" /><Relationship Type="http://schemas.openxmlformats.org/officeDocument/2006/relationships/notesMaster" Target="/ppt/notesMasters/notesMaster1.xml" Id="R0aa92be094c8419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8759e5d3cd0d49c1" /><Relationship Type="http://schemas.openxmlformats.org/officeDocument/2006/relationships/notesMaster" Target="/ppt/notesMasters/notesMaster1.xml" Id="Rfd91d2a6c2c24b8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dc792b5b0b8b422a" /><Relationship Type="http://schemas.openxmlformats.org/officeDocument/2006/relationships/notesMaster" Target="/ppt/notesMasters/notesMaster1.xml" Id="Rb7d650ec076a4d0c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7e6f88cc1d9a42ac" /><Relationship Type="http://schemas.openxmlformats.org/officeDocument/2006/relationships/notesMaster" Target="/ppt/notesMasters/notesMaster1.xml" Id="R3dc569fb7490406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1bc0d0d747854d1f" /><Relationship Type="http://schemas.openxmlformats.org/officeDocument/2006/relationships/notesMaster" Target="/ppt/notesMasters/notesMaster1.xml" Id="R1304b8aa4562418c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f500ef26c53b44da" /><Relationship Type="http://schemas.openxmlformats.org/officeDocument/2006/relationships/notesMaster" Target="/ppt/notesMasters/notesMaster1.xml" Id="R72be19ec639a45c9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ea6d14695a184b21" /><Relationship Type="http://schemas.openxmlformats.org/officeDocument/2006/relationships/notesMaster" Target="/ppt/notesMasters/notesMaster1.xml" Id="R1ccb8ced80d741f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973cc2512a343fc" /><Relationship Type="http://schemas.openxmlformats.org/officeDocument/2006/relationships/notesMaster" Target="/ppt/notesMasters/notesMaster1.xml" Id="R91cbfc890b93407c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2587143ee7f44e92" /><Relationship Type="http://schemas.openxmlformats.org/officeDocument/2006/relationships/notesMaster" Target="/ppt/notesMasters/notesMaster1.xml" Id="Re54e566225b0469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349f0e1e1864a83" /><Relationship Type="http://schemas.openxmlformats.org/officeDocument/2006/relationships/notesMaster" Target="/ppt/notesMasters/notesMaster1.xml" Id="R22800939e95a4e0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1dedb24c9ed4885" /><Relationship Type="http://schemas.openxmlformats.org/officeDocument/2006/relationships/notesMaster" Target="/ppt/notesMasters/notesMaster1.xml" Id="R0fcb50d8bba6497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43bc7971d744f3b" /><Relationship Type="http://schemas.openxmlformats.org/officeDocument/2006/relationships/notesMaster" Target="/ppt/notesMasters/notesMaster1.xml" Id="R2ca078e4f369406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9724525c85b4b08" /><Relationship Type="http://schemas.openxmlformats.org/officeDocument/2006/relationships/notesMaster" Target="/ppt/notesMasters/notesMaster1.xml" Id="R590c0bc0dd7c4a9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f21d780c7d7468f" /><Relationship Type="http://schemas.openxmlformats.org/officeDocument/2006/relationships/notesMaster" Target="/ppt/notesMasters/notesMaster1.xml" Id="R428ce661277c45d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ac2cb5c505044b5" /><Relationship Type="http://schemas.openxmlformats.org/officeDocument/2006/relationships/notesMaster" Target="/ppt/notesMasters/notesMaster1.xml" Id="R95b83aeeda4341d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9b11b04e8f140f0" /><Relationship Type="http://schemas.openxmlformats.org/officeDocument/2006/relationships/notesMaster" Target="/ppt/notesMasters/notesMaster1.xml" Id="R76e7246364434a6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1/d². Radiation spreads over area 4πd². Q2: shorter. Wien’s displacement law.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H₀. v = H₀d. Q4: hot early Universe. It is relic radiation from the early Universe.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1/d². Radiation spreads over area 4πd². Q2: shorter. Wien’s displacement law. Q3: H₀. v = H₀d. Q4: hot early Universe. It is relic radiation from the early Universe.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1/d². Radiation spreads over area 4πd². Q2: shorter. Wien’s displacement law.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luminosity, flux, standard candle, redshift, Hubble constant, CMB.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Gradient H₀ = 70 km s⁻¹ Mpc⁻¹ in this illustrative model. Data: (10, 700), (30, 2100), (50, 3500), (70, 4900), (90, 6300).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25 Astronomy and cosmology;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Redshift is read from spectra: Δλ/λ ≈ Δf/f ≈ v/c for v much less than c, which is how a recession speed is actually measured.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archival data and simulations; never view the Sun directly without approved solar-viewing equipment.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307601a3b1345b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b0bf3bbfba2433b" /><Relationship Type="http://schemas.openxmlformats.org/officeDocument/2006/relationships/slideLayout" Target="/ppt/slideLayouts/slideLayout1.xml" Id="R779424df7f044c0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79424df7f044c0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4183fe4af54ab6" /><Relationship Type="http://schemas.openxmlformats.org/officeDocument/2006/relationships/notesSlide" Target="/ppt/notesSlides/notesSlide1.xml" Id="Rf70951be4ed142dc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42de7fe9fe4e93" /><Relationship Type="http://schemas.openxmlformats.org/officeDocument/2006/relationships/notesSlide" Target="/ppt/notesSlides/notesSlide10.xml" Id="R1e04c0b98491450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47fb5989144405" /><Relationship Type="http://schemas.openxmlformats.org/officeDocument/2006/relationships/notesSlide" Target="/ppt/notesSlides/notesSlide11.xml" Id="R33ab4722cfa042f2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2c751a0299447d" /><Relationship Type="http://schemas.openxmlformats.org/officeDocument/2006/relationships/notesSlide" Target="/ppt/notesSlides/notesSlide12.xml" Id="R9519798c7686450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92f23b65254e3a" /><Relationship Type="http://schemas.openxmlformats.org/officeDocument/2006/relationships/notesSlide" Target="/ppt/notesSlides/notesSlide13.xml" Id="R8e622ed1612d4904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ea5aa3ea1a4eaa" /><Relationship Type="http://schemas.openxmlformats.org/officeDocument/2006/relationships/notesSlide" Target="/ppt/notesSlides/notesSlide14.xml" Id="R125974b0cb27469c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f08671e95544f0" /><Relationship Type="http://schemas.openxmlformats.org/officeDocument/2006/relationships/notesSlide" Target="/ppt/notesSlides/notesSlide15.xml" Id="Rda7cab40442c46ba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2bbede85fe4e27" /><Relationship Type="http://schemas.openxmlformats.org/officeDocument/2006/relationships/notesSlide" Target="/ppt/notesSlides/notesSlide16.xml" Id="R5205c432de1d4b3e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9d935af7734d7a" /><Relationship Type="http://schemas.openxmlformats.org/officeDocument/2006/relationships/notesSlide" Target="/ppt/notesSlides/notesSlide17.xml" Id="Re91804f3e6da4c8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8bef99193a4e0d" /><Relationship Type="http://schemas.openxmlformats.org/officeDocument/2006/relationships/notesSlide" Target="/ppt/notesSlides/notesSlide18.xml" Id="R01cc5a97b9544fbe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939c21a89c4497" /><Relationship Type="http://schemas.openxmlformats.org/officeDocument/2006/relationships/notesSlide" Target="/ppt/notesSlides/notesSlide19.xml" Id="R3ee2ef2bd986479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d744176a7e4258" /><Relationship Type="http://schemas.openxmlformats.org/officeDocument/2006/relationships/notesSlide" Target="/ppt/notesSlides/notesSlide2.xml" Id="Re232c413fada431e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57baf7c3324324" /><Relationship Type="http://schemas.openxmlformats.org/officeDocument/2006/relationships/notesSlide" Target="/ppt/notesSlides/notesSlide20.xml" Id="Rbaac797235de4cd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f880123251449d" /><Relationship Type="http://schemas.openxmlformats.org/officeDocument/2006/relationships/notesSlide" Target="/ppt/notesSlides/notesSlide3.xml" Id="R261664e43c5d4cf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b48ad18b664992" /><Relationship Type="http://schemas.openxmlformats.org/officeDocument/2006/relationships/notesSlide" Target="/ppt/notesSlides/notesSlide4.xml" Id="R33499d86cea0429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52232f06694a62" /><Relationship Type="http://schemas.openxmlformats.org/officeDocument/2006/relationships/notesSlide" Target="/ppt/notesSlides/notesSlide5.xml" Id="R812bc027eaf443a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91af3380884d06" /><Relationship Type="http://schemas.openxmlformats.org/officeDocument/2006/relationships/notesSlide" Target="/ppt/notesSlides/notesSlide6.xml" Id="Rdacc4ae744da4e6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9a17fd17104b4a" /><Relationship Type="http://schemas.openxmlformats.org/officeDocument/2006/relationships/notesSlide" Target="/ppt/notesSlides/notesSlide7.xml" Id="R0396aa184f534a4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907b05bf214f3d" /><Relationship Type="http://schemas.openxmlformats.org/officeDocument/2006/relationships/chart" Target="/ppt/slides/charts/chart1.xml" Id="R4751e2b583294e2a" /><Relationship Type="http://schemas.openxmlformats.org/officeDocument/2006/relationships/notesSlide" Target="/ppt/notesSlides/notesSlide8.xml" Id="R33249f42149d452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ff83b960334fc6" /><Relationship Type="http://schemas.openxmlformats.org/officeDocument/2006/relationships/notesSlide" Target="/ppt/notesSlides/notesSlide9.xml" Id="R23757f7adfd549c8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Astronomy and cosmology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5"/>
              <c:pt idx="0">
                <c:v>10</c:v>
              </c:pt>
              <c:pt idx="1">
                <c:v>30</c:v>
              </c:pt>
              <c:pt idx="2">
                <c:v>50</c:v>
              </c:pt>
              <c:pt idx="3">
                <c:v>70</c:v>
              </c:pt>
              <c:pt idx="4">
                <c:v>90</c:v>
              </c:pt>
            </c:numLit>
          </c:xVal>
          <c:yVal>
            <c:numLit>
              <c:formatCode>General</c:formatCode>
              <c:ptCount val="5"/>
              <c:pt idx="0">
                <c:v>700</c:v>
              </c:pt>
              <c:pt idx="1">
                <c:v>2100</c:v>
              </c:pt>
              <c:pt idx="2">
                <c:v>3500</c:v>
              </c:pt>
              <c:pt idx="3">
                <c:v>4900</c:v>
              </c:pt>
              <c:pt idx="4">
                <c:v>6300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Recession speed (km s⁻¹)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Distance (Mpc)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A6844EA1-08E7-425A-8289-2AD93C4133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FF739419-3DBF-402B-B7FA-A9A283D4E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Astronomy and cosmology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7FFEBB28-53E8-46E5-858E-78412D824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Light Measures an Expanding Universe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CA2BD0A3-1274-47E2-B998-82E611621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F = L/(4πd²)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5B8F7E81-8A49-4C3C-BD10-C3B1B899C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96B98BA-D27E-4522-9B9E-246552791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25 · ASTRONOMY AND COSMOLOGY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7FA8E86-E77B-4FEC-9AEF-7AFB7A103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92C5C49-235F-4F96-8CE1-F704483DE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67318324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FA3EDCC-4EEE-4C34-9483-502E2C4676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20A79D4-475C-472F-A114-DAE8E8A13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E07998A-6F06-40FF-960A-4CC28E750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16D5269-6846-4E4E-AB18-709B22B89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044EA5C1-8EEB-4357-A74D-534A165A57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E1A091F4-45CA-43A6-8345-B24B2DE22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d = √(L/(4πF)).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E29B9CEB-BC74-4406-9D0F-8C301BCAE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2938ACF8-6C10-4064-B39F-49D19772D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d = √(4.0 × 10²⁸/(4π × 1.0 × 10⁻¹²)).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C35BF557-97FC-4634-B1E8-91E0BEA16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43061871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88BB81D-5CD8-4EA0-BD77-9DD5E352C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BDAB28F-0432-4EA1-9DB4-3117D1E04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96F9BC8-FB39-49C9-BBC2-11813E899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8455B43-C367-4B64-B780-AE4B40697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DC59C879-757E-40F2-9D4E-16E954465F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= 5.64 × 10¹⁹ m.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99266A43-2550-429D-930D-8901230D9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d = 5.64 × 10¹⁹ m (about 1.83 kpc).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7FF144E7-A7D7-4A7A-A095-FD6467DA0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204906219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C63E346-4CE3-4022-9468-F5C8111D8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C790D47-63CC-433E-9603-41C6A2279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ED017A7-4DC4-421C-A34E-005BF7AAE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C597E04-091D-4611-A3F9-671A9D958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E8C454E3-4564-4479-A46C-33FC61DB5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galaxy at 120 Mpc follows H₀ = 70 km s⁻¹ Mpc⁻¹. Find recession speed and redshift z ≈ v/c, with c = 3.00 × 10⁵ km s⁻¹.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C7375885-A1CB-4D2E-A9EC-A14C437A0F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Use v = H₀d.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2974E960-DCEA-47C5-95B5-953D28429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83560535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0A99E34-652A-47DA-BCEC-22C4DD6D0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899260C-DF0E-46F5-BEE4-DF78A3F32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070E718-61FE-4E4A-AD54-BAB174FB6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AD55CA8-6A0E-4F1E-9DC6-8CDB20C0A2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0070CE23-0CF6-499D-B20B-6C8AFF18D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v = H₀d.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65327616-119F-4600-92A2-F8D031B2D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Then z ≈ v/c.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566089CF-7E43-42FD-A6DC-F04CB0BD1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The approximation requires v ≪ c.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03C92885-ED14-49B3-9E5C-756065940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v = 8400 km s⁻¹; z ≈ 0.0280.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9404C113-FD07-4440-84B2-475B75FE4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469316433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1B839FD-1BE3-494D-8BBC-C1D02C20F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C75E20A-67A8-4E76-ABDF-1AB0AE014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F5DA4A5-39ED-4FA6-9C0A-849327E4F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8CE3DBA-99EF-4CC7-91B8-822A034C8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6556D590-5C2D-43C9-82C1-9467A7F355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“Hubble expansion means galaxies are flying through space away from one central point.”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8EF9E653-78AD-4809-9D0E-E64EB7C2E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920403402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C206A24-B1A2-454A-95BF-2F1C6EC6C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D2203D8-00CA-40E0-9230-F00EEBBA6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7CA051E-8565-41F6-9713-48C84BEC6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023C63C-D2CD-4E52-8424-D5C7315DB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4E4840C0-FB9D-4532-BDD9-1CE674EE1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On large scales, space itself expands; every observer sees distant galaxies recede without a unique centre in the model.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D63A7E49-5A43-4965-8819-EE4348D2C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The Universe is not an explosion with reserved seating at the middle.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5C405425-0DD8-4F2C-AA92-8E3AC10C5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254827350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49DA04C-459A-4979-A4AE-836739A39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DD09DEF-E732-4B35-9ECB-CDAA081C3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5C1CBE3-BB8C-4E86-AF5A-6D94FC1CD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AF42069-4096-4A85-B2CE-F464A912D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5B99355E-304B-4386-B597-2D96CCDB46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E67E51AF-FF99-4DA9-A4C1-0194BB629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star has the Sun’s luminosity but twice the Sun’s surface temperature. Use L = 4πσr²T⁴ to find its radius relative to the Sun.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1C7AA32F-8998-4BB8-91CC-88792EFFB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174509427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176B39B-528F-445E-A8CB-F84CB4ED0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02AA064-629B-4A0F-B5D9-F1B0DD728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C0ED99E-BF9A-4D19-8AD9-BD8B8E891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4E55F96-59C5-4ACD-B0E2-FE3CFE0B4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C2992539-0605-473B-A7EB-9502A81CE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2F6DC6C2-412B-4B98-84E8-26D7B796C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For equal L, r²T⁴ is constant.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9062F365-7015-4240-A4D4-BE8AD3BA0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E8EB048C-07CC-411B-95D9-346463C44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(r/r☉)²(2)⁴ = 1.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C5510E5A-4D78-484F-9EAE-A480EF2B2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37523A25-7DE9-435B-9632-328D77337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(r/r☉)² = 1/16.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0F52011B-EEB3-4843-96F7-F1B804251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2B18F9B4-8B55-47B2-9685-A07EB80F3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r/r☉ = 1/4.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A4ED4744-AA21-45DC-8A49-D211458DD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699534802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7F581A3-D345-4320-900F-6284D34337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25D113F-90FA-4A96-9A66-B1118F101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C27F201-846F-4EC2-B444-6487835C0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B60AF9D-B1F8-41D9-AE2F-85F1A5A43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5BE1E1E9-5AE4-4872-8E53-1D884BA39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170DAD10-96E4-485A-A7F3-DBE7594E6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D684BFD8-0A53-47D6-9B85-D070CC6EC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For fixed luminosity, how does flux vary with distance?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4AB1964E-C6D2-4710-B49F-86CB7F3FEA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1/d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1/d²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d²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52B487EF-BDF5-4BA1-B52D-AB3F0DE8C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096406B5-FF78-429A-A143-2D33C4974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How does a hotter black body’s peak wavelength change?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52908CAB-E83B-43E1-AC36-233F3AA10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longer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shorter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same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1939627936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0B68452-C351-4746-820B-DABE4DC62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5B6E840-0500-404C-AB75-D703480F8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2F0873E-3DCE-4D7E-8887-A1AAE7321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73093BF-18DA-4D59-8D11-249150943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2C466F8D-3E0C-4B1E-9544-ADEB54CA1D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E3DF639D-5585-401B-9908-0FC1CC3CE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E474E7F8-54C5-420C-AE6E-EC90A0FF3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What does a Hubble-graph gradient represent?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8061314E-8768-49D4-A2C0-C6DF15C2C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luminosity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H₀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temperature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redshift only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2C7EFF5D-73CF-494F-8A3A-69C75909B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6F103F2B-E4D1-4882-AAF9-D595F0BF4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What early-Universe model does the CMB support?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C6DFFE47-E137-4EA1-B476-DE997DA93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steady state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hot early Universe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no expansion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local orbit</a:t>
            </a:r>
          </a:p>
        </p:txBody>
      </p:sp>
    </p:spTree>
    <p:extLst>
      <p:ext uri="{BB962C8B-B14F-4D97-AF65-F5344CB8AC3E}">
        <p14:creationId xmlns:p14="http://schemas.microsoft.com/office/powerpoint/2010/main" val="8054631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8944EAF-2EC2-404A-B633-BDE6A3209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BCC6478-6C79-4F80-BE71-F4DFB0468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89DE221-03B7-482A-B22A-504D0E079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D907439-5119-402F-B16F-D0438550B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ED8C1D06-6F44-458F-864C-EE040295A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star looks faint. Is it intrinsically dim, extremely distant, or both?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DD6DAA92-F976-408D-A087-FF42C0743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503996724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214AA9E-5C35-4873-A605-FA4C144A1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9862834-878E-4D21-BD39-34CFF8585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4CD9A14-B7E0-4F58-A9F3-60638B492A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FBE03A6-E5F2-4DAB-9D49-10B892BA2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139FC85C-3E66-41C2-9D82-CEE3DA6AB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1/d²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F4AE4E15-AFC6-45EA-A4CD-4C009FDE9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shorter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A91C2176-1303-4B6F-B296-8CCD4CA89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H₀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52E1DF3E-6E07-4CA3-AC25-B79055F0E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hot early Universe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A571D32D-A3EB-4C76-9E25-9CE9B537FD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B25E9B5B-9523-4992-81F1-E6A428E39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4890306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7FE8FA1-EF57-4499-A713-448D9C4D64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55C1BA8-A3A7-4918-B3EC-35069A2E2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A44985A-00AC-4F65-B06D-F6E8C0A20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2593548-98A1-4CCF-A9A6-440FBEBFA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41F75735-3D83-4426-B69C-B6DF7EE8E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C35038FB-6EB4-486D-AC52-840690C34D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CB619EA6-88C1-453F-A6B7-1CF525BA6F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For fixed luminosity, how does flux vary with distance?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B7021663-EB19-48E3-8A18-713B6BB0B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1/d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1/d²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d²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1678FED2-7603-4C03-906F-A8D7F598E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ACDB89EC-2B0E-4E3B-B149-0D55ED0875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How does a hotter black body’s peak wavelength change?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23BFB020-C30E-4C9C-BD42-FC4DDBF36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longer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shorter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same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199216345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0DBB1FD-DD64-D82B-B53A-356B6508B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CE22B93-078C-3E0D-0AEB-F3AF1C709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5FAB60FF-E158-A9BE-91F6-B2E2639E7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5F339100-1C2B-D483-E6CD-1EB1E335E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A standard candle links known luminosity to measured flux and distance.</a:t>
            </a:r>
          </a:p>
        </p:txBody>
      </p:sp>
      <p:sp>
        <p:nvSpPr>
          <p:cNvPr id="25" name="Oval 24">
            <a:extLst xmlns:a="http://schemas.openxmlformats.org/drawingml/2006/main">
              <a:ext uri="{FF2B5EF4-FFF2-40B4-BE49-F238E27FC236}">
                <a16:creationId xmlns:a16="http://schemas.microsoft.com/office/drawing/2014/main" id="{25CF478D-9AE1-7888-21E8-D4D389E1A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4415837"/>
            <a:ext cx="685800" cy="7874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14E99004-FE9B-157A-8A3D-E78B16585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5290726"/>
            <a:ext cx="88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star</a:t>
            </a:r>
          </a:p>
        </p:txBody>
      </p:sp>
      <p:sp>
        <p:nvSpPr>
          <p:cNvPr id="27" name="Straight Connector 26">
            <a:extLst xmlns:a="http://schemas.openxmlformats.org/drawingml/2006/main">
              <a:ext uri="{FF2B5EF4-FFF2-40B4-BE49-F238E27FC236}">
                <a16:creationId xmlns:a16="http://schemas.microsoft.com/office/drawing/2014/main" id="{B48884D8-BEF7-4501-879E-614FC730C5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3400" y="4794955"/>
            <a:ext cx="19812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5D65F1EF-158A-6DBC-1096-A5C525315C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6600" y="4415837"/>
            <a:ext cx="177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starlight</a:t>
            </a:r>
          </a:p>
        </p:txBody>
      </p:sp>
      <p:sp>
        <p:nvSpPr>
          <p:cNvPr id="29" name="Rectangle 28">
            <a:extLst xmlns:a="http://schemas.openxmlformats.org/drawingml/2006/main">
              <a:ext uri="{FF2B5EF4-FFF2-40B4-BE49-F238E27FC236}">
                <a16:creationId xmlns:a16="http://schemas.microsoft.com/office/drawing/2014/main" id="{E92AA284-4BBD-F7FA-9777-8FF0BCD05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6200" y="4419600"/>
            <a:ext cx="1447800" cy="790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 b="0">
                <a:solidFill>
                  <a:srgbClr val="F4F0E2"/>
                </a:solidFill>
              </a:defRPr>
            </a:pPr>
            <a:r>
              <a:rPr sz="2250" b="0">
                <a:solidFill>
                  <a:srgbClr val="F4F0E2"/>
                </a:solidFill>
              </a:rPr>
              <a:t>telescope</a:t>
            </a:r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A0D22476-DB94-46B5-80E9-18051380D5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5410200" y="3981450"/>
            <a:ext cx="561975" cy="66675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D9234F87-DDB5-4715-A901-7F2738A2D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10200" y="4810125"/>
            <a:ext cx="561975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F80D78F5-48A0-4D60-A740-17EC7BF76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10200" y="4972050"/>
            <a:ext cx="561975" cy="66675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39E4006C-D9FB-EC0F-EEEA-5C012BFE6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774252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measured flux, F = L / 4πd²  →  distance</a:t>
            </a: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2C95E8D4-87F2-E49D-4573-F50B6D0A2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678304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peak wavelength, λmax T = constant  →  temperature</a:t>
            </a:r>
          </a:p>
        </p:txBody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3E5678AD-DB9D-AC5A-514C-FC528A2FC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5494867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redshift, v = H₀d  →  an expanding Universe</a:t>
            </a:r>
          </a:p>
        </p:txBody>
      </p:sp>
      <p:sp>
        <p:nvSpPr>
          <p:cNvPr id="3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92AD1D0-D0C3-4B27-B62F-B1B94AF83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37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591B219-1E7B-4F5F-88B7-73406492C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4137396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C3E90F7-2BDB-43C9-ABB1-432AC527A5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544D867-72AC-4C7B-8E00-7953F51ED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83E270A-43B9-4F32-A763-C7EB7DD43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6B53EA6-4168-4661-8399-32BC4EF0A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4C1E5B3A-CE36-4F0F-BEF7-9CF71238C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ED091A2D-B179-430A-9648-051F764B9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 standard candle links known luminosity to measured flux and distance.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B2BA53D8-CD21-4F65-8772-829AC62AE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71F32617-CF3D-48ED-8AAA-3D642DCB0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Wien’s law connects peak wavelength to surface temperature.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2E4870BC-EA92-4724-B1AD-3F1C04170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52665097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AF5FC18-A9A5-400B-B5FE-6F0B46103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C5AB530-2C8E-40EC-A123-283B0A1A3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F5377EA-F5CF-4C7F-931B-B1D1F9534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874F815-6DBE-47BA-A0A8-F651A548E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D8B2F266-DF03-41F2-8575-8FEAF9E334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D090070B-322B-45C0-8A6F-F51FF3A5C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Stefan–Boltzmann connects luminosity, radius and temperature.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7836A646-2988-4FE4-98D0-564ABD0FA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Hubble’s law and redshift support expansion; the CMB supports a hot early Universe.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AD20AD08-645A-4D6D-9F00-23BD2A562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91016F00-FF75-4C21-AB60-C8691F9D5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F = L/(4πd²)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F6987962-ACF7-4CD9-B7EA-08AF2D9613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λₘₐₓT = constant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FB96EF9C-D3FF-4AFF-8313-4A22BB176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L = 4πσr²T⁴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DF7E46BD-6289-4E2B-B22B-CBAC6FAE0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≈ H₀d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BE8F90BB-D700-4E2E-BF3C-444B22770B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Redshift is read from spectra: Δλ/λ ≈ Δf/f ≈ v/c for v much less than c, which is how a recession speed is actually measured.</a:t>
            </a:r>
          </a:p>
        </p:txBody>
      </p:sp>
    </p:spTree>
    <p:extLst>
      <p:ext uri="{BB962C8B-B14F-4D97-AF65-F5344CB8AC3E}">
        <p14:creationId xmlns:p14="http://schemas.microsoft.com/office/powerpoint/2010/main" val="83411769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59B3EA7-518E-4E51-8423-894533463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16AC08B-E3CC-4128-9B4D-AF1CE1A49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0F8A144-5BE0-459E-BB1A-0DC31B292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D318E07-DBF9-4D36-B9A9-43FB6C735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DB05DEB1-CAE2-4364-91A1-F90621017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5ACB663E-F6BE-45E1-AAD1-8246883AE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5CF35090-5C3A-4391-8FD1-EC38AE1DB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Recession speed (km s⁻¹)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3C6D9232-FDE0-45C1-8865-B3095F703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Distance (Mpc)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50B78E44-2827-421E-885A-46117C0CB9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5A8A4CB6-69A0-4BED-9ED2-C5297D354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51136854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E2E49F2-0DA2-4FCD-9C1E-D12FA97FC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C1CB6DD-7A37-4938-998D-233128A32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E1F44E1-F06F-4728-B5CB-F1A8D71E2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CED4EB9-278E-44F3-8363-CC4AE1278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Recession speed rises with galaxy distance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751e2b583294e2a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98CA434B-80F6-42BF-AEA4-D4486D90E1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Change H₀ to 67 km s⁻¹ Mpc⁻¹ and edit the 90 Mpc point.</a:t>
            </a:r>
          </a:p>
        </p:txBody>
      </p:sp>
    </p:spTree>
    <p:extLst>
      <p:ext uri="{BB962C8B-B14F-4D97-AF65-F5344CB8AC3E}">
        <p14:creationId xmlns:p14="http://schemas.microsoft.com/office/powerpoint/2010/main" val="89701727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5983C1E-59C7-41EF-A131-4D17BEAEF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25 · ASTRONOMY AND COSMOLOGY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917E536-A3FC-4DF9-AC90-750E3BD5F3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1D0311B-FED4-49C1-AE3A-D0D70D73F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B2BDE78-5B49-4E46-B00E-8A8DD1368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F701B5D4-3415-42FB-9707-AD985478D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standard candle has luminosity 4.0 × 10²⁸ W and measured flux 1.0 × 10⁻¹² W m⁻². Find distance.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00C3AC4B-8A11-48CD-AF60-6E0534136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87708929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2026-08-26T11:34:48.1920000Z</dcterms:created>
  <dcterms:modified xsi:type="dcterms:W3CDTF">2026-08-26T11:34:48.1920000Z</dcterms:modified>
</coreProperties>
</file>