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6f47af54ae548a0" /><Relationship Type="http://schemas.openxmlformats.org/officeDocument/2006/relationships/extended-properties" Target="/docProps/app.xml" Id="Rad1759ff2f2a40b6" /><Relationship Type="http://schemas.openxmlformats.org/officeDocument/2006/relationships/officeDocument" Target="/ppt/presentation.xml" Id="R725ec77f6d61458a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d761ecb9f654712"/>
  </p:sldMasterIdLst>
  <p:notesMasterIdLst>
    <p:notesMasterId xmlns:r="http://schemas.openxmlformats.org/officeDocument/2006/relationships" r:id="R69d89579786d45bc"/>
  </p:notesMasterIdLst>
  <p:sldIdLst>
    <p:sldId xmlns:r="http://schemas.openxmlformats.org/officeDocument/2006/relationships" id="256" r:id="R1918564b888d4d9a"/>
    <p:sldId xmlns:r="http://schemas.openxmlformats.org/officeDocument/2006/relationships" id="257" r:id="R9a396a50c1694245"/>
    <p:sldId xmlns:r="http://schemas.openxmlformats.org/officeDocument/2006/relationships" id="258" r:id="R884cc0a0f3394c3e"/>
    <p:sldId xmlns:r="http://schemas.openxmlformats.org/officeDocument/2006/relationships" id="259" r:id="R98160c2aa5bb4725"/>
    <p:sldId xmlns:r="http://schemas.openxmlformats.org/officeDocument/2006/relationships" id="260" r:id="R8a6283d05c184408"/>
    <p:sldId xmlns:r="http://schemas.openxmlformats.org/officeDocument/2006/relationships" id="261" r:id="Rc2e64b8c75574dbd"/>
    <p:sldId xmlns:r="http://schemas.openxmlformats.org/officeDocument/2006/relationships" id="262" r:id="R6aaa438d94784e82"/>
    <p:sldId xmlns:r="http://schemas.openxmlformats.org/officeDocument/2006/relationships" id="263" r:id="R8ef70a0762014f9a"/>
    <p:sldId xmlns:r="http://schemas.openxmlformats.org/officeDocument/2006/relationships" id="264" r:id="Re5409980240a4c6b"/>
    <p:sldId xmlns:r="http://schemas.openxmlformats.org/officeDocument/2006/relationships" id="265" r:id="R9738cbc2cf87433b"/>
    <p:sldId xmlns:r="http://schemas.openxmlformats.org/officeDocument/2006/relationships" id="266" r:id="Ra2dc2695037146d2"/>
    <p:sldId xmlns:r="http://schemas.openxmlformats.org/officeDocument/2006/relationships" id="267" r:id="R3e4785c2e42646de"/>
    <p:sldId xmlns:r="http://schemas.openxmlformats.org/officeDocument/2006/relationships" id="268" r:id="R7e19fe9ac6ab4990"/>
    <p:sldId xmlns:r="http://schemas.openxmlformats.org/officeDocument/2006/relationships" id="269" r:id="R4e4474cb7a00493d"/>
    <p:sldId xmlns:r="http://schemas.openxmlformats.org/officeDocument/2006/relationships" id="270" r:id="R41b305ef3c614165"/>
    <p:sldId xmlns:r="http://schemas.openxmlformats.org/officeDocument/2006/relationships" id="271" r:id="Rd4ec97190a6845c1"/>
    <p:sldId xmlns:r="http://schemas.openxmlformats.org/officeDocument/2006/relationships" id="272" r:id="R5b620c00d5234a7d"/>
    <p:sldId xmlns:r="http://schemas.openxmlformats.org/officeDocument/2006/relationships" id="273" r:id="Rf4cbed76e35a4e2a"/>
    <p:sldId xmlns:r="http://schemas.openxmlformats.org/officeDocument/2006/relationships" id="274" r:id="Rdd524b1a3fcc42d3"/>
    <p:sldId xmlns:r="http://schemas.openxmlformats.org/officeDocument/2006/relationships" id="275" r:id="Rd174b8909d7d485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8434901dec824ad6" /><Relationship Type="http://schemas.openxmlformats.org/officeDocument/2006/relationships/slideMaster" Target="/ppt/slideMasters/slideMaster1.xml" Id="Rcd761ecb9f654712" /><Relationship Type="http://schemas.openxmlformats.org/officeDocument/2006/relationships/notesMaster" Target="/ppt/notesMasters/notesMaster1.xml" Id="R69d89579786d45bc" /><Relationship Type="http://schemas.openxmlformats.org/officeDocument/2006/relationships/presProps" Target="/ppt/presProps.xml" Id="Rfd1fdb0ff59d49ca" /><Relationship Type="http://schemas.openxmlformats.org/officeDocument/2006/relationships/viewProps" Target="/ppt/viewProps.xml" Id="R1ff2a77c54d543af" /><Relationship Type="http://schemas.openxmlformats.org/officeDocument/2006/relationships/tableStyles" Target="/ppt/tableStyles.xml" Id="Rb3ecfc5895124a95" /><Relationship Type="http://schemas.openxmlformats.org/officeDocument/2006/relationships/slide" Target="/ppt/slides/slide1.xml" Id="R1918564b888d4d9a" /><Relationship Type="http://schemas.openxmlformats.org/officeDocument/2006/relationships/slide" Target="/ppt/slides/slide2.xml" Id="R9a396a50c1694245" /><Relationship Type="http://schemas.openxmlformats.org/officeDocument/2006/relationships/slide" Target="/ppt/slides/slide3.xml" Id="R884cc0a0f3394c3e" /><Relationship Type="http://schemas.openxmlformats.org/officeDocument/2006/relationships/slide" Target="/ppt/slides/slide4.xml" Id="R98160c2aa5bb4725" /><Relationship Type="http://schemas.openxmlformats.org/officeDocument/2006/relationships/slide" Target="/ppt/slides/slide5.xml" Id="R8a6283d05c184408" /><Relationship Type="http://schemas.openxmlformats.org/officeDocument/2006/relationships/slide" Target="/ppt/slides/slide6.xml" Id="Rc2e64b8c75574dbd" /><Relationship Type="http://schemas.openxmlformats.org/officeDocument/2006/relationships/slide" Target="/ppt/slides/slide7.xml" Id="R6aaa438d94784e82" /><Relationship Type="http://schemas.openxmlformats.org/officeDocument/2006/relationships/slide" Target="/ppt/slides/slide8.xml" Id="R8ef70a0762014f9a" /><Relationship Type="http://schemas.openxmlformats.org/officeDocument/2006/relationships/slide" Target="/ppt/slides/slide9.xml" Id="Re5409980240a4c6b" /><Relationship Type="http://schemas.openxmlformats.org/officeDocument/2006/relationships/slide" Target="/ppt/slides/slide10.xml" Id="R9738cbc2cf87433b" /><Relationship Type="http://schemas.openxmlformats.org/officeDocument/2006/relationships/slide" Target="/ppt/slides/slide11.xml" Id="Ra2dc2695037146d2" /><Relationship Type="http://schemas.openxmlformats.org/officeDocument/2006/relationships/slide" Target="/ppt/slides/slide12.xml" Id="R3e4785c2e42646de" /><Relationship Type="http://schemas.openxmlformats.org/officeDocument/2006/relationships/slide" Target="/ppt/slides/slide13.xml" Id="R7e19fe9ac6ab4990" /><Relationship Type="http://schemas.openxmlformats.org/officeDocument/2006/relationships/slide" Target="/ppt/slides/slide14.xml" Id="R4e4474cb7a00493d" /><Relationship Type="http://schemas.openxmlformats.org/officeDocument/2006/relationships/slide" Target="/ppt/slides/slide15.xml" Id="R41b305ef3c614165" /><Relationship Type="http://schemas.openxmlformats.org/officeDocument/2006/relationships/slide" Target="/ppt/slides/slide16.xml" Id="Rd4ec97190a6845c1" /><Relationship Type="http://schemas.openxmlformats.org/officeDocument/2006/relationships/slide" Target="/ppt/slides/slide17.xml" Id="R5b620c00d5234a7d" /><Relationship Type="http://schemas.openxmlformats.org/officeDocument/2006/relationships/slide" Target="/ppt/slides/slide18.xml" Id="Rf4cbed76e35a4e2a" /><Relationship Type="http://schemas.openxmlformats.org/officeDocument/2006/relationships/slide" Target="/ppt/slides/slide19.xml" Id="Rdd524b1a3fcc42d3" /><Relationship Type="http://schemas.openxmlformats.org/officeDocument/2006/relationships/slide" Target="/ppt/slides/slide20.xml" Id="Rd174b8909d7d485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90d37f4b30145d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f06eab6ce51a4623" /><Relationship Type="http://schemas.openxmlformats.org/officeDocument/2006/relationships/notesMaster" Target="/ppt/notesMasters/notesMaster1.xml" Id="R11b8d123760d45eb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d6c63a84767d4499" /><Relationship Type="http://schemas.openxmlformats.org/officeDocument/2006/relationships/notesMaster" Target="/ppt/notesMasters/notesMaster1.xml" Id="R22f5cd6e257f4adc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c838a1d17faa4f85" /><Relationship Type="http://schemas.openxmlformats.org/officeDocument/2006/relationships/notesMaster" Target="/ppt/notesMasters/notesMaster1.xml" Id="Rad8bec80df874c47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7e07ed46040643a3" /><Relationship Type="http://schemas.openxmlformats.org/officeDocument/2006/relationships/notesMaster" Target="/ppt/notesMasters/notesMaster1.xml" Id="R15015ce5c66644f4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5865a0ec0cb542cb" /><Relationship Type="http://schemas.openxmlformats.org/officeDocument/2006/relationships/notesMaster" Target="/ppt/notesMasters/notesMaster1.xml" Id="R850538ef69e94de1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b0f578d3237e4ccb" /><Relationship Type="http://schemas.openxmlformats.org/officeDocument/2006/relationships/notesMaster" Target="/ppt/notesMasters/notesMaster1.xml" Id="Rdea6e55742a14200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36b4f1dc973c4920" /><Relationship Type="http://schemas.openxmlformats.org/officeDocument/2006/relationships/notesMaster" Target="/ppt/notesMasters/notesMaster1.xml" Id="Re2742eec198c4452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01aed963c4f44306" /><Relationship Type="http://schemas.openxmlformats.org/officeDocument/2006/relationships/notesMaster" Target="/ppt/notesMasters/notesMaster1.xml" Id="Rf956c77fafde4a2b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6f35d848a4b845ec" /><Relationship Type="http://schemas.openxmlformats.org/officeDocument/2006/relationships/notesMaster" Target="/ppt/notesMasters/notesMaster1.xml" Id="R470277aafe374406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a85de7cfd26c4474" /><Relationship Type="http://schemas.openxmlformats.org/officeDocument/2006/relationships/notesMaster" Target="/ppt/notesMasters/notesMaster1.xml" Id="Rf455cdb62d3c4350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2db5519ac81147a0" /><Relationship Type="http://schemas.openxmlformats.org/officeDocument/2006/relationships/notesMaster" Target="/ppt/notesMasters/notesMaster1.xml" Id="Rd7d78355bde6490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bc75ab0e5ae4dfb" /><Relationship Type="http://schemas.openxmlformats.org/officeDocument/2006/relationships/notesMaster" Target="/ppt/notesMasters/notesMaster1.xml" Id="R268c4c0ee0a04222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63a42b1f86b44419" /><Relationship Type="http://schemas.openxmlformats.org/officeDocument/2006/relationships/notesMaster" Target="/ppt/notesMasters/notesMaster1.xml" Id="R88e5713be34742c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2e70a30213d4bf5" /><Relationship Type="http://schemas.openxmlformats.org/officeDocument/2006/relationships/notesMaster" Target="/ppt/notesMasters/notesMaster1.xml" Id="R69e4dedbec3841a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5b410245c2c74e24" /><Relationship Type="http://schemas.openxmlformats.org/officeDocument/2006/relationships/notesMaster" Target="/ppt/notesMasters/notesMaster1.xml" Id="R5210b2dda1144f7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ccb086feb134d27" /><Relationship Type="http://schemas.openxmlformats.org/officeDocument/2006/relationships/notesMaster" Target="/ppt/notesMasters/notesMaster1.xml" Id="R1487b5bb7e864699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7aff830a31b467e" /><Relationship Type="http://schemas.openxmlformats.org/officeDocument/2006/relationships/notesMaster" Target="/ppt/notesMasters/notesMaster1.xml" Id="Ra55c9292b4324cf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da160fbe74449e2" /><Relationship Type="http://schemas.openxmlformats.org/officeDocument/2006/relationships/notesMaster" Target="/ppt/notesMasters/notesMaster1.xml" Id="Raad300c9ff884436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dc68552516064bf9" /><Relationship Type="http://schemas.openxmlformats.org/officeDocument/2006/relationships/notesMaster" Target="/ppt/notesMasters/notesMaster1.xml" Id="R0d0697ade140419e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f5ccf3b76d554f46" /><Relationship Type="http://schemas.openxmlformats.org/officeDocument/2006/relationships/notesMaster" Target="/ppt/notesMasters/notesMaster1.xml" Id="R2cb3896bbb1d4ab5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10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11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12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13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14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15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16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17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18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hf. Planck’s relation. Q2: no emission. Individual photons still lack enough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19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h/p. de Broglie relation. Q4: discrete energy levels. Only specific transition energies occur.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20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hf. Planck’s relation. Q2: no emission. Individual photons still lack enough energy. Q3: h/p. de Broglie relation. Q4: discrete energy levels. Only specific transition energies occur.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3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hf. Planck’s relation. Q2: no emission. Individual photons still lack enough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6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photon, work function, threshold frequency, stopping potential, de Broglie wavelength, energy level.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The gradient encodes Planck’s constant; 1 zJ = 10⁻²¹ J. Data: (5, 0), (6, 66.3), (7, 132.6), (8, 198.9), (9, 265.2).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22 Quantum physics; slide 9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enclosed teacher demonstrations; avoid ultraviolet exposure and high-voltage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10548a819df443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ea98357db9343a0" /><Relationship Type="http://schemas.openxmlformats.org/officeDocument/2006/relationships/slideLayout" Target="/ppt/slideLayouts/slideLayout1.xml" Id="R1302ccdc0aa44d3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302ccdc0aa44d3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d7a89830296439e" /><Relationship Type="http://schemas.openxmlformats.org/officeDocument/2006/relationships/notesSlide" Target="/ppt/notesSlides/notesSlide1.xml" Id="R61622b2506514788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d68bb73b4c447e9" /><Relationship Type="http://schemas.openxmlformats.org/officeDocument/2006/relationships/notesSlide" Target="/ppt/notesSlides/notesSlide10.xml" Id="R4b0d9f6535ee4ac2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f3ff12b5b3a44c2" /><Relationship Type="http://schemas.openxmlformats.org/officeDocument/2006/relationships/notesSlide" Target="/ppt/notesSlides/notesSlide11.xml" Id="R3f30fa383c3c421b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3836e76c7824a12" /><Relationship Type="http://schemas.openxmlformats.org/officeDocument/2006/relationships/notesSlide" Target="/ppt/notesSlides/notesSlide12.xml" Id="R4045fd4238834a78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bb212ae3b543c3" /><Relationship Type="http://schemas.openxmlformats.org/officeDocument/2006/relationships/notesSlide" Target="/ppt/notesSlides/notesSlide13.xml" Id="Ra18552dbbc5f4467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8ef4fdd4eb544c1" /><Relationship Type="http://schemas.openxmlformats.org/officeDocument/2006/relationships/notesSlide" Target="/ppt/notesSlides/notesSlide14.xml" Id="R1ef0687cfddd4745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3c3998c6c8143ef" /><Relationship Type="http://schemas.openxmlformats.org/officeDocument/2006/relationships/notesSlide" Target="/ppt/notesSlides/notesSlide15.xml" Id="R904c276d19cf4240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986ebec19d4a4b" /><Relationship Type="http://schemas.openxmlformats.org/officeDocument/2006/relationships/notesSlide" Target="/ppt/notesSlides/notesSlide16.xml" Id="R950b9a71ac6f4e04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a44aef22ba049a3" /><Relationship Type="http://schemas.openxmlformats.org/officeDocument/2006/relationships/notesSlide" Target="/ppt/notesSlides/notesSlide17.xml" Id="R69092de39caa4ddf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0bfd8aeeecb44ec" /><Relationship Type="http://schemas.openxmlformats.org/officeDocument/2006/relationships/notesSlide" Target="/ppt/notesSlides/notesSlide18.xml" Id="R418ed08b7cb14026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ddbcbd9a62849ce" /><Relationship Type="http://schemas.openxmlformats.org/officeDocument/2006/relationships/notesSlide" Target="/ppt/notesSlides/notesSlide19.xml" Id="R9ed6ee08f6af477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acdc3d9207458d" /><Relationship Type="http://schemas.openxmlformats.org/officeDocument/2006/relationships/notesSlide" Target="/ppt/notesSlides/notesSlide2.xml" Id="Rb4895e5517fa417d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f4a9ab6c6074d87" /><Relationship Type="http://schemas.openxmlformats.org/officeDocument/2006/relationships/notesSlide" Target="/ppt/notesSlides/notesSlide20.xml" Id="R3bd5d32a518146e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86beedfcd44d43" /><Relationship Type="http://schemas.openxmlformats.org/officeDocument/2006/relationships/notesSlide" Target="/ppt/notesSlides/notesSlide3.xml" Id="R94e34675c5c54c2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adcb6677b904dc2" /><Relationship Type="http://schemas.openxmlformats.org/officeDocument/2006/relationships/notesSlide" Target="/ppt/notesSlides/notesSlide4.xml" Id="R67aa05138dc14e9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db70269ce054f1e" /><Relationship Type="http://schemas.openxmlformats.org/officeDocument/2006/relationships/notesSlide" Target="/ppt/notesSlides/notesSlide5.xml" Id="Rd4a84a29d28c4ff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a295f12e0314965" /><Relationship Type="http://schemas.openxmlformats.org/officeDocument/2006/relationships/notesSlide" Target="/ppt/notesSlides/notesSlide6.xml" Id="R0d1da1c666ca436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9ec1b4a695e45ef" /><Relationship Type="http://schemas.openxmlformats.org/officeDocument/2006/relationships/notesSlide" Target="/ppt/notesSlides/notesSlide7.xml" Id="Rdb9245c13e71450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2dda65181974538" /><Relationship Type="http://schemas.openxmlformats.org/officeDocument/2006/relationships/chart" Target="/ppt/slides/charts/chart1.xml" Id="Raebe945998fa46cc" /><Relationship Type="http://schemas.openxmlformats.org/officeDocument/2006/relationships/notesSlide" Target="/ppt/notesSlides/notesSlide8.xml" Id="Ra071dea32ee64145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9e40960b6e24f3a" /><Relationship Type="http://schemas.openxmlformats.org/officeDocument/2006/relationships/notesSlide" Target="/ppt/notesSlides/notesSlide9.xml" Id="Rcab82d7542f84dcd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Quantum physics</c:v>
          </c:tx>
          <c:spPr>
            <a:solidFill xmlns:a="http://schemas.openxmlformats.org/drawingml/2006/main">
              <a:srgbClr val="6336D6"/>
            </a:solidFill>
            <a:ln xmlns:a="http://schemas.openxmlformats.org/drawingml/2006/main" w="38100">
              <a:solidFill>
                <a:srgbClr val="6336D6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6336D6"/>
              </a:solidFill>
            </c:spPr>
          </c:marker>
          <c:xVal>
            <c:numLit>
              <c:formatCode>General</c:formatCode>
              <c:ptCount val="5"/>
              <c:pt idx="0">
                <c:v>5</c:v>
              </c:pt>
              <c:pt idx="1">
                <c:v>6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</c:numLit>
          </c:xVal>
          <c:yVal>
            <c:numLit>
              <c:formatCode>General</c:formatCode>
              <c:ptCount val="5"/>
              <c:pt idx="0">
                <c:v>0</c:v>
              </c:pt>
              <c:pt idx="1">
                <c:v>66.3</c:v>
              </c:pt>
              <c:pt idx="2">
                <c:v>132.6</c:v>
              </c:pt>
              <c:pt idx="3">
                <c:v>198.9</c:v>
              </c:pt>
              <c:pt idx="4">
                <c:v>265.2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Maximum kinetic energy (zJ)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Frequency (10¹⁴ Hz)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98BD80E6-4E50-4E6A-8434-3BAB47D9D8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8C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8387B6B9-08BA-4B1B-B615-89D01FF1F1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Quantum physics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EE0DF20F-5861-4FED-90B8-1CE8750E59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A88CFF"/>
                </a:solidFill>
              </a:defRPr>
            </a:pPr>
            <a:r>
              <a:rPr sz="3750" b="1" i="0">
                <a:solidFill>
                  <a:srgbClr val="A88CFF"/>
                </a:solidFill>
              </a:rPr>
              <a:t>One Photon, One Electron, One Energy Ledger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8176F6B6-89B1-40B1-9356-D22A9512E7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Eγ = hf = hc/λ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CF8486D0-E3C9-4FA1-A64D-8F62CCC4B6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6BE183A-E167-4705-9C8C-652F1EE7F7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22 · QUANTUM PHYSICS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114BC5F-A348-4471-8F63-E49FE9ACFC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AC53140-6008-4042-B423-101D656CE8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60908130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197AB92-20B8-44B3-BE0D-3BD13BC9BE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54CEEDA-B0B0-4977-A1D3-66603E32F8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652CE38-1ED8-40D1-8C00-A2A8A6D183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958BEFE-9BC9-4E6E-B4EA-EC466D9F07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4603DCEC-528C-44CD-BFF1-8DA4CF0435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42F88FE4-2564-43E7-89DC-D7DD9E65A0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Photon energy = 1240/400 = 3.10 eV.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BDD00E47-E104-4BA7-B4E9-C4428DCF3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95EB593B-2275-4C32-8812-03602BB74F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Eₖ,max = photon energy − work function.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D6FE558E-584C-4A1E-8B1A-6F51CED3DC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1641453765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1DD3FD6-90B6-47BB-BD88-B6569404B0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13D0AAC-746B-47E2-BE7B-138D60BD72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324AF2C-0D3D-4C44-AA5A-DC5FFBE550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0428DD7-6846-4429-98DB-B9F63C0DAE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42C27851-BAEE-4F3C-9494-6548F3D756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Eₖ,max = 3.10 − 2.20 = 0.90 eV.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1A7F8281-6A68-40FD-8D64-38640E9695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A88CFF"/>
                </a:solidFill>
              </a:defRPr>
            </a:pPr>
            <a:r>
              <a:rPr sz="3450" b="1" i="0">
                <a:solidFill>
                  <a:srgbClr val="A88CFF"/>
                </a:solidFill>
              </a:rPr>
              <a:t>Maximum kinetic energy = 0.90 eV.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633B8E6F-3647-4BDD-A7A7-A228A129A1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146159183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5C007C1-BB26-4DA8-BD4F-22167D500F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138DFB6-F34E-4F1D-A8C1-54A3206424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B16CB78-2699-40A6-8F31-EC02020E25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E6AABED-A62B-48AE-8614-C4219077B7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A1F4F84D-D06B-46BA-A6D8-D04F851CF6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An electron moves at 2.0 × 10⁶ m s⁻¹. Find de Broglie wavelength using h = 6.63 × 10⁻³⁴ J s and mₑ = 9.11 × 10⁻³¹ kg.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BAFF1569-2B43-491A-8031-9B0177DB9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 · FIRST HINT · p = mv at non-relativistic speed.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DD190E81-4603-4A4A-A63B-5C988FFC5F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1776358845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E2BA1C7-7D3A-4AFC-BFE8-F273B305AA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4068E79-9767-4249-A0E9-03DFD95C78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4A8237F-D25D-4955-8A67-BEC3CBC880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07696A7-CA53-4588-B5A3-9FA0479CD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57CA7DAB-3926-4E0A-AEB2-29F4B7DEC8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p = mv at non-relativistic speed.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D0A54AC0-43AA-4A90-80B1-EB50927C2D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λ = h/p.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B4FDE5B2-F9EE-4CFA-A801-F051172C96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Give the answer in metres or nanometres.</a:t>
            </a:r>
          </a:p>
        </p:txBody>
      </p:sp>
      <p:sp>
        <p:nvSpPr>
          <p:cNvPr id="8" name="guided-working">
            <a:extLst xmlns:a="http://schemas.openxmlformats.org/drawingml/2006/main">
              <a:ext uri="{FF2B5EF4-FFF2-40B4-BE49-F238E27FC236}">
                <a16:creationId xmlns:a16="http://schemas.microsoft.com/office/drawing/2014/main" id="{D3D2E278-4EC5-4308-84CE-E986D693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10287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λ = 6.63 × 10⁻³⁴ / [(9.11 × 10⁻³¹)(2.0 × 10⁶)]</a:t>
            </a:r>
          </a:p>
        </p:txBody>
      </p:sp>
      <p:sp>
        <p:nvSpPr>
          <p:cNvPr id="9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3E918AC9-51FF-4808-B312-D0152D3704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4958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6336D6"/>
                </a:solidFill>
              </a:defRPr>
            </a:pPr>
            <a:r>
              <a:rPr sz="3150" b="1" i="0">
                <a:solidFill>
                  <a:srgbClr val="6336D6"/>
                </a:solidFill>
              </a:rPr>
              <a:t>λ = 3.64 × 10⁻¹⁰ m = 0.364 nm.</a:t>
            </a:r>
          </a:p>
        </p:txBody>
      </p:sp>
      <p:sp>
        <p:nvSpPr>
          <p:cNvPr id="10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713C9952-A094-4927-B0A5-BEF6DD6C3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1170932725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6336D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B9884B4-45E7-40E3-89DB-DDB0C8BB1D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A687504-D963-422B-BA0A-49DD2DCE41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193F19E-7155-4A1C-B004-632338E1F9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D09E8E2-A58F-4B63-9535-8CE8D4042F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EDC0F908-173B-4235-ADBA-2FD5930D0F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“Brighter light always gives photoelectrons more kinetic energy.”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3755EA89-E327-4E4F-B024-E79DED555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775670787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0B396F7-53DE-4A6C-B40A-B0A440E200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03BE03E-CA53-4BB8-B3BA-C4FB96C153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0680D6D-11CA-4868-AC76-E8A2854D9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5255BC6-4EF9-4586-B129-26F3B0A722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29D23505-796B-42FF-B4BD-B5ED801037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At fixed frequency above threshold, brighter light increases emission rate, not Eₖ,max.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BF9E13AD-4D3D-48E6-B24E-C88CA65F63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A88CFF"/>
                </a:solidFill>
              </a:defRPr>
            </a:pPr>
            <a:r>
              <a:rPr sz="2550" b="0" i="1">
                <a:solidFill>
                  <a:srgbClr val="A88CFF"/>
                </a:solidFill>
              </a:rPr>
              <a:t>More photons make a longer queue, not taller tickets.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65759077-AEF5-420B-B473-2A93B15781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579811730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88A8F0F-34CD-4A0A-BB46-913CD40EE4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9490E23-483F-4A01-AFAC-FFFC956CF5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CE8C9DD-A8A0-4406-80C6-99E9A6D99A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8A0272F-045C-4762-9258-76D3CA0C7D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FA66C9B0-8F5E-46C6-BE42-9C08D20F2B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4FBB9B03-3313-496E-95E5-2448191EB9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Light of frequency 8.0 × 10¹⁴ Hz falls on a metal with work function 3.0 × 10⁻¹⁹ J. Use h = 6.63 × 10⁻³⁴ J s. Calculate maximum photoelectron kinetic energy.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4C6F7481-A197-4D13-8B90-978C61F266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449358380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DEDF7B1-B2F8-4AEA-BC4E-BBB72FC64E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4935FBE-DF46-4D5B-9541-E8FEC9DC23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E9959D7-4212-403B-B2A9-9AA4DBDF6C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F0956B3-1675-48C3-979D-54CD9AA484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87739315-D94F-4204-A251-6E9DAD82A3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C8125C2C-78AD-496F-BFDC-F4176EAAED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Photon energy hf = 5.30 × 10⁻¹⁹ J.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F5EBF406-E3BC-400F-A71B-0F9F85CE15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00E64989-D74C-43B4-A0D3-C52D763958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Use hf = Φ + Eₖ,max.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F8E047BA-3A54-40AE-9DD8-6316EFE68B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5F13E0D5-8A1E-4676-99D9-108C6B0384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Eₖ,max = 5.30 × 10⁻¹⁹ − 3.0 × 10⁻¹⁹.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1B96B3A6-F84C-49F2-A4E6-FD62D031E2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01A467D0-4A57-491C-87C6-A1E1B9B295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Eₖ,max = 2.30 × 10⁻¹⁹ J.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8735115B-0312-4B32-BBA4-394166C959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410118631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21E12B8-346D-4F1E-9BBB-B6CD8A079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F1DC818-90B5-486F-9B24-9E04ADF9B7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F50E7B5-C3DB-4301-B03A-77831A7444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4C50D0A-A9D9-4315-B1D1-31AE31308E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65B14B37-AE28-4B88-B75F-A21198BDEE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31648C7E-1F5B-44A4-8808-1728A19C7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3BE85FD6-F77B-46A9-8D52-4B808E7196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Photon energy?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0C5A245D-4C1B-420C-9FAF-EC6041B70A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hf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h/f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fc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mc² only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E10E53D4-2333-49D8-8488-BE7C95ACC6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79D99530-6F50-4FDC-AFEA-26F13BBC7D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Below threshold, increasing intensity causes?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3E9D65A7-878E-440C-B414-E990D2FC3E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emission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no emission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higher Eₖ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lower Φ</a:t>
            </a:r>
          </a:p>
        </p:txBody>
      </p:sp>
    </p:spTree>
    <p:extLst>
      <p:ext uri="{BB962C8B-B14F-4D97-AF65-F5344CB8AC3E}">
        <p14:creationId xmlns:p14="http://schemas.microsoft.com/office/powerpoint/2010/main" val="1262497234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A20A2D7-6B4A-4906-AE3B-7262AE37C9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EAAAAA3-8776-46BA-A10A-FC8B563794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8390C8C-50E1-4BD4-9128-FEF279920C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CD69877-E3B7-4084-BDE5-5E12D40B5F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BFBCDE29-D1AD-4520-8FA0-4A2CD2E826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C250E295-F428-4CBD-9472-FA6961E0AF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7C001DFD-7497-4D16-933E-090C6E7734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Matter wavelength?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5C61F066-90D7-4B26-96A5-9BCAE1998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hp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h/p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p/h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hc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B0D5376B-2A4E-4E30-8F4A-7288E1EC5C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D5881400-9CBA-4E45-ADD5-6AD5C0ED8B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Line spectra imply?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83AFEF95-CE9A-4683-88E3-70345CCC7F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continuous energies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discrete energy levels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no photons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negative mass</a:t>
            </a:r>
          </a:p>
        </p:txBody>
      </p:sp>
    </p:spTree>
    <p:extLst>
      <p:ext uri="{BB962C8B-B14F-4D97-AF65-F5344CB8AC3E}">
        <p14:creationId xmlns:p14="http://schemas.microsoft.com/office/powerpoint/2010/main" val="200946848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34E91D9-1B96-4A86-A8AB-BCA55921A8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9D3BF25-1713-4618-B9BA-33D657B2CC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7B9EDB8-0F3A-4C9E-93D2-34807A9575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24246E6-6A1A-47F9-A1D9-F1EE2DB2B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4687898F-710A-4663-9796-2D1D354812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Why can brighter red light fail to eject electrons while dim ultraviolet succeeds?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7A2DD514-055A-46AC-8A79-6212558B7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1832114789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B71D25D-8FBD-4FAD-90B3-B3270F4FFC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5BEC180-2D86-4C1D-B2D7-455573BBC9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636DD38-6004-470C-89BA-7E08A40E8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7D918EC-7B67-498F-ABF8-FAE4324C6B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A4E441DD-8565-4006-B42E-50A772A5F3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hf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FD3A52CC-0302-4BF7-A51C-64522EA6B6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 no emission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30730BAB-01C9-4E38-8B51-0CE082F80E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h/p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E27DB226-E919-4533-8C4E-23F7C5B4F0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Q4 discrete energy levels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8D719AAD-9012-471C-9566-E6172619D7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6336D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FFEB00BA-2545-4F52-AAD6-F3A7A75027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190460866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0DA348A-22C1-4F08-BD61-314A30F4D0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4A81677-2605-40A4-8658-EDD952B723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438D71F-C7D1-4A10-8A7F-79006D6D1C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5577408-ED13-4C1A-8DF1-0DC40463DE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8B0C471F-6818-4DBE-811D-014408D58E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5172EE04-56C2-40EE-9B22-834B09248C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4916482B-8908-4494-A399-D3FFFA988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Photon energy?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994647DC-BE1E-4DD1-AEBD-5707617835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hf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h/f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fc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mc² only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561BD0C7-6C43-41BD-BEF3-C723DDBF3F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3956EB34-94BC-4B4B-BD8D-8301AF682E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Below threshold, increasing intensity causes?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5E3C7615-C724-4D53-8596-E17EC06C31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emission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no emission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higher Eₖ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lower Φ</a:t>
            </a:r>
          </a:p>
        </p:txBody>
      </p:sp>
    </p:spTree>
    <p:extLst>
      <p:ext uri="{BB962C8B-B14F-4D97-AF65-F5344CB8AC3E}">
        <p14:creationId xmlns:p14="http://schemas.microsoft.com/office/powerpoint/2010/main" val="76813301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692DA93-58F5-16AE-081F-716348DD4C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A446128-0F9D-C90B-F2B2-13BAB0073E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36D8775D-250D-D605-B6CD-4AF8595925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6336D6"/>
                </a:solidFill>
              </a:defRPr>
            </a:pPr>
            <a:r>
              <a:rPr sz="2025" b="1">
                <a:solidFill>
                  <a:srgbClr val="6336D6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20964B66-44F0-4B67-AF2A-2B999E347F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A photon carries energy Eγ = hf and momentum p = Eγ/c.</a:t>
            </a:r>
          </a:p>
        </p:txBody>
      </p:sp>
      <p:sp>
        <p:nvSpPr>
          <p:cNvPr id="25" name="Rectangle 24">
            <a:extLst xmlns:a="http://schemas.openxmlformats.org/drawingml/2006/main">
              <a:ext uri="{FF2B5EF4-FFF2-40B4-BE49-F238E27FC236}">
                <a16:creationId xmlns:a16="http://schemas.microsoft.com/office/drawing/2014/main" id="{ACA20F0C-B203-1264-BE9E-3352F16693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824118"/>
            <a:ext cx="5080000" cy="874889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metal surface</a:t>
            </a:r>
          </a:p>
        </p:txBody>
      </p:sp>
      <p:sp>
        <p:nvSpPr>
          <p:cNvPr id="26" name="TextBox 25">
            <a:extLst xmlns:a="http://schemas.openxmlformats.org/drawingml/2006/main">
              <a:ext uri="{FF2B5EF4-FFF2-40B4-BE49-F238E27FC236}">
                <a16:creationId xmlns:a16="http://schemas.microsoft.com/office/drawing/2014/main" id="{E1390B75-823B-98C1-BED6-ACAB000E36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70000" y="3657600"/>
            <a:ext cx="2159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one photon, hf</a:t>
            </a:r>
          </a:p>
        </p:txBody>
      </p:sp>
      <p:sp>
        <p:nvSpPr>
          <p:cNvPr id="27" name="Straight Connector 26">
            <a:extLst xmlns:a="http://schemas.openxmlformats.org/drawingml/2006/main">
              <a:ext uri="{FF2B5EF4-FFF2-40B4-BE49-F238E27FC236}">
                <a16:creationId xmlns:a16="http://schemas.microsoft.com/office/drawing/2014/main" id="{5B5B2E64-C495-4386-A90B-7A199CD591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40000" y="3949229"/>
            <a:ext cx="1016000" cy="816563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8" name="Straight Connector 27">
            <a:extLst xmlns:a="http://schemas.openxmlformats.org/drawingml/2006/main">
              <a:ext uri="{FF2B5EF4-FFF2-40B4-BE49-F238E27FC236}">
                <a16:creationId xmlns:a16="http://schemas.microsoft.com/office/drawing/2014/main" id="{0583861F-9A45-49B7-9507-4407947BDB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1">
            <a:off x="3810000" y="3949229"/>
            <a:ext cx="1016000" cy="816563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9" name="TextBox 28">
            <a:extLst xmlns:a="http://schemas.openxmlformats.org/drawingml/2006/main">
              <a:ext uri="{FF2B5EF4-FFF2-40B4-BE49-F238E27FC236}">
                <a16:creationId xmlns:a16="http://schemas.microsoft.com/office/drawing/2014/main" id="{E3858E55-1BA2-F91A-4162-5F1B2ED36B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2200" y="3657600"/>
            <a:ext cx="2159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one electron, ½ m v²</a:t>
            </a:r>
          </a:p>
        </p:txBody>
      </p:sp>
      <p:sp>
        <p:nvSpPr>
          <p:cNvPr id="30" name="Straight Connector 29">
            <a:extLst xmlns:a="http://schemas.openxmlformats.org/drawingml/2006/main">
              <a:ext uri="{FF2B5EF4-FFF2-40B4-BE49-F238E27FC236}">
                <a16:creationId xmlns:a16="http://schemas.microsoft.com/office/drawing/2014/main" id="{CC81887F-EF42-476E-8C4F-B40861CDC5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12000" y="3745089"/>
            <a:ext cx="0" cy="2099733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prstDash val="dash"/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1" name="TextBox 30">
            <a:extLst xmlns:a="http://schemas.openxmlformats.org/drawingml/2006/main">
              <a:ext uri="{FF2B5EF4-FFF2-40B4-BE49-F238E27FC236}">
                <a16:creationId xmlns:a16="http://schemas.microsoft.com/office/drawing/2014/main" id="{48D0AF5D-8A4A-6621-A5D9-689AD7807E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6800" y="3861741"/>
            <a:ext cx="3937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h f  =  Φ  +  ½ m v² (max)</a:t>
            </a:r>
            <a:endParaRPr sz="1600" b="1">
              <a:solidFill>
                <a:srgbClr val="102E29"/>
              </a:solidFill>
            </a:endParaRPr>
          </a:p>
        </p:txBody>
      </p:sp>
      <p:sp>
        <p:nvSpPr>
          <p:cNvPr id="32" name="TextBox 31">
            <a:extLst xmlns:a="http://schemas.openxmlformats.org/drawingml/2006/main">
              <a:ext uri="{FF2B5EF4-FFF2-40B4-BE49-F238E27FC236}">
                <a16:creationId xmlns:a16="http://schemas.microsoft.com/office/drawing/2014/main" id="{816FCEE9-1142-FF8A-1C53-3C5EB10073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4391025"/>
            <a:ext cx="3933825" cy="6096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0">
                <a:solidFill>
                  <a:srgbClr val="48635E"/>
                </a:solidFill>
              </a:defRPr>
            </a:pPr>
            <a:r>
              <a:rPr sz="2250" b="0">
                <a:solidFill>
                  <a:srgbClr val="48635E"/>
                </a:solidFill>
              </a:rPr>
              <a:t>Φ = work function: minimum energy to escape</a:t>
            </a:r>
          </a:p>
        </p:txBody>
      </p:sp>
      <p:sp>
        <p:nvSpPr>
          <p:cNvPr id="33" name="TextBox 32">
            <a:extLst xmlns:a="http://schemas.openxmlformats.org/drawingml/2006/main">
              <a:ext uri="{FF2B5EF4-FFF2-40B4-BE49-F238E27FC236}">
                <a16:creationId xmlns:a16="http://schemas.microsoft.com/office/drawing/2014/main" id="{29D3576C-8312-E250-E879-FF3CE3F099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5095875"/>
            <a:ext cx="3933825" cy="6477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0">
                <a:solidFill>
                  <a:srgbClr val="EF5C3E"/>
                </a:solidFill>
              </a:defRPr>
            </a:pPr>
            <a:r>
              <a:rPr sz="2250" b="0">
                <a:solidFill>
                  <a:srgbClr val="EF5C3E"/>
                </a:solidFill>
              </a:rPr>
              <a:t>Below threshold, greater brightness still gives no emission.</a:t>
            </a:r>
          </a:p>
        </p:txBody>
      </p:sp>
      <p:sp>
        <p:nvSpPr>
          <p:cNvPr id="34" name="TextBox 33">
            <a:extLst xmlns:a="http://schemas.openxmlformats.org/drawingml/2006/main">
              <a:ext uri="{FF2B5EF4-FFF2-40B4-BE49-F238E27FC236}">
                <a16:creationId xmlns:a16="http://schemas.microsoft.com/office/drawing/2014/main" id="{C40D0292-C246-D4EF-9D9E-3A57DC3947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724525"/>
            <a:ext cx="5076825" cy="5524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0">
                <a:solidFill>
                  <a:srgbClr val="48635E"/>
                </a:solidFill>
              </a:defRPr>
            </a:pPr>
            <a:r>
              <a:rPr sz="2250" b="0">
                <a:solidFill>
                  <a:srgbClr val="48635E"/>
                </a:solidFill>
              </a:rPr>
              <a:t>brighter → more electrons, not more energy each</a:t>
            </a:r>
          </a:p>
        </p:txBody>
      </p:sp>
      <p:sp>
        <p:nvSpPr>
          <p:cNvPr id="35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7F8D1CE-9C77-4A40-A883-5946E8BDA2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22 · QUANTUM PHYSICS</a:t>
            </a:r>
          </a:p>
        </p:txBody>
      </p:sp>
      <p:sp>
        <p:nvSpPr>
          <p:cNvPr id="36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79F9880-6FA2-48D9-BADE-DAB9B0FE5E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6013989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B65B270-3630-4822-B0E2-0506C12140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F40A48E-4456-4FF7-B621-D6B5D04662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6D099F6-5502-4A1A-B08B-F59A3AF189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8DA4677-E7C6-4E4C-90E1-94854234A5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5FC9DCF5-CB78-41A5-9E7B-9F2C59E631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64E509B1-9D20-4F1D-A31A-4887E6D439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A photon carries energy Eγ = hf and momentum p = Eγ/c.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4B466B60-2A53-43E7-BC86-8FA917A00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BCA70209-08D7-42EA-831A-C567C207FC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Photoelectric emission is one-photon–one-electron: frequency sets maximum energy; intensity sets rate above threshold.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B7A5395A-7486-48A9-8012-AAD30D79A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86905008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8A20CA0-C4C6-47E4-A603-8249EE2871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4363EBF-E6F0-4C61-B83B-EFD3A2A1A5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7743F09-3671-40CF-89A1-518F6969A8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5F39890-348F-4B12-AD4B-797559C75D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F2422942-12C3-4BA3-8033-3BEAF1D8C9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667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EE473E3A-EA7E-43E5-8C4F-1485310C25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Matter has de Broglie wavelength h/p.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4208F4C7-5ACD-4CC2-BA5E-C2CB1A4D1D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Atomic line spectra arise from transitions between discrete energy levels.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0B121952-B285-44EC-A7DF-1405D660FC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8EC14DCE-3FD9-4918-ADB5-4B96C7866A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Eγ = hf = hc/λ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146C7536-9611-4BDA-AEC1-461246B8D2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hf = Φ + Eₖ,max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43FB7CDE-1BAD-4C80-8271-AE936B9EC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p = h/λ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16BCE0E6-EC31-413A-B967-389A9176AB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hf = |ΔE|</a:t>
            </a:r>
          </a:p>
        </p:txBody>
      </p:sp>
      <p:sp>
        <p:nvSpPr>
          <p:cNvPr id="13" name="equation-question">
            <a:extLst xmlns:a="http://schemas.openxmlformats.org/drawingml/2006/main">
              <a:ext uri="{FF2B5EF4-FFF2-40B4-BE49-F238E27FC236}">
                <a16:creationId xmlns:a16="http://schemas.microsoft.com/office/drawing/2014/main" id="{5A2A05C5-229C-4CE7-9EF7-BA0F0FB0AE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0540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Which equation decides whether photoemission can occur?</a:t>
            </a:r>
          </a:p>
        </p:txBody>
      </p:sp>
    </p:spTree>
    <p:extLst>
      <p:ext uri="{BB962C8B-B14F-4D97-AF65-F5344CB8AC3E}">
        <p14:creationId xmlns:p14="http://schemas.microsoft.com/office/powerpoint/2010/main" val="159144844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28A26DB-E1EC-47EE-9688-AB0BFCAEF7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DFC629E-B897-4EE9-938E-B74BF5CFC8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F926758-7C03-419A-8483-280D52691F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C62B2E3-B6DE-4247-BD2F-BCA4B74CB7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62717DF8-71A9-4892-B30E-FFC043E224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BC27E5F0-54FE-462D-8D1D-5ECD40F75D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0CEB8577-8A68-40A8-B026-4B18366AAB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Maximum kinetic energy (zJ)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94B3BA06-C8EE-46E5-880F-36B250D719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Frequency (10¹⁴ Hz)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085471D8-6F9B-4FC4-A19C-39F6E28543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C8DA8C58-0C56-4B34-B481-4AD51277B5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468191725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225D9EC-E853-40A0-A36E-9D820A4B61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5BC5AAA-F794-431D-9E8D-C401539EFB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C9B9531-9793-4DEB-9BC0-37C4047DD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9366745-CD8D-46DD-A89A-520615947F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Photoelectron energy rises linearly above threshold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ebe945998fa46cc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2B9E085B-A2F7-47FA-AE0B-4BFA00BB72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EDIT THE CHART · Increase the work function by 66.3 zJ and shift the threshold.</a:t>
            </a:r>
          </a:p>
        </p:txBody>
      </p:sp>
    </p:spTree>
    <p:extLst>
      <p:ext uri="{BB962C8B-B14F-4D97-AF65-F5344CB8AC3E}">
        <p14:creationId xmlns:p14="http://schemas.microsoft.com/office/powerpoint/2010/main" val="944239354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2E5A011-E8C1-4CA8-9513-D1EF829AA1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22 · QUANTUM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BB50D44-E8DE-4ADC-BF3D-7079CEA434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FBCE9FA-18DE-4EE9-AAA6-234A4ED86C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8ED9598-A52F-4974-A134-CEF3B6400D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CA2783FD-2FE3-472F-B565-626D1BEE11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metal has work function 2.2 eV and is illuminated by 400 nm light. Find maximum kinetic energy in eV. Use hc = 1240 eV nm.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E420E60F-56E3-4950-99E3-23BCDD1A8E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ESTIMATE · CHOOSE THE MODEL · CHECK hf &gt; Φ</a:t>
            </a:r>
          </a:p>
        </p:txBody>
      </p:sp>
    </p:spTree>
    <p:extLst>
      <p:ext uri="{BB962C8B-B14F-4D97-AF65-F5344CB8AC3E}">
        <p14:creationId xmlns:p14="http://schemas.microsoft.com/office/powerpoint/2010/main" val="98883358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2026-08-26T11:41:49.0090000Z</dcterms:created>
  <dcterms:modified xsi:type="dcterms:W3CDTF">2026-08-26T11:41:49.0090000Z</dcterms:modified>
</coreProperties>
</file>