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1bbbc3c1a62146dc" /><Relationship Type="http://schemas.openxmlformats.org/officeDocument/2006/relationships/extended-properties" Target="/docProps/app.xml" Id="Rc95e4bd663974a37" /><Relationship Type="http://schemas.openxmlformats.org/officeDocument/2006/relationships/officeDocument" Target="/ppt/presentation.xml" Id="Rbee456bed97345e0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bc5c6ce759cd48a1"/>
  </p:sldMasterIdLst>
  <p:notesMasterIdLst>
    <p:notesMasterId xmlns:r="http://schemas.openxmlformats.org/officeDocument/2006/relationships" r:id="R03e10241bb994ec9"/>
  </p:notesMasterIdLst>
  <p:sldIdLst>
    <p:sldId xmlns:r="http://schemas.openxmlformats.org/officeDocument/2006/relationships" id="256" r:id="Rdef7c76209a340d3"/>
    <p:sldId xmlns:r="http://schemas.openxmlformats.org/officeDocument/2006/relationships" id="257" r:id="R4948bc5a28d84a3f"/>
    <p:sldId xmlns:r="http://schemas.openxmlformats.org/officeDocument/2006/relationships" id="258" r:id="R56a40e76830049a0"/>
    <p:sldId xmlns:r="http://schemas.openxmlformats.org/officeDocument/2006/relationships" id="259" r:id="R06dfbc0eece74078"/>
    <p:sldId xmlns:r="http://schemas.openxmlformats.org/officeDocument/2006/relationships" id="260" r:id="R9ee9742ebba943ad"/>
    <p:sldId xmlns:r="http://schemas.openxmlformats.org/officeDocument/2006/relationships" id="261" r:id="Rf584008819c64028"/>
    <p:sldId xmlns:r="http://schemas.openxmlformats.org/officeDocument/2006/relationships" id="262" r:id="R7b6cf425b2fd4702"/>
    <p:sldId xmlns:r="http://schemas.openxmlformats.org/officeDocument/2006/relationships" id="263" r:id="R81967ff1d3ee4768"/>
    <p:sldId xmlns:r="http://schemas.openxmlformats.org/officeDocument/2006/relationships" id="264" r:id="R77b334d6fd62467d"/>
    <p:sldId xmlns:r="http://schemas.openxmlformats.org/officeDocument/2006/relationships" id="265" r:id="R46b2536de6194f46"/>
    <p:sldId xmlns:r="http://schemas.openxmlformats.org/officeDocument/2006/relationships" id="266" r:id="Rdbc87b3c11324672"/>
    <p:sldId xmlns:r="http://schemas.openxmlformats.org/officeDocument/2006/relationships" id="267" r:id="R2025b8e8289b4295"/>
    <p:sldId xmlns:r="http://schemas.openxmlformats.org/officeDocument/2006/relationships" id="268" r:id="R4e8bb5609228483d"/>
    <p:sldId xmlns:r="http://schemas.openxmlformats.org/officeDocument/2006/relationships" id="269" r:id="R13487601ecfe4af0"/>
    <p:sldId xmlns:r="http://schemas.openxmlformats.org/officeDocument/2006/relationships" id="270" r:id="Re51665551570411f"/>
    <p:sldId xmlns:r="http://schemas.openxmlformats.org/officeDocument/2006/relationships" id="271" r:id="R6633f198b2454f37"/>
    <p:sldId xmlns:r="http://schemas.openxmlformats.org/officeDocument/2006/relationships" id="272" r:id="R2afb69545b5f4497"/>
    <p:sldId xmlns:r="http://schemas.openxmlformats.org/officeDocument/2006/relationships" id="273" r:id="Rad278b3033b546bb"/>
    <p:sldId xmlns:r="http://schemas.openxmlformats.org/officeDocument/2006/relationships" id="274" r:id="Rbac799ede5544dbb"/>
    <p:sldId xmlns:r="http://schemas.openxmlformats.org/officeDocument/2006/relationships" id="275" r:id="R8147f474723a4451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da8328a191dc4588" /><Relationship Type="http://schemas.openxmlformats.org/officeDocument/2006/relationships/slideMaster" Target="/ppt/slideMasters/slideMaster1.xml" Id="Rbc5c6ce759cd48a1" /><Relationship Type="http://schemas.openxmlformats.org/officeDocument/2006/relationships/notesMaster" Target="/ppt/notesMasters/notesMaster1.xml" Id="R03e10241bb994ec9" /><Relationship Type="http://schemas.openxmlformats.org/officeDocument/2006/relationships/presProps" Target="/ppt/presProps.xml" Id="R942ea49cdcd34e19" /><Relationship Type="http://schemas.openxmlformats.org/officeDocument/2006/relationships/viewProps" Target="/ppt/viewProps.xml" Id="R6be70fb5bbfd4425" /><Relationship Type="http://schemas.openxmlformats.org/officeDocument/2006/relationships/tableStyles" Target="/ppt/tableStyles.xml" Id="R769a74f59c6c40b7" /><Relationship Type="http://schemas.openxmlformats.org/officeDocument/2006/relationships/slide" Target="/ppt/slides/slide1.xml" Id="Rdef7c76209a340d3" /><Relationship Type="http://schemas.openxmlformats.org/officeDocument/2006/relationships/slide" Target="/ppt/slides/slide2.xml" Id="R4948bc5a28d84a3f" /><Relationship Type="http://schemas.openxmlformats.org/officeDocument/2006/relationships/slide" Target="/ppt/slides/slide3.xml" Id="R56a40e76830049a0" /><Relationship Type="http://schemas.openxmlformats.org/officeDocument/2006/relationships/slide" Target="/ppt/slides/slide4.xml" Id="R06dfbc0eece74078" /><Relationship Type="http://schemas.openxmlformats.org/officeDocument/2006/relationships/slide" Target="/ppt/slides/slide5.xml" Id="R9ee9742ebba943ad" /><Relationship Type="http://schemas.openxmlformats.org/officeDocument/2006/relationships/slide" Target="/ppt/slides/slide6.xml" Id="Rf584008819c64028" /><Relationship Type="http://schemas.openxmlformats.org/officeDocument/2006/relationships/slide" Target="/ppt/slides/slide7.xml" Id="R7b6cf425b2fd4702" /><Relationship Type="http://schemas.openxmlformats.org/officeDocument/2006/relationships/slide" Target="/ppt/slides/slide8.xml" Id="R81967ff1d3ee4768" /><Relationship Type="http://schemas.openxmlformats.org/officeDocument/2006/relationships/slide" Target="/ppt/slides/slide9.xml" Id="R77b334d6fd62467d" /><Relationship Type="http://schemas.openxmlformats.org/officeDocument/2006/relationships/slide" Target="/ppt/slides/slide10.xml" Id="R46b2536de6194f46" /><Relationship Type="http://schemas.openxmlformats.org/officeDocument/2006/relationships/slide" Target="/ppt/slides/slide11.xml" Id="Rdbc87b3c11324672" /><Relationship Type="http://schemas.openxmlformats.org/officeDocument/2006/relationships/slide" Target="/ppt/slides/slide12.xml" Id="R2025b8e8289b4295" /><Relationship Type="http://schemas.openxmlformats.org/officeDocument/2006/relationships/slide" Target="/ppt/slides/slide13.xml" Id="R4e8bb5609228483d" /><Relationship Type="http://schemas.openxmlformats.org/officeDocument/2006/relationships/slide" Target="/ppt/slides/slide14.xml" Id="R13487601ecfe4af0" /><Relationship Type="http://schemas.openxmlformats.org/officeDocument/2006/relationships/slide" Target="/ppt/slides/slide15.xml" Id="Re51665551570411f" /><Relationship Type="http://schemas.openxmlformats.org/officeDocument/2006/relationships/slide" Target="/ppt/slides/slide16.xml" Id="R6633f198b2454f37" /><Relationship Type="http://schemas.openxmlformats.org/officeDocument/2006/relationships/slide" Target="/ppt/slides/slide17.xml" Id="R2afb69545b5f4497" /><Relationship Type="http://schemas.openxmlformats.org/officeDocument/2006/relationships/slide" Target="/ppt/slides/slide18.xml" Id="Rad278b3033b546bb" /><Relationship Type="http://schemas.openxmlformats.org/officeDocument/2006/relationships/slide" Target="/ppt/slides/slide19.xml" Id="Rbac799ede5544dbb" /><Relationship Type="http://schemas.openxmlformats.org/officeDocument/2006/relationships/slide" Target="/ppt/slides/slide20.xml" Id="R8147f474723a4451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7ec91b4ad4924b71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6dca32dada734311" /><Relationship Type="http://schemas.openxmlformats.org/officeDocument/2006/relationships/notesMaster" Target="/ppt/notesMasters/notesMaster1.xml" Id="R70ba04c978504182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c262c4ad93404dbc" /><Relationship Type="http://schemas.openxmlformats.org/officeDocument/2006/relationships/notesMaster" Target="/ppt/notesMasters/notesMaster1.xml" Id="R19030e57edfa4822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d1c1f64756444bf3" /><Relationship Type="http://schemas.openxmlformats.org/officeDocument/2006/relationships/notesMaster" Target="/ppt/notesMasters/notesMaster1.xml" Id="R1fc109186d5e4838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79d119621bd94fbc" /><Relationship Type="http://schemas.openxmlformats.org/officeDocument/2006/relationships/notesMaster" Target="/ppt/notesMasters/notesMaster1.xml" Id="R7c01ca1174c44f72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7bb811e03e794192" /><Relationship Type="http://schemas.openxmlformats.org/officeDocument/2006/relationships/notesMaster" Target="/ppt/notesMasters/notesMaster1.xml" Id="R4f6bb292f0d84bd1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bb545972b2d34288" /><Relationship Type="http://schemas.openxmlformats.org/officeDocument/2006/relationships/notesMaster" Target="/ppt/notesMasters/notesMaster1.xml" Id="R023df86a254b4f59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a76643c4f58a4dcb" /><Relationship Type="http://schemas.openxmlformats.org/officeDocument/2006/relationships/notesMaster" Target="/ppt/notesMasters/notesMaster1.xml" Id="R9b829f9b80564d60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0f87abb739934c0c" /><Relationship Type="http://schemas.openxmlformats.org/officeDocument/2006/relationships/notesMaster" Target="/ppt/notesMasters/notesMaster1.xml" Id="R48ab9bdfbba14654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94fa799a90ac4b26" /><Relationship Type="http://schemas.openxmlformats.org/officeDocument/2006/relationships/notesMaster" Target="/ppt/notesMasters/notesMaster1.xml" Id="R972d1d6b912d4b84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6c66b9a5f5be4b0e" /><Relationship Type="http://schemas.openxmlformats.org/officeDocument/2006/relationships/notesMaster" Target="/ppt/notesMasters/notesMaster1.xml" Id="Re48990b45eac476f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c7b18c0672ab4a29" /><Relationship Type="http://schemas.openxmlformats.org/officeDocument/2006/relationships/notesMaster" Target="/ppt/notesMasters/notesMaster1.xml" Id="Rf85dd8a8d7804cfc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cc7e415ce9d4196" /><Relationship Type="http://schemas.openxmlformats.org/officeDocument/2006/relationships/notesMaster" Target="/ppt/notesMasters/notesMaster1.xml" Id="Rd3e1b6f83c2a45e6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2fa11cba87494354" /><Relationship Type="http://schemas.openxmlformats.org/officeDocument/2006/relationships/notesMaster" Target="/ppt/notesMasters/notesMaster1.xml" Id="Rfa218b4eb3bb41f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b6a615ecde3f4748" /><Relationship Type="http://schemas.openxmlformats.org/officeDocument/2006/relationships/notesMaster" Target="/ppt/notesMasters/notesMaster1.xml" Id="R09ce59db5b144011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cb2fa6a907e453d" /><Relationship Type="http://schemas.openxmlformats.org/officeDocument/2006/relationships/notesMaster" Target="/ppt/notesMasters/notesMaster1.xml" Id="R3f0853a800f644d6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e0a17c6727624b4b" /><Relationship Type="http://schemas.openxmlformats.org/officeDocument/2006/relationships/notesMaster" Target="/ppt/notesMasters/notesMaster1.xml" Id="R9ac2cc27585e4999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7d72c631bd7d4f8e" /><Relationship Type="http://schemas.openxmlformats.org/officeDocument/2006/relationships/notesMaster" Target="/ppt/notesMasters/notesMaster1.xml" Id="R2e2d3f742bfd44f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9b6ad7ecc278488d" /><Relationship Type="http://schemas.openxmlformats.org/officeDocument/2006/relationships/notesMaster" Target="/ppt/notesMasters/notesMaster1.xml" Id="Re2db211193fb4c9f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0fc73b3171ae4058" /><Relationship Type="http://schemas.openxmlformats.org/officeDocument/2006/relationships/notesMaster" Target="/ppt/notesMasters/notesMaster1.xml" Id="Rbfd989eaae4a4ea6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36ed7fae98e74cf2" /><Relationship Type="http://schemas.openxmlformats.org/officeDocument/2006/relationships/notesMaster" Target="/ppt/notesMasters/notesMaster1.xml" Id="R5cd98b6fd4e140c3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5 Work, energy and power; slide 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low-mass lifting demonstrations with secure loads; keep feet clear and do not climb furniture.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5 Work, energy and power; slide 10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low-mass lifting demonstrations with secure loads; keep feet clear and do not climb furniture.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5 Work, energy and power; slide 11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low-mass lifting demonstrations with secure loads; keep feet clear and do not climb furniture.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5 Work, energy and power; slide 12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low-mass lifting demonstrations with secure loads; keep feet clear and do not climb furniture.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5 Work, energy and power; slide 13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low-mass lifting demonstrations with secure loads; keep feet clear and do not climb furniture.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5 Work, energy and power; slide 14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low-mass lifting demonstrations with secure loads; keep feet clear and do not climb furniture.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5 Work, energy and power; slide 15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low-mass lifting demonstrations with secure loads; keep feet clear and do not climb furniture.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5 Work, energy and power; slide 16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low-mass lifting demonstrations with secure loads; keep feet clear and do not climb furniture.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5 Work, energy and power; slide 17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low-mass lifting demonstrations with secure loads; keep feet clear and do not climb furniture.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5 Work, energy and power; slide 18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W. 1 W = 1 J s⁻¹. Q2: ×4. Eₖ ∝ v².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low-mass lifting demonstrations with secure loads; keep feet clear and do not climb furniture.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5 Work, energy and power; slide 19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0–100%. Useful output cannot exceed total input. Q4: doubles. P = W/t.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low-mass lifting demonstrations with secure loads; keep feet clear and do not climb furniture.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5 Work, energy and power; slide 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low-mass lifting demonstrations with secure loads; keep feet clear and do not climb furniture.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5 Work, energy and power; slide 20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W. 1 W = 1 J s⁻¹. Q2: ×4. Eₖ ∝ v². Q3: 0–100%. Useful output cannot exceed total input. Q4: doubles. P = W/t.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low-mass lifting demonstrations with secure loads; keep feet clear and do not climb furniture.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5 Work, energy and power; slide 3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W. 1 W = 1 J s⁻¹. Q2: ×4. Eₖ ∝ v².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low-mass lifting demonstrations with secure loads; keep feet clear and do not climb furniture.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5 Work, energy and power; slide 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low-mass lifting demonstrations with secure loads; keep feet clear and do not climb furniture.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5 Work, energy and power; slide 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low-mass lifting demonstrations with secure loads; keep feet clear and do not climb furniture.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5 Work, energy and power; slide 6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work, energy, power, efficiency, dissipation, conservation.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low-mass lifting demonstrations with secure loads; keep feet clear and do not climb furniture.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5 Work, energy and power; slide 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low-mass lifting demonstrations with secure loads; keep feet clear and do not climb furniture.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5 Work, energy and power; slide 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Doubling speed quadruples kinetic energy for fixed mass. Data: (0, 0), (2, 4), (4, 16), (6, 36), (8, 64).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low-mass lifting demonstrations with secure loads; keep feet clear and do not climb furniture.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5 Work, energy and power; slide 9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low-mass lifting demonstrations with secure loads; keep feet clear and do not climb furniture.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43f6b13b3474750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4aa5f9a07d85426f" /><Relationship Type="http://schemas.openxmlformats.org/officeDocument/2006/relationships/slideLayout" Target="/ppt/slideLayouts/slideLayout1.xml" Id="R2c1b03645bfa442c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2c1b03645bfa442c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ed09715bd76461d" /><Relationship Type="http://schemas.openxmlformats.org/officeDocument/2006/relationships/notesSlide" Target="/ppt/notesSlides/notesSlide1.xml" Id="R995c0ec115804031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fa4213b22114579" /><Relationship Type="http://schemas.openxmlformats.org/officeDocument/2006/relationships/notesSlide" Target="/ppt/notesSlides/notesSlide10.xml" Id="R737a6007b3be46a9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c79c90fe529444f" /><Relationship Type="http://schemas.openxmlformats.org/officeDocument/2006/relationships/notesSlide" Target="/ppt/notesSlides/notesSlide11.xml" Id="R95e48f77e3904f1f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1f9d3cb8fad4dba" /><Relationship Type="http://schemas.openxmlformats.org/officeDocument/2006/relationships/notesSlide" Target="/ppt/notesSlides/notesSlide12.xml" Id="R8d155db23fa74fdc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75a189780504cfe" /><Relationship Type="http://schemas.openxmlformats.org/officeDocument/2006/relationships/notesSlide" Target="/ppt/notesSlides/notesSlide13.xml" Id="R1981d3bbda6a45fa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a58e826827e4839" /><Relationship Type="http://schemas.openxmlformats.org/officeDocument/2006/relationships/notesSlide" Target="/ppt/notesSlides/notesSlide14.xml" Id="R5af72335b19a4f5a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f7d67d04aeb45db" /><Relationship Type="http://schemas.openxmlformats.org/officeDocument/2006/relationships/notesSlide" Target="/ppt/notesSlides/notesSlide15.xml" Id="R20c27c2e90494f18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c3c84a7519b4755" /><Relationship Type="http://schemas.openxmlformats.org/officeDocument/2006/relationships/notesSlide" Target="/ppt/notesSlides/notesSlide16.xml" Id="R750f69fb43ab4486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962f81f65634009" /><Relationship Type="http://schemas.openxmlformats.org/officeDocument/2006/relationships/notesSlide" Target="/ppt/notesSlides/notesSlide17.xml" Id="R853f5f6d7ebf46e4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b02a946d7034c85" /><Relationship Type="http://schemas.openxmlformats.org/officeDocument/2006/relationships/notesSlide" Target="/ppt/notesSlides/notesSlide18.xml" Id="Rc366ba28de0a47a5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4ea17464748452b" /><Relationship Type="http://schemas.openxmlformats.org/officeDocument/2006/relationships/notesSlide" Target="/ppt/notesSlides/notesSlide19.xml" Id="R98957a82a644497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18dc75079134597" /><Relationship Type="http://schemas.openxmlformats.org/officeDocument/2006/relationships/notesSlide" Target="/ppt/notesSlides/notesSlide2.xml" Id="Rbcf70462a9a44000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f325cbd86a42b5" /><Relationship Type="http://schemas.openxmlformats.org/officeDocument/2006/relationships/notesSlide" Target="/ppt/notesSlides/notesSlide20.xml" Id="Rb54e4f34cb21460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8d7ce84a8474a91" /><Relationship Type="http://schemas.openxmlformats.org/officeDocument/2006/relationships/notesSlide" Target="/ppt/notesSlides/notesSlide3.xml" Id="R613f9d7889f84a08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b5bffc1f9fc4dbb" /><Relationship Type="http://schemas.openxmlformats.org/officeDocument/2006/relationships/notesSlide" Target="/ppt/notesSlides/notesSlide4.xml" Id="R33f49469f8e04ae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7aeeb28be7a4e77" /><Relationship Type="http://schemas.openxmlformats.org/officeDocument/2006/relationships/notesSlide" Target="/ppt/notesSlides/notesSlide5.xml" Id="Rbe4cfe0cd7e04cd5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13675a0573841b7" /><Relationship Type="http://schemas.openxmlformats.org/officeDocument/2006/relationships/notesSlide" Target="/ppt/notesSlides/notesSlide6.xml" Id="Rfa7964f4f3634cab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11b5a83054b41b7" /><Relationship Type="http://schemas.openxmlformats.org/officeDocument/2006/relationships/notesSlide" Target="/ppt/notesSlides/notesSlide7.xml" Id="R54e2dbaaf82c418e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30ba72450bf40b1" /><Relationship Type="http://schemas.openxmlformats.org/officeDocument/2006/relationships/chart" Target="/ppt/slides/charts/chart1.xml" Id="R3f1cebf672f748bc" /><Relationship Type="http://schemas.openxmlformats.org/officeDocument/2006/relationships/notesSlide" Target="/ppt/notesSlides/notesSlide8.xml" Id="R91a438c332a54e6b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ae85867d72b4d17" /><Relationship Type="http://schemas.openxmlformats.org/officeDocument/2006/relationships/notesSlide" Target="/ppt/notesSlides/notesSlide9.xml" Id="R2805b8296a2547ae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Work, energy and power</c:v>
          </c:tx>
          <c:spPr>
            <a:solidFill xmlns:a="http://schemas.openxmlformats.org/drawingml/2006/main">
              <a:srgbClr val="B83724"/>
            </a:solidFill>
            <a:ln xmlns:a="http://schemas.openxmlformats.org/drawingml/2006/main" w="38100">
              <a:solidFill>
                <a:srgbClr val="B83724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B83724"/>
              </a:solidFill>
            </c:spPr>
          </c:marker>
          <c:xVal>
            <c:numLit>
              <c:formatCode>General</c:formatCode>
              <c:ptCount val="5"/>
              <c:pt idx="0">
                <c:v>0</c:v>
              </c:pt>
              <c:pt idx="1">
                <c:v>2</c:v>
              </c:pt>
              <c:pt idx="2">
                <c:v>4</c:v>
              </c:pt>
              <c:pt idx="3">
                <c:v>6</c:v>
              </c:pt>
              <c:pt idx="4">
                <c:v>8</c:v>
              </c:pt>
            </c:numLit>
          </c:xVal>
          <c:yVal>
            <c:numLit>
              <c:formatCode>General</c:formatCode>
              <c:ptCount val="5"/>
              <c:pt idx="0">
                <c:v>0</c:v>
              </c:pt>
              <c:pt idx="1">
                <c:v>4</c:v>
              </c:pt>
              <c:pt idx="2">
                <c:v>16</c:v>
              </c:pt>
              <c:pt idx="3">
                <c:v>36</c:v>
              </c:pt>
              <c:pt idx="4">
                <c:v>64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Kinetic energy for 2.0 kg (J)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Speed (m s⁻¹)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7AB0BFD1-692B-49C7-8B89-E610890B68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7A6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7DC4BC1B-44D6-4428-A526-2B33789C94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Work, energy and power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B6CB2670-AA0A-4AFD-A0AD-93FBD1E08F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F7A65"/>
                </a:solidFill>
              </a:defRPr>
            </a:pPr>
            <a:r>
              <a:rPr sz="3750" b="1" i="0">
                <a:solidFill>
                  <a:srgbClr val="FF7A65"/>
                </a:solidFill>
              </a:rPr>
              <a:t>Energy Keeps the Books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6E1080D4-97AE-4D50-A43C-787349DE7E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W = Fs cos θ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F48453F5-E216-41BC-831C-BF585D9DD4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F18D968-67BB-44BC-8EB4-737B554E77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5 · WORK, ENERGY AND POWER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0E0A5AF-FCB8-4849-8210-F3898BB0CD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4495C43-5E88-4D85-A7CA-6A084F2EBB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565023720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24B5BF9-B251-487A-A95F-2FC6CC7C84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5 · WORK, ENERGY AND POWER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DF57301-F4E7-45AA-AC9C-6EA007EBE0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5F48071-9682-4E32-8BD8-B43F2FF43F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0FB343E-B6B0-448E-8F10-9E491417A8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819C88E8-3A42-46A8-B871-9A19BA668C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570A53A4-36EF-4CD3-B142-2F22FA15C8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ΔEₖ = ½m(v² − u²).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18D9996B-39D5-4F18-8B49-E3F7B9E4DF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05746135-7433-4CA5-B22A-A20CCBFC0C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= 0.5 × 900 × (22² − 10²)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77DBA860-CBD3-4271-8F6E-EBBE7E08FE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1392359545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29FA8E3-478A-4D7D-B6D3-9B76A675B0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5 · WORK, ENERGY AND POWER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6F6A2BB-0E1B-400A-9115-929E53C749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C177EB2-815D-4CD0-A664-304F17FC3D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427DEB8-3232-46E7-BDB3-75E71CA3DC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878C2DED-78CC-463C-8118-34FE064F63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= 172800 J.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85742BDD-28D2-4BC8-9759-3614C2EA64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FF7A65"/>
                </a:solidFill>
              </a:defRPr>
            </a:pPr>
            <a:r>
              <a:rPr sz="3450" b="1" i="0">
                <a:solidFill>
                  <a:srgbClr val="FF7A65"/>
                </a:solidFill>
              </a:rPr>
              <a:t>Increase in kinetic energy = 1.73 × 10⁵ J.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43A7727B-686E-4823-9E2E-B5E9B530D1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844689253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024ADE4-ED9A-4A1F-AEC6-24E2E93B69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5 · WORK, ENERGY AND POWER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90BE5F4-F417-4C3A-8454-F515ED9D2B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887775A-4BA3-41BC-BAD5-01135C590A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0A81852-173E-4B86-84D5-1734FACC50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D8FA3A43-F7D9-4FCD-99D8-E8A24EF350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pump raises 420 kg of water through 8.0 m in 35 s with 70% efficiency. Find input power. Use g = 9.81 m s⁻².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7EEAA4CC-CEC2-4874-8468-8E003C88F4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 · FIRST HINT · Find useful ΔEₚ.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463F6F7C-A6BE-4471-88B6-1B65F3BB91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1357471327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48B638B-8FCC-4DDD-8D26-86056BDF35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5 · WORK, ENERGY AND POWER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4581354-0586-4548-A215-F389AA7FE5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2A0578E-9944-4C47-B6B2-40FADDDA9D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3BDE11B-BCA4-47E0-92E8-AF1A5F1374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C310225B-78B4-427F-B3AC-9AC5824235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Find useful ΔEₚ.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43805B11-4E74-409C-A8E3-A0C677AAC3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Divide by time for useful power.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AD3E5027-AE3B-48B5-8A51-1B26496522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Input power = useful power / efficiency.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BD8764D9-B792-473D-8E65-E3E5E810AA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B83724"/>
                </a:solidFill>
              </a:defRPr>
            </a:pPr>
            <a:r>
              <a:rPr sz="3300" b="1" i="0">
                <a:solidFill>
                  <a:srgbClr val="B83724"/>
                </a:solidFill>
              </a:rPr>
              <a:t>Useful power ≈ 942 W; input power ≈ 1.35 kW.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DCFE2878-E07C-43C0-9714-55C5E8FABB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851930784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B837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E27F54A-5371-4851-A17D-DADE43E02B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AS · CAMBRIDGE PHYSICS 9702 · TOPIC 5 · WORK, ENERGY AND POWER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1E2AA74-0876-44A1-ADF2-A9323899A1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1CBE39B-4AA1-4396-84B8-68D238C7A9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AD379F9-8D8C-4C6A-824C-4385EAA2DF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E9C4D1E3-D105-4344-95F7-CCB81B4CA8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“A more powerful machine always does more work.”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7CCF2D33-B60B-4B57-8478-A7E8541A8F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2030497077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FED2B19-2DC2-4213-99BB-5CA147A7BF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5 · WORK, ENERGY AND POWER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DFB77AB-D67D-4C31-8567-54AD2E74EE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897C997-63A4-486F-BD43-DA5624E5C9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397DA40-C25D-428B-8A09-2278CD38A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D338F67F-D3C9-4A45-9667-DB98DADFF5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Power measures how quickly work is done; equal work can be transferred in different times.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BBE26084-D35B-4891-B52F-E16BD60B9D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FF7A65"/>
                </a:solidFill>
              </a:defRPr>
            </a:pPr>
            <a:r>
              <a:rPr sz="2550" b="0" i="1">
                <a:solidFill>
                  <a:srgbClr val="FF7A65"/>
                </a:solidFill>
              </a:rPr>
              <a:t>Power is energy in a hurry.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7D6E7FF9-20ED-4CC0-88B4-17EE033CB0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720094145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5811650-466B-4214-8EBA-77800DFB96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5 · WORK, ENERGY AND POWER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4828181-2C44-4497-8C97-01090F30A3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FD593FB-BF0D-4CA3-9BF4-A6182B730C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041EB9E-1253-4607-ACA6-4F13FB9BB2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25E33B3C-4162-480A-B2F3-F06F2FEEB4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4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FCDD65E5-E377-49BF-81FD-510210C1CF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75 kg climber rises 12 m in 18 s. Calculate the climber’s gain in gravitational potential energy and average useful power. Use g = 9.81 m s⁻².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9A03E4A4-4B46-4BA2-A788-6B21862EA6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1336751159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F505AC6-269F-40E1-8F85-1130D6F510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5 · WORK, ENERGY AND POWER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F644B71-EABB-4A14-967D-48C114CCE2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62F9E07-BA1A-426C-ACAD-3936401E76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7C1094F-5B00-40FD-B0D1-25E07EFF45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52911033-4F1B-4823-941C-8C9D084AAA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213100DC-B5D2-43EC-B6FD-A28DF964C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ΔEₚ = mgh.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FD9DC870-2269-405A-94F1-CD65DD0136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E9057C50-4846-43D5-B1BB-4462D49EA1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= 75 × 9.81 × 12 = 8.83 × 10³ J.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79E8154F-2117-4B5D-950D-2295BDB4A6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67032D6F-62FC-4370-A246-1672AF9A4C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 = ΔE/t.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FC1E9EEA-5C23-4863-8C8E-CA1D83C87B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C6195AB5-15A4-4EB8-B3E3-44EF158049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 = 8.83 × 10³ / 18 = 491 W.</a:t>
            </a:r>
          </a:p>
        </p:txBody>
      </p:sp>
      <p:sp>
        <p:nvSpPr>
          <p:cNvPr id="13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114D08ED-40EA-40D3-95F8-1D1F72B1C4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86763456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3154A3E-3248-4286-B2A4-66058E9D20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5 · WORK, ENERGY AND POWER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43DBEF8-8297-4DE5-9DC0-2C748B4922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FD3EFCB-0612-4465-8EBA-27C4557C55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573EED6-DE6D-45ED-A5CE-E565931F70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1CFA2AFC-FAD7-40CA-9FD9-B3CBDD9A26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E4187DE5-1484-4CAF-A316-1329D33CFF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BC6DAC68-9F99-481B-AB56-1278E55B24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Unit of power?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7CD31CA3-61FA-4053-9244-B6AB392A8B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J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N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W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Pa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0F99AF12-288E-408E-89C4-77A4946F0C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47EA3B75-850F-4FB5-BD69-AB6186AB4B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Double speed changes Eₖ by?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4D07BA2A-1138-43C6-B9C8-903CB75739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×2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×4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×8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unchanged</a:t>
            </a:r>
          </a:p>
        </p:txBody>
      </p:sp>
    </p:spTree>
    <p:extLst>
      <p:ext uri="{BB962C8B-B14F-4D97-AF65-F5344CB8AC3E}">
        <p14:creationId xmlns:p14="http://schemas.microsoft.com/office/powerpoint/2010/main" val="2077488481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C584B35-71E8-4B8B-B0EC-CACFC918E2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5 · WORK, ENERGY AND POWER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EF2E10A-F6F9-4174-A23B-F8A3CFE679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DE029F5-F919-41D3-866A-8EA39B70E3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2AF2765-1DEF-46D6-A91C-F6C25D9DE8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D33F7FE4-5581-473C-8CF2-7D78497ECC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819026AF-03F3-4BDC-BE31-13CBA7CADF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63F96115-765F-4475-AF23-5C0D03F31F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Efficiency can be?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B2E5AA25-BFAC-4F3A-8E59-CF1A6D3159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−20%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0–100%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&gt;100%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any value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D788ADAC-A83F-4D8E-B49E-18E006EC86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CB8C5EC4-D4E9-4435-A1F6-433068B043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Same work in half time means power?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FA49317D-8F32-4334-8EE4-1438AF6D15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halves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doubles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unchanged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zero</a:t>
            </a:r>
          </a:p>
        </p:txBody>
      </p:sp>
    </p:spTree>
    <p:extLst>
      <p:ext uri="{BB962C8B-B14F-4D97-AF65-F5344CB8AC3E}">
        <p14:creationId xmlns:p14="http://schemas.microsoft.com/office/powerpoint/2010/main" val="194530562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8E0ED83-3027-4F45-8877-6BA1AE7E3F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5 · WORK, ENERGY AND POWER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AE09907-E6AA-451D-98BA-332122DC25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B331ACA-116A-405A-AC52-FB3726576D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B50C457-CD74-41D3-8788-52E56BFD5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A55B340A-8A24-4705-86ED-3E8E688B9E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Two motors lift the same load to the same height. One wins the race. Did it do more work?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0771D629-7ACE-464B-9AC7-0ADA27E598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327259020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2103CF9-8F43-4BE7-B99D-245EEDC7CB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5 · WORK, ENERGY AND POWER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C4924E0-CF3D-4747-9310-531FDA0130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D28D08F-EDEE-4210-88E1-C4D342A91A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EB87F2E-B179-4F9B-858E-8ABFBBA3B9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D7F29297-0BD1-49EA-AA64-64165F1999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W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09453A8D-A2E1-4D25-8D69-95AF54C3E6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 ×4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A2326B33-A7ED-48D0-8E28-20F5F8A040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0–100%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B1494A0A-4981-4BCD-BC4F-28C9A0CA57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Q4 doubles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731B8D5F-3F13-420B-80D9-0B35C45957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B8372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E7840C0F-6A82-477A-B992-763BBE5657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36251295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374FA94-7393-4D42-A11E-12F3F77F26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5 · WORK, ENERGY AND POWER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1315880-B87E-4D34-B493-BEC953C00B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4493312-3E41-460E-82FD-A0A45370C4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BDF0346-D9B9-4448-90EF-455F5E4A23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42DEA918-D043-4BD6-BEEE-C3902C743B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542EC81F-BB48-4E0A-BA4A-EDA8DB16DC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631E7962-978E-4091-914A-291FDEAB90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Unit of power?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AFFDC337-3010-4671-BD92-19347843D5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J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N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W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Pa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98FE227E-B9E5-42C6-8A19-21A25B0CF4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B7976009-C4C8-40EB-AD2E-8E0278B9FE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Double speed changes Eₖ by?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4E1D81E0-3B1C-4775-8A99-10C9C549F3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×2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×4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×8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unchanged</a:t>
            </a:r>
          </a:p>
        </p:txBody>
      </p:sp>
    </p:spTree>
    <p:extLst>
      <p:ext uri="{BB962C8B-B14F-4D97-AF65-F5344CB8AC3E}">
        <p14:creationId xmlns:p14="http://schemas.microsoft.com/office/powerpoint/2010/main" val="87114341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1331B92-3CD3-BBFF-683C-3A778AFCC8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C99F7B9-DD4B-6BAA-2829-F14240F8F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E1A11C62-6E7D-6D24-606D-64A8930B64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B83724"/>
                </a:solidFill>
              </a:defRPr>
            </a:pPr>
            <a:r>
              <a:rPr sz="2025" b="1">
                <a:solidFill>
                  <a:srgbClr val="B83724"/>
                </a:solidFill>
              </a:rPr>
              <a:t>ONE SENTENCE</a:t>
            </a:r>
          </a:p>
        </p:txBody>
      </p:sp>
      <p:sp>
        <p:nvSpPr>
          <p:cNvPr id="24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09A10FE8-8DE3-582D-4254-61C69DD8BA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Work is the component of force along displacement multiplied by displacement.</a:t>
            </a:r>
          </a:p>
        </p:txBody>
      </p:sp>
      <p:sp>
        <p:nvSpPr>
          <p:cNvPr id="25" name="Rectangle 24">
            <a:extLst xmlns:a="http://schemas.openxmlformats.org/drawingml/2006/main">
              <a:ext uri="{FF2B5EF4-FFF2-40B4-BE49-F238E27FC236}">
                <a16:creationId xmlns:a16="http://schemas.microsoft.com/office/drawing/2014/main" id="{32728C26-FF5B-80EE-48C0-52C9778C85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095045"/>
            <a:ext cx="1905000" cy="87488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F3EFDF"/>
                </a:solidFill>
              </a:rPr>
              <a:t>input 1.35 kW</a:t>
            </a:r>
          </a:p>
        </p:txBody>
      </p:sp>
      <p:sp>
        <p:nvSpPr>
          <p:cNvPr id="26" name="Straight Connector 25">
            <a:extLst xmlns:a="http://schemas.openxmlformats.org/drawingml/2006/main">
              <a:ext uri="{FF2B5EF4-FFF2-40B4-BE49-F238E27FC236}">
                <a16:creationId xmlns:a16="http://schemas.microsoft.com/office/drawing/2014/main" id="{7A65EDEE-30B1-461F-B590-6E0737D887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43200" y="4532489"/>
            <a:ext cx="9906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7" name="Rectangle 26">
            <a:extLst xmlns:a="http://schemas.openxmlformats.org/drawingml/2006/main">
              <a:ext uri="{FF2B5EF4-FFF2-40B4-BE49-F238E27FC236}">
                <a16:creationId xmlns:a16="http://schemas.microsoft.com/office/drawing/2014/main" id="{DE2ED700-D345-F27B-6CF7-F0B635EB84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3920067"/>
            <a:ext cx="2159000" cy="61242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5C3E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F3EFDF"/>
                </a:solidFill>
              </a:rPr>
              <a:t>useful 942 W</a:t>
            </a:r>
          </a:p>
        </p:txBody>
      </p:sp>
      <p:sp>
        <p:nvSpPr>
          <p:cNvPr id="28" name="Rectangle 27">
            <a:extLst xmlns:a="http://schemas.openxmlformats.org/drawingml/2006/main">
              <a:ext uri="{FF2B5EF4-FFF2-40B4-BE49-F238E27FC236}">
                <a16:creationId xmlns:a16="http://schemas.microsoft.com/office/drawing/2014/main" id="{658DF956-7E62-38EB-4017-37B78D8FDF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4707467"/>
            <a:ext cx="2159000" cy="37911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F3EFDF"/>
                </a:solidFill>
              </a:rPr>
              <a:t>wasted 408 W</a:t>
            </a:r>
          </a:p>
        </p:txBody>
      </p:sp>
      <p:sp>
        <p:nvSpPr>
          <p:cNvPr id="29" name="TextBox 28">
            <a:extLst xmlns:a="http://schemas.openxmlformats.org/drawingml/2006/main">
              <a:ext uri="{FF2B5EF4-FFF2-40B4-BE49-F238E27FC236}">
                <a16:creationId xmlns:a16="http://schemas.microsoft.com/office/drawing/2014/main" id="{964FEDFD-0769-23B6-C796-082E08DEFF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72200" y="3978392"/>
            <a:ext cx="2286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EF5C3E"/>
                </a:solidFill>
              </a:rPr>
              <a:t>70% efficient</a:t>
            </a:r>
          </a:p>
        </p:txBody>
      </p:sp>
      <p:sp>
        <p:nvSpPr>
          <p:cNvPr id="30" name="TextBox 29">
            <a:extLst xmlns:a="http://schemas.openxmlformats.org/drawingml/2006/main">
              <a:ext uri="{FF2B5EF4-FFF2-40B4-BE49-F238E27FC236}">
                <a16:creationId xmlns:a16="http://schemas.microsoft.com/office/drawing/2014/main" id="{44445971-ACF0-1B7E-6F36-8D5B2A5281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72200" y="4736629"/>
            <a:ext cx="2413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warmed air, sound</a:t>
            </a:r>
          </a:p>
        </p:txBody>
      </p:sp>
      <p:sp>
        <p:nvSpPr>
          <p:cNvPr id="31" name="TextBox 30">
            <a:extLst xmlns:a="http://schemas.openxmlformats.org/drawingml/2006/main">
              <a:ext uri="{FF2B5EF4-FFF2-40B4-BE49-F238E27FC236}">
                <a16:creationId xmlns:a16="http://schemas.microsoft.com/office/drawing/2014/main" id="{F85B262D-13B9-C2CE-77C0-62732BCCA3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261563"/>
            <a:ext cx="5207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energy in = energy out, every time</a:t>
            </a:r>
          </a:p>
        </p:txBody>
      </p:sp>
      <p:sp>
        <p:nvSpPr>
          <p:cNvPr id="32" name="Straight Connector 31">
            <a:extLst xmlns:a="http://schemas.openxmlformats.org/drawingml/2006/main">
              <a:ext uri="{FF2B5EF4-FFF2-40B4-BE49-F238E27FC236}">
                <a16:creationId xmlns:a16="http://schemas.microsoft.com/office/drawing/2014/main" id="{ADECC435-A9C2-42C0-A204-A2E06C503A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90000" y="3832578"/>
            <a:ext cx="0" cy="2012244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prstDash val="dash"/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3" name="TextBox 32">
            <a:extLst xmlns:a="http://schemas.openxmlformats.org/drawingml/2006/main">
              <a:ext uri="{FF2B5EF4-FFF2-40B4-BE49-F238E27FC236}">
                <a16:creationId xmlns:a16="http://schemas.microsoft.com/office/drawing/2014/main" id="{D0574157-6CD3-98DF-FA99-AB6E2F62D4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3949229"/>
            <a:ext cx="2286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P = E / t</a:t>
            </a:r>
          </a:p>
        </p:txBody>
      </p:sp>
      <p:sp>
        <p:nvSpPr>
          <p:cNvPr id="34" name="TextBox 33">
            <a:extLst xmlns:a="http://schemas.openxmlformats.org/drawingml/2006/main">
              <a:ext uri="{FF2B5EF4-FFF2-40B4-BE49-F238E27FC236}">
                <a16:creationId xmlns:a16="http://schemas.microsoft.com/office/drawing/2014/main" id="{51EDD0D6-B087-60F1-9234-B372F4185A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4415837"/>
            <a:ext cx="2286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same job, half the time, double the power</a:t>
            </a:r>
          </a:p>
        </p:txBody>
      </p:sp>
      <p:sp>
        <p:nvSpPr>
          <p:cNvPr id="35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972D9CD-701D-45F8-BF81-035805454B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5 · WORK, ENERGY AND POWER</a:t>
            </a:r>
          </a:p>
        </p:txBody>
      </p:sp>
      <p:sp>
        <p:nvSpPr>
          <p:cNvPr id="36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39FEE54-66BD-4B11-93B3-C51387B483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34503362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CB8212C-B41F-45E5-AFA6-2F81FD6D3A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5 · WORK, ENERGY AND POWER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00B113A-68FC-491B-B2B7-4B780A8384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A3A9EE2-AAEB-4777-807B-96B25DACA1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88B4301-F7DF-460A-8CAE-001E51AFBA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07FFC062-3C6A-4713-B429-8FE7249871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81AF6941-68E0-4D03-80FA-8760EE6D6A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Work is the component of force along displacement multiplied by displacement.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9ED1D98F-8B16-4E37-A9AB-CAABCBD593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5B098138-4968-47D4-A0B3-15FE627780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Energy is conserved across stores and transfers.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8B3B3E21-2209-431F-8ACE-9FC9D909B5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193627510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5CC780B-1FD0-4FDE-A7A8-9824585A53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5 · WORK, ENERGY AND POWER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1B34CF8-4B07-4992-8FA4-433D0D95F2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F920072-C881-4760-97BE-C32153A021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4A773AC-D3FA-42C2-87D6-32CC3A9BA0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506CDBF8-62A0-47B8-9A64-9A9B65C886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667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CCEA020C-EC06-45E4-B245-10E3770F91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Power is the rate of energy transfer.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2B3E11CB-F81F-4273-AF40-FE2A417E2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Efficiency compares useful output with total input, using either energy or power.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F65EFE04-AC74-44B2-941E-D31C48BC20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0FE025CB-02DE-4DD4-9EBA-9E6661F0D6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 = Fs cos θ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8C2C047E-1979-4CC8-9017-A1923BF1D4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Eₖ = ½mv²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778F3928-57F1-4549-AD23-3B394F4DC5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ΔEₚ = mgΔh</a:t>
            </a:r>
          </a:p>
        </p:txBody>
      </p:sp>
      <p:sp>
        <p:nvSpPr>
          <p:cNvPr id="12" name="equation-4">
            <a:extLst xmlns:a="http://schemas.openxmlformats.org/drawingml/2006/main">
              <a:ext uri="{FF2B5EF4-FFF2-40B4-BE49-F238E27FC236}">
                <a16:creationId xmlns:a16="http://schemas.microsoft.com/office/drawing/2014/main" id="{97C82B0B-0BA9-45E1-9E04-F96B6E700A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4386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P = W/t = Fv</a:t>
            </a:r>
          </a:p>
        </p:txBody>
      </p:sp>
      <p:sp>
        <p:nvSpPr>
          <p:cNvPr id="13" name="equation-question">
            <a:extLst xmlns:a="http://schemas.openxmlformats.org/drawingml/2006/main">
              <a:ext uri="{FF2B5EF4-FFF2-40B4-BE49-F238E27FC236}">
                <a16:creationId xmlns:a16="http://schemas.microsoft.com/office/drawing/2014/main" id="{A9458DF4-7080-40D5-A9B2-A23C7485AC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0540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Which quantities change sign if the chosen positive direction reverses?</a:t>
            </a:r>
          </a:p>
        </p:txBody>
      </p:sp>
    </p:spTree>
    <p:extLst>
      <p:ext uri="{BB962C8B-B14F-4D97-AF65-F5344CB8AC3E}">
        <p14:creationId xmlns:p14="http://schemas.microsoft.com/office/powerpoint/2010/main" val="198263921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23E2704-BD9C-449D-8621-DB5DE64953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5 · WORK, ENERGY AND POWER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3CEC625-1794-4FB2-9139-F2486AFAE6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FFAC464-82E2-48D5-AC0E-C9C4ECD8D7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F7882EC-E896-4F59-B587-50B78F80BB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812F9805-FF2C-44BE-A29C-0999BDF68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10999998-707C-4554-B32F-E95B6D9A36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10E41FDE-4BB0-477E-B85B-58DE765402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Kinetic energy for 2.0 kg (J)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6C7E76EC-F7F6-463E-9AFF-4247B6762E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Speed (m s⁻¹)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285356C0-34E8-44E3-9674-421EC8B205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4F82856B-8ABD-4AEF-B5B0-5AD21A1D28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1937969132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8779698-597B-4F86-968F-4FCD617BEA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5 · WORK, ENERGY AND POWER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8AE62F8-DF64-4E4D-8930-1F06FDE424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DFC92AF-DA79-49EE-9DC2-7DA05BC65F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B13B311-5F5D-4ECE-A3E7-A86453DB84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Kinetic energy rises with speed squared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f1cebf672f748bc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E9AD683A-953F-4B8F-A7EF-7B47B5AD65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EDIT THE CHART · Change the mass from 2.0 kg to 3.0 kg by editing every y-value. What stays unchanged?</a:t>
            </a:r>
          </a:p>
        </p:txBody>
      </p:sp>
    </p:spTree>
    <p:extLst>
      <p:ext uri="{BB962C8B-B14F-4D97-AF65-F5344CB8AC3E}">
        <p14:creationId xmlns:p14="http://schemas.microsoft.com/office/powerpoint/2010/main" val="1007848563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4091F83-8D11-46E2-BE5A-2DA2ABD846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5 · WORK, ENERGY AND POWER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8F8A135-A370-419C-9AEE-0419773607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46C86A9-13BD-4959-9FCE-6478E09E1E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70C9213-BBB4-4620-9A42-3314B1FF69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33C11EF3-D373-488A-801D-911494B30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 900 kg car accelerates from 10 to 22 m s⁻¹. Find the increase in kinetic energy.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9A9413E6-0E67-4B70-A932-A12A85C07B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140308306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2026-08-26T11:34:29.5690000Z</dcterms:created>
  <dcterms:modified xsi:type="dcterms:W3CDTF">2026-08-26T11:34:29.5690000Z</dcterms:modified>
</coreProperties>
</file>