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7dbbb2a515b4664" /><Relationship Type="http://schemas.openxmlformats.org/officeDocument/2006/relationships/extended-properties" Target="/docProps/app.xml" Id="R427f2ff690824e41" /><Relationship Type="http://schemas.openxmlformats.org/officeDocument/2006/relationships/officeDocument" Target="/ppt/presentation.xml" Id="R85ff9d18d7e2434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c151e5b85784bc0"/>
  </p:sldMasterIdLst>
  <p:notesMasterIdLst>
    <p:notesMasterId xmlns:r="http://schemas.openxmlformats.org/officeDocument/2006/relationships" r:id="R8e9f95e18a9144eb"/>
  </p:notesMasterIdLst>
  <p:sldIdLst>
    <p:sldId xmlns:r="http://schemas.openxmlformats.org/officeDocument/2006/relationships" id="256" r:id="R3dbeff4194da403f"/>
    <p:sldId xmlns:r="http://schemas.openxmlformats.org/officeDocument/2006/relationships" id="257" r:id="R34dea680523e4c08"/>
    <p:sldId xmlns:r="http://schemas.openxmlformats.org/officeDocument/2006/relationships" id="258" r:id="R4bca22a24f944566"/>
    <p:sldId xmlns:r="http://schemas.openxmlformats.org/officeDocument/2006/relationships" id="259" r:id="Re56a8565b81f48b7"/>
    <p:sldId xmlns:r="http://schemas.openxmlformats.org/officeDocument/2006/relationships" id="260" r:id="R0acab5c4026a4105"/>
    <p:sldId xmlns:r="http://schemas.openxmlformats.org/officeDocument/2006/relationships" id="261" r:id="R5da395fef9d64399"/>
    <p:sldId xmlns:r="http://schemas.openxmlformats.org/officeDocument/2006/relationships" id="262" r:id="R4efc245430ce43e1"/>
    <p:sldId xmlns:r="http://schemas.openxmlformats.org/officeDocument/2006/relationships" id="263" r:id="R081c007a9ad9441d"/>
    <p:sldId xmlns:r="http://schemas.openxmlformats.org/officeDocument/2006/relationships" id="264" r:id="R0bda40d21e394711"/>
    <p:sldId xmlns:r="http://schemas.openxmlformats.org/officeDocument/2006/relationships" id="265" r:id="Rd178bc49bd2042a9"/>
    <p:sldId xmlns:r="http://schemas.openxmlformats.org/officeDocument/2006/relationships" id="266" r:id="R89d2bca9bcd642b4"/>
    <p:sldId xmlns:r="http://schemas.openxmlformats.org/officeDocument/2006/relationships" id="267" r:id="R7dc22f51cc7c4e2a"/>
    <p:sldId xmlns:r="http://schemas.openxmlformats.org/officeDocument/2006/relationships" id="268" r:id="R7d9744529fe345e4"/>
    <p:sldId xmlns:r="http://schemas.openxmlformats.org/officeDocument/2006/relationships" id="269" r:id="R888c754655d548f6"/>
    <p:sldId xmlns:r="http://schemas.openxmlformats.org/officeDocument/2006/relationships" id="270" r:id="Rcd168c135ee94d24"/>
    <p:sldId xmlns:r="http://schemas.openxmlformats.org/officeDocument/2006/relationships" id="271" r:id="R02d9c8ddf47d4ebf"/>
    <p:sldId xmlns:r="http://schemas.openxmlformats.org/officeDocument/2006/relationships" id="272" r:id="Rd8f1e123b07f4f0d"/>
    <p:sldId xmlns:r="http://schemas.openxmlformats.org/officeDocument/2006/relationships" id="273" r:id="R62b3b1dc73474582"/>
    <p:sldId xmlns:r="http://schemas.openxmlformats.org/officeDocument/2006/relationships" id="274" r:id="R463f612e7eb04606"/>
    <p:sldId xmlns:r="http://schemas.openxmlformats.org/officeDocument/2006/relationships" id="275" r:id="Rbfea0a615b4946e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664309e0b8d4af9" /><Relationship Type="http://schemas.openxmlformats.org/officeDocument/2006/relationships/slideMaster" Target="/ppt/slideMasters/slideMaster1.xml" Id="Rbc151e5b85784bc0" /><Relationship Type="http://schemas.openxmlformats.org/officeDocument/2006/relationships/notesMaster" Target="/ppt/notesMasters/notesMaster1.xml" Id="R8e9f95e18a9144eb" /><Relationship Type="http://schemas.openxmlformats.org/officeDocument/2006/relationships/presProps" Target="/ppt/presProps.xml" Id="Rca746502027f4cdd" /><Relationship Type="http://schemas.openxmlformats.org/officeDocument/2006/relationships/viewProps" Target="/ppt/viewProps.xml" Id="R74f0924c71b44d11" /><Relationship Type="http://schemas.openxmlformats.org/officeDocument/2006/relationships/tableStyles" Target="/ppt/tableStyles.xml" Id="R9d360ef45b8f49c5" /><Relationship Type="http://schemas.openxmlformats.org/officeDocument/2006/relationships/slide" Target="/ppt/slides/slide1.xml" Id="R3dbeff4194da403f" /><Relationship Type="http://schemas.openxmlformats.org/officeDocument/2006/relationships/slide" Target="/ppt/slides/slide2.xml" Id="R34dea680523e4c08" /><Relationship Type="http://schemas.openxmlformats.org/officeDocument/2006/relationships/slide" Target="/ppt/slides/slide3.xml" Id="R4bca22a24f944566" /><Relationship Type="http://schemas.openxmlformats.org/officeDocument/2006/relationships/slide" Target="/ppt/slides/slide4.xml" Id="Re56a8565b81f48b7" /><Relationship Type="http://schemas.openxmlformats.org/officeDocument/2006/relationships/slide" Target="/ppt/slides/slide5.xml" Id="R0acab5c4026a4105" /><Relationship Type="http://schemas.openxmlformats.org/officeDocument/2006/relationships/slide" Target="/ppt/slides/slide6.xml" Id="R5da395fef9d64399" /><Relationship Type="http://schemas.openxmlformats.org/officeDocument/2006/relationships/slide" Target="/ppt/slides/slide7.xml" Id="R4efc245430ce43e1" /><Relationship Type="http://schemas.openxmlformats.org/officeDocument/2006/relationships/slide" Target="/ppt/slides/slide8.xml" Id="R081c007a9ad9441d" /><Relationship Type="http://schemas.openxmlformats.org/officeDocument/2006/relationships/slide" Target="/ppt/slides/slide9.xml" Id="R0bda40d21e394711" /><Relationship Type="http://schemas.openxmlformats.org/officeDocument/2006/relationships/slide" Target="/ppt/slides/slide10.xml" Id="Rd178bc49bd2042a9" /><Relationship Type="http://schemas.openxmlformats.org/officeDocument/2006/relationships/slide" Target="/ppt/slides/slide11.xml" Id="R89d2bca9bcd642b4" /><Relationship Type="http://schemas.openxmlformats.org/officeDocument/2006/relationships/slide" Target="/ppt/slides/slide12.xml" Id="R7dc22f51cc7c4e2a" /><Relationship Type="http://schemas.openxmlformats.org/officeDocument/2006/relationships/slide" Target="/ppt/slides/slide13.xml" Id="R7d9744529fe345e4" /><Relationship Type="http://schemas.openxmlformats.org/officeDocument/2006/relationships/slide" Target="/ppt/slides/slide14.xml" Id="R888c754655d548f6" /><Relationship Type="http://schemas.openxmlformats.org/officeDocument/2006/relationships/slide" Target="/ppt/slides/slide15.xml" Id="Rcd168c135ee94d24" /><Relationship Type="http://schemas.openxmlformats.org/officeDocument/2006/relationships/slide" Target="/ppt/slides/slide16.xml" Id="R02d9c8ddf47d4ebf" /><Relationship Type="http://schemas.openxmlformats.org/officeDocument/2006/relationships/slide" Target="/ppt/slides/slide17.xml" Id="Rd8f1e123b07f4f0d" /><Relationship Type="http://schemas.openxmlformats.org/officeDocument/2006/relationships/slide" Target="/ppt/slides/slide18.xml" Id="R62b3b1dc73474582" /><Relationship Type="http://schemas.openxmlformats.org/officeDocument/2006/relationships/slide" Target="/ppt/slides/slide19.xml" Id="R463f612e7eb04606" /><Relationship Type="http://schemas.openxmlformats.org/officeDocument/2006/relationships/slide" Target="/ppt/slides/slide20.xml" Id="Rbfea0a615b4946e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28ea64618814c0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34e712be2114319" /><Relationship Type="http://schemas.openxmlformats.org/officeDocument/2006/relationships/notesMaster" Target="/ppt/notesMasters/notesMaster1.xml" Id="R1af476e03a3548c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fb1f5a221cd4d8f" /><Relationship Type="http://schemas.openxmlformats.org/officeDocument/2006/relationships/notesMaster" Target="/ppt/notesMasters/notesMaster1.xml" Id="Rb94bcaaf283e488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14fe7f595e54daf" /><Relationship Type="http://schemas.openxmlformats.org/officeDocument/2006/relationships/notesMaster" Target="/ppt/notesMasters/notesMaster1.xml" Id="Rb9756386f42a44d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211b5b0e5bf46b4" /><Relationship Type="http://schemas.openxmlformats.org/officeDocument/2006/relationships/notesMaster" Target="/ppt/notesMasters/notesMaster1.xml" Id="Rd81865b7ff2947b9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de4ff17591a476e" /><Relationship Type="http://schemas.openxmlformats.org/officeDocument/2006/relationships/notesMaster" Target="/ppt/notesMasters/notesMaster1.xml" Id="Ra0135010c8cf442e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7b7e6c7368d4763" /><Relationship Type="http://schemas.openxmlformats.org/officeDocument/2006/relationships/notesMaster" Target="/ppt/notesMasters/notesMaster1.xml" Id="Rb8a1c1d3d68843d2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5230d1a771d147a9" /><Relationship Type="http://schemas.openxmlformats.org/officeDocument/2006/relationships/notesMaster" Target="/ppt/notesMasters/notesMaster1.xml" Id="R576f98d1e45d4db5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87e3760617f41a3" /><Relationship Type="http://schemas.openxmlformats.org/officeDocument/2006/relationships/notesMaster" Target="/ppt/notesMasters/notesMaster1.xml" Id="Rf33407b846984c6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109598d88714749" /><Relationship Type="http://schemas.openxmlformats.org/officeDocument/2006/relationships/notesMaster" Target="/ppt/notesMasters/notesMaster1.xml" Id="R8000585ce6e0489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8863a8f782bc42d7" /><Relationship Type="http://schemas.openxmlformats.org/officeDocument/2006/relationships/notesMaster" Target="/ppt/notesMasters/notesMaster1.xml" Id="R5d56873dec6d494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119d4f97ec6545b8" /><Relationship Type="http://schemas.openxmlformats.org/officeDocument/2006/relationships/notesMaster" Target="/ppt/notesMasters/notesMaster1.xml" Id="Re7ee62e7c4864ed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591eb0068074630" /><Relationship Type="http://schemas.openxmlformats.org/officeDocument/2006/relationships/notesMaster" Target="/ppt/notesMasters/notesMaster1.xml" Id="Re1851981b55e4506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0902b27a7df498e" /><Relationship Type="http://schemas.openxmlformats.org/officeDocument/2006/relationships/notesMaster" Target="/ppt/notesMasters/notesMaster1.xml" Id="R1294f2470fdc483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9ba3cf3ddfb46c0" /><Relationship Type="http://schemas.openxmlformats.org/officeDocument/2006/relationships/notesMaster" Target="/ppt/notesMasters/notesMaster1.xml" Id="R637d3df38df84f5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2495b676e954d60" /><Relationship Type="http://schemas.openxmlformats.org/officeDocument/2006/relationships/notesMaster" Target="/ppt/notesMasters/notesMaster1.xml" Id="R13fdfb5b54d643e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3ae903fe06a4e7f" /><Relationship Type="http://schemas.openxmlformats.org/officeDocument/2006/relationships/notesMaster" Target="/ppt/notesMasters/notesMaster1.xml" Id="Rd956ac20968c4c9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ddf6ad67c2b46e9" /><Relationship Type="http://schemas.openxmlformats.org/officeDocument/2006/relationships/notesMaster" Target="/ppt/notesMasters/notesMaster1.xml" Id="R3a49bb6d674b452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1be3de1cacd4efc" /><Relationship Type="http://schemas.openxmlformats.org/officeDocument/2006/relationships/notesMaster" Target="/ppt/notesMasters/notesMaster1.xml" Id="R2c112c479b1141c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9ec2cedaaa74858" /><Relationship Type="http://schemas.openxmlformats.org/officeDocument/2006/relationships/notesMaster" Target="/ppt/notesMasters/notesMaster1.xml" Id="R2c329f2ae1b0448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94cd402f9884d3b" /><Relationship Type="http://schemas.openxmlformats.org/officeDocument/2006/relationships/notesMaster" Target="/ppt/notesMasters/notesMaster1.xml" Id="R69788dd1fcea4aa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V₀/√2. R.m.s. is peak divided by √2. Q2: zero. Positive and negative halves cancel.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20 ms. T = 1/50 = 0.020 s. Q4: heating effect. Equivalent d.c. produces the same mean power in a resistor.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V₀/√2. R.m.s. is peak divided by √2. Q2: zero. Positive and negative halves cancel. Q3: 20 ms. T = 1/50 = 0.020 s. Q4: heating effect. Equivalent d.c. produces the same mean power in a resistor.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V₀/√2. R.m.s. is peak divided by √2. Q2: zero. Positive and negative halves cancel.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alternating current, peak, r.m.s., frequency, rectification, smoothing.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Twenty samples per cycle trace a sine wave: 325 V peak and 20 ms period give 230 V r.m.s. at 50 Hz. Data: (0, 0), (1, 100.43), (2, 191.03), (3, 262.93), (4, 309.09), (5, 325), (6, 309.09), (7, 262.93), (8, 191.03), (9, 100.43), (10, 0), (11, -100.43), (12, -191.03), (13, -262.93), (14, -309.09), (15, -325), (16, -309.09), (17, -262.93), (18, -191.03), (19, -100.43), (20, 0), (21, 100.43), (22, 191.03), (23, 262.93), (24, 309.09), (25, 325), (26, 309.09), (27, 262.93), (28, 191.03), (29, 100.43), (30, 0), (31, -100.43), (32, -191.03), (33, -262.93), (34, -309.09), (35, -325), (36, -309.09), (37, -262.93), (38, -191.03), (39, -100.43), (40, 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21 Alternating currents;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One diode gives half-wave output, a four-diode bridge gives full-wave, and a capacitor across the load smooths the ripple.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signal generators and isolated low-voltage a.c. only; never connect classroom circuits to mains.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4ac171b6eb445d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e8756ee9c3c4bcc" /><Relationship Type="http://schemas.openxmlformats.org/officeDocument/2006/relationships/slideLayout" Target="/ppt/slideLayouts/slideLayout1.xml" Id="R734c2e11d670424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34c2e11d670424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8cb3e0b1714a0c" /><Relationship Type="http://schemas.openxmlformats.org/officeDocument/2006/relationships/notesSlide" Target="/ppt/notesSlides/notesSlide1.xml" Id="Radd57782d53940b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5855afa407427a" /><Relationship Type="http://schemas.openxmlformats.org/officeDocument/2006/relationships/notesSlide" Target="/ppt/notesSlides/notesSlide10.xml" Id="R1bc49e99bd2f4ab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0f8c7bc282496b" /><Relationship Type="http://schemas.openxmlformats.org/officeDocument/2006/relationships/notesSlide" Target="/ppt/notesSlides/notesSlide11.xml" Id="R4a1af33bd8944f6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1621fd96494898" /><Relationship Type="http://schemas.openxmlformats.org/officeDocument/2006/relationships/notesSlide" Target="/ppt/notesSlides/notesSlide12.xml" Id="R495827da9158403e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4795af58754375" /><Relationship Type="http://schemas.openxmlformats.org/officeDocument/2006/relationships/notesSlide" Target="/ppt/notesSlides/notesSlide13.xml" Id="Rbcb2a5ceb0b2427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645f60c8334c43" /><Relationship Type="http://schemas.openxmlformats.org/officeDocument/2006/relationships/notesSlide" Target="/ppt/notesSlides/notesSlide14.xml" Id="R0d8654317f5b433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610a43f97b4e51" /><Relationship Type="http://schemas.openxmlformats.org/officeDocument/2006/relationships/notesSlide" Target="/ppt/notesSlides/notesSlide15.xml" Id="Rbc8b9b9b856a436e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f380667fa94d3a" /><Relationship Type="http://schemas.openxmlformats.org/officeDocument/2006/relationships/notesSlide" Target="/ppt/notesSlides/notesSlide16.xml" Id="R4aed243685c3462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1eb5aade51462d" /><Relationship Type="http://schemas.openxmlformats.org/officeDocument/2006/relationships/notesSlide" Target="/ppt/notesSlides/notesSlide17.xml" Id="Rc83338a9b1344a6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4f21cea6de473c" /><Relationship Type="http://schemas.openxmlformats.org/officeDocument/2006/relationships/notesSlide" Target="/ppt/notesSlides/notesSlide18.xml" Id="R4054ea69415b4184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41bc33ecb940f1" /><Relationship Type="http://schemas.openxmlformats.org/officeDocument/2006/relationships/notesSlide" Target="/ppt/notesSlides/notesSlide19.xml" Id="R35df1f38726c495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e7f7f9aea64a19" /><Relationship Type="http://schemas.openxmlformats.org/officeDocument/2006/relationships/notesSlide" Target="/ppt/notesSlides/notesSlide2.xml" Id="R0a0e3cf26b004838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c547cd7f8b414f" /><Relationship Type="http://schemas.openxmlformats.org/officeDocument/2006/relationships/notesSlide" Target="/ppt/notesSlides/notesSlide20.xml" Id="R8f07cf3a19ea4e6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882984e8b24636" /><Relationship Type="http://schemas.openxmlformats.org/officeDocument/2006/relationships/notesSlide" Target="/ppt/notesSlides/notesSlide3.xml" Id="Re3bd48c8040f443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264f6042964809" /><Relationship Type="http://schemas.openxmlformats.org/officeDocument/2006/relationships/notesSlide" Target="/ppt/notesSlides/notesSlide4.xml" Id="Rd69651ab4b824a0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d695516ab24a1c" /><Relationship Type="http://schemas.openxmlformats.org/officeDocument/2006/relationships/notesSlide" Target="/ppt/notesSlides/notesSlide5.xml" Id="Re2d64c0379fe427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2bf2017d5c405f" /><Relationship Type="http://schemas.openxmlformats.org/officeDocument/2006/relationships/notesSlide" Target="/ppt/notesSlides/notesSlide6.xml" Id="R3480ac91fc2f402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571ae1dff14937" /><Relationship Type="http://schemas.openxmlformats.org/officeDocument/2006/relationships/notesSlide" Target="/ppt/notesSlides/notesSlide7.xml" Id="Ra7e65f50b7ce445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97b240761e454e" /><Relationship Type="http://schemas.openxmlformats.org/officeDocument/2006/relationships/chart" Target="/ppt/slides/charts/chart1.xml" Id="Rdaf31be579024665" /><Relationship Type="http://schemas.openxmlformats.org/officeDocument/2006/relationships/notesSlide" Target="/ppt/notesSlides/notesSlide8.xml" Id="R782071e4efad41c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83b7791ffc4c92" /><Relationship Type="http://schemas.openxmlformats.org/officeDocument/2006/relationships/notesSlide" Target="/ppt/notesSlides/notesSlide9.xml" Id="R54f6d6def6dc47f5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a.c. voltage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41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  <c:pt idx="6">
                <c:v>6</c:v>
              </c:pt>
              <c:pt idx="7">
                <c:v>7</c:v>
              </c:pt>
              <c:pt idx="8">
                <c:v>8</c:v>
              </c:pt>
              <c:pt idx="9">
                <c:v>9</c:v>
              </c:pt>
              <c:pt idx="10">
                <c:v>10</c:v>
              </c:pt>
              <c:pt idx="11">
                <c:v>11</c:v>
              </c:pt>
              <c:pt idx="12">
                <c:v>12</c:v>
              </c:pt>
              <c:pt idx="13">
                <c:v>13</c:v>
              </c:pt>
              <c:pt idx="14">
                <c:v>14</c:v>
              </c:pt>
              <c:pt idx="15">
                <c:v>15</c:v>
              </c:pt>
              <c:pt idx="16">
                <c:v>16</c:v>
              </c:pt>
              <c:pt idx="17">
                <c:v>17</c:v>
              </c:pt>
              <c:pt idx="18">
                <c:v>18</c:v>
              </c:pt>
              <c:pt idx="19">
                <c:v>19</c:v>
              </c:pt>
              <c:pt idx="20">
                <c:v>20</c:v>
              </c:pt>
              <c:pt idx="21">
                <c:v>21</c:v>
              </c:pt>
              <c:pt idx="22">
                <c:v>22</c:v>
              </c:pt>
              <c:pt idx="23">
                <c:v>23</c:v>
              </c:pt>
              <c:pt idx="24">
                <c:v>24</c:v>
              </c:pt>
              <c:pt idx="25">
                <c:v>25</c:v>
              </c:pt>
              <c:pt idx="26">
                <c:v>26</c:v>
              </c:pt>
              <c:pt idx="27">
                <c:v>27</c:v>
              </c:pt>
              <c:pt idx="28">
                <c:v>28</c:v>
              </c:pt>
              <c:pt idx="29">
                <c:v>29</c:v>
              </c:pt>
              <c:pt idx="30">
                <c:v>30</c:v>
              </c:pt>
              <c:pt idx="31">
                <c:v>31</c:v>
              </c:pt>
              <c:pt idx="32">
                <c:v>32</c:v>
              </c:pt>
              <c:pt idx="33">
                <c:v>33</c:v>
              </c:pt>
              <c:pt idx="34">
                <c:v>34</c:v>
              </c:pt>
              <c:pt idx="35">
                <c:v>35</c:v>
              </c:pt>
              <c:pt idx="36">
                <c:v>36</c:v>
              </c:pt>
              <c:pt idx="37">
                <c:v>37</c:v>
              </c:pt>
              <c:pt idx="38">
                <c:v>38</c:v>
              </c:pt>
              <c:pt idx="39">
                <c:v>39</c:v>
              </c:pt>
              <c:pt idx="40">
                <c:v>40</c:v>
              </c:pt>
            </c:numLit>
          </c:xVal>
          <c:yVal>
            <c:numLit>
              <c:formatCode>General</c:formatCode>
              <c:ptCount val="41"/>
              <c:pt idx="0">
                <c:v>0</c:v>
              </c:pt>
              <c:pt idx="1">
                <c:v>100.43</c:v>
              </c:pt>
              <c:pt idx="2">
                <c:v>191.03</c:v>
              </c:pt>
              <c:pt idx="3">
                <c:v>262.93</c:v>
              </c:pt>
              <c:pt idx="4">
                <c:v>309.09</c:v>
              </c:pt>
              <c:pt idx="5">
                <c:v>325</c:v>
              </c:pt>
              <c:pt idx="6">
                <c:v>309.09</c:v>
              </c:pt>
              <c:pt idx="7">
                <c:v>262.93</c:v>
              </c:pt>
              <c:pt idx="8">
                <c:v>191.03</c:v>
              </c:pt>
              <c:pt idx="9">
                <c:v>100.43</c:v>
              </c:pt>
              <c:pt idx="10">
                <c:v>0</c:v>
              </c:pt>
              <c:pt idx="11">
                <c:v>-100.43</c:v>
              </c:pt>
              <c:pt idx="12">
                <c:v>-191.03</c:v>
              </c:pt>
              <c:pt idx="13">
                <c:v>-262.93</c:v>
              </c:pt>
              <c:pt idx="14">
                <c:v>-309.09</c:v>
              </c:pt>
              <c:pt idx="15">
                <c:v>-325</c:v>
              </c:pt>
              <c:pt idx="16">
                <c:v>-309.09</c:v>
              </c:pt>
              <c:pt idx="17">
                <c:v>-262.93</c:v>
              </c:pt>
              <c:pt idx="18">
                <c:v>-191.03</c:v>
              </c:pt>
              <c:pt idx="19">
                <c:v>-100.43</c:v>
              </c:pt>
              <c:pt idx="20">
                <c:v>0</c:v>
              </c:pt>
              <c:pt idx="21">
                <c:v>100.43</c:v>
              </c:pt>
              <c:pt idx="22">
                <c:v>191.03</c:v>
              </c:pt>
              <c:pt idx="23">
                <c:v>262.93</c:v>
              </c:pt>
              <c:pt idx="24">
                <c:v>309.09</c:v>
              </c:pt>
              <c:pt idx="25">
                <c:v>325</c:v>
              </c:pt>
              <c:pt idx="26">
                <c:v>309.09</c:v>
              </c:pt>
              <c:pt idx="27">
                <c:v>262.93</c:v>
              </c:pt>
              <c:pt idx="28">
                <c:v>191.03</c:v>
              </c:pt>
              <c:pt idx="29">
                <c:v>100.43</c:v>
              </c:pt>
              <c:pt idx="30">
                <c:v>0</c:v>
              </c:pt>
              <c:pt idx="31">
                <c:v>-100.43</c:v>
              </c:pt>
              <c:pt idx="32">
                <c:v>-191.03</c:v>
              </c:pt>
              <c:pt idx="33">
                <c:v>-262.93</c:v>
              </c:pt>
              <c:pt idx="34">
                <c:v>-309.09</c:v>
              </c:pt>
              <c:pt idx="35">
                <c:v>-325</c:v>
              </c:pt>
              <c:pt idx="36">
                <c:v>-309.09</c:v>
              </c:pt>
              <c:pt idx="37">
                <c:v>-262.93</c:v>
              </c:pt>
              <c:pt idx="38">
                <c:v>-191.03</c:v>
              </c:pt>
              <c:pt idx="39">
                <c:v>-100.43</c:v>
              </c:pt>
              <c:pt idx="40">
                <c:v>0</c:v>
              </c:pt>
            </c:numLit>
          </c:yVal>
        </c:ser>
        <c:ser>
          <c:idx val="1"/>
          <c:order val="1"/>
          <c:tx>
            <c:v>230 V r.m.s.</c:v>
          </c:tx>
          <c:spPr>
            <a:solidFill xmlns:a="http://schemas.openxmlformats.org/drawingml/2006/main">
              <a:srgbClr val="0B342E"/>
            </a:solidFill>
            <a:ln xmlns:a="http://schemas.openxmlformats.org/drawingml/2006/main" w="38100">
              <a:solidFill>
                <a:srgbClr val="0B342E"/>
              </a:solidFill>
              <a:prstDash val="solid"/>
            </a:ln>
          </c:spPr>
          <c:marker>
            <c:symbol val="diamond"/>
            <c:size val="8"/>
            <c:spPr>
              <a:solidFill xmlns:a="http://schemas.openxmlformats.org/drawingml/2006/main">
                <a:srgbClr val="0B342E"/>
              </a:solidFill>
            </c:spPr>
          </c:marker>
          <c:xVal>
            <c:numLit>
              <c:formatCode>General</c:formatCode>
              <c:ptCount val="2"/>
              <c:pt idx="0">
                <c:v>0</c:v>
              </c:pt>
              <c:pt idx="1">
                <c:v>40</c:v>
              </c:pt>
            </c:numLit>
          </c:xVal>
          <c:yVal>
            <c:numLit>
              <c:formatCode>General</c:formatCode>
              <c:ptCount val="2"/>
              <c:pt idx="0">
                <c:v>230</c:v>
              </c:pt>
              <c:pt idx="1">
                <c:v>230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Potential difference (V)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Time (ms)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2250">
              <a:solidFill>
                <a:srgbClr val="48635E"/>
              </a:solidFill>
            </a:defRPr>
          </a:pPr>
        </a:p>
      </c:txPr>
    </c:legend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8E299C47-874E-4D95-8F80-C9FD17075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35CF3D22-D673-4A3E-9FE5-49103F5A0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Alternating currents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B465176B-B2B8-40FC-902B-4FA274A0C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R.M.S. Means Equal Heating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019FD958-1FF3-4401-8B2C-5FF0D3998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v = V₀ sin ωt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972460F5-762F-48FE-B0FF-6DAB077CF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96B30F9-683F-41B4-9292-26FE5ECDA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21 · ALTERNATING CURRENTS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751BA2A-5E2B-4B77-A558-B97FD4212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AE92D8D-6B21-42BD-98A7-86BEB22F0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4116830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25B3999-18D8-4EA7-A4FB-5014F77AC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430A01C-866C-4E13-A274-19A6B9C32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9AE9009-FC0C-4AE0-94AA-7DCBBFEEE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95FB262-581B-41FA-AC25-A94A51951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00A3EF03-C6FF-4741-8553-6A5EF4B91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F154E9C9-E365-48A3-A3F3-1C960141F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Iᵣₘₛ = 4.0/√2 = 2.83 A.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57E413AE-4990-48E9-8A91-7E4FBD8CE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7F720B37-679F-4E6F-9221-DBF5448B2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P̄ = Iᵣₘₛ²R.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17FD14D1-B93C-42FC-97D3-0DD5ED18D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74528336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0AEDE8-98B5-40DC-85F6-D6C5740656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B630374-0EB9-49BF-9225-2ED5C9113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8D26DF7-33A2-4E89-8749-110990576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DEE3EB1-71ED-4B9B-A59E-752F159D1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4E63BB5D-3FEA-40FB-9AE7-C179D72A2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P̄ = 2.83² × 12 = 96 W.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A47B3990-84D1-41DE-8168-197F5D4DF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Iᵣₘₛ = 2.83 A; mean power = 96 W.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A3A9309E-A1A0-4B99-82EE-F3241A058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62161420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8D7C976-28E5-421D-B73D-0F7804CAB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E840117-25B2-45FD-A16F-59B76E2CF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E8F891C-738A-4F3B-8B5F-D5F6508D3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739B48C-8971-4F18-A2A2-960F48AAF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CF5374DC-DB70-4DB5-AD45-93DAF29F5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sine supply is 120 V r.m.s. at 60 Hz. Find peak voltage, angular frequency and period.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C66FF9E5-C70A-4879-A48C-461474966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For a sine wave, V₀ = √2Vᵣₘₛ.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578F7FCB-BA1B-4487-9B81-B3B690A00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10277467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7D37571-0C89-4F7F-8121-A9926DF86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C273F04-7870-4E74-914E-DEF860C4D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D37A04D-0CA2-4915-9121-A9BDAF978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B7B33AD-0AAC-4B36-AF88-AF4BF9493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57D86401-FE06-494F-A68B-9B61B3EBE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For a sine wave, V₀ = √2Vᵣₘₛ.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BAA387BC-6CA7-4357-BA74-B509C8D0E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ω = 2πf.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C5456D6D-B1BC-4BE7-A5C1-94A0F2A9C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T = 1/f.</a:t>
            </a:r>
          </a:p>
        </p:txBody>
      </p:sp>
      <p:sp>
        <p:nvSpPr>
          <p:cNvPr id="8" name="guided-working">
            <a:extLst xmlns:a="http://schemas.openxmlformats.org/drawingml/2006/main">
              <a:ext uri="{FF2B5EF4-FFF2-40B4-BE49-F238E27FC236}">
                <a16:creationId xmlns:a16="http://schemas.microsoft.com/office/drawing/2014/main" id="{B3BAB519-B9F2-4473-A2CD-EC3352D4B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V₀ = √2(120); ω = 2π(60); T = 1/60</a:t>
            </a:r>
          </a:p>
        </p:txBody>
      </p:sp>
      <p:sp>
        <p:nvSpPr>
          <p:cNvPr id="9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96BD4D4B-566D-4516-B416-377F4E266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4958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6336D6"/>
                </a:solidFill>
              </a:defRPr>
            </a:pPr>
            <a:r>
              <a:rPr sz="3150" b="1" i="0">
                <a:solidFill>
                  <a:srgbClr val="6336D6"/>
                </a:solidFill>
              </a:rPr>
              <a:t>V₀ = 170 V; ω = 377 rad s⁻¹; T = 16.7 ms.</a:t>
            </a:r>
          </a:p>
        </p:txBody>
      </p:sp>
      <p:sp>
        <p:nvSpPr>
          <p:cNvPr id="10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82667113-7E99-4D4F-97B4-4D3EEC0E5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135371597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ACBA7CF-3D41-4D54-9DCD-092BA4DF3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DAEA2AB-469B-4878-B641-7F35AEFCC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AC6EE06-0B93-4CFA-A4D4-465A3456F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E44E3C1-2416-499B-9E1E-73FC951AD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8A817C85-9794-4E6A-8482-88678AEF1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“The average value of a sine voltage over a cycle equals its r.m.s. value.”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C083E299-2828-46DC-89C0-EE56806C6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65588704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569142D-9E55-4BF7-BAB3-E0A8016E9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A915B86-44F9-47DD-862E-923BF94BE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5E361FC-0606-4868-AD73-530AE559C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9DD731-D6CA-4B72-B42D-A58692A7A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BFEB460C-6D22-43F0-A02C-1A024C780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The signed mean is zero; r.m.s. comes from the square–mean–root process and is positive.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F134C3DD-0DAE-45B3-963F-C31B5AE28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R.M.S. is not the ordinary average wearing initials.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EE033C55-C77E-4938-9FE0-E2040BEF6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77885003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4A63417-AB08-40EF-ACDA-0DAF07CEF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DCE469C-A689-400D-ACFE-663961ADA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90CEB4D-9B33-4999-9D28-72226ECC5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15E1BC4-D8D1-437B-9F76-F8D4FF76B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3050ED4D-F476-45DC-831B-5BC84671C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64A14727-7564-4CED-918B-5D8DB5E2B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50 Hz sinusoidal supply has peak voltage 40 V across an 8.0 Ω resistor. Calculate r.m.s. voltage and mean power.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C2207318-86E0-4BE6-8E47-DCBAEF4E1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67553281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4B4B736-9962-45FB-8952-AB6500F0A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447F361-59AC-4648-B134-DEAFF0B0B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B327A39-EB62-4834-9E86-95018C88A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11D021F-5223-42A9-B956-9401759F4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76737FAD-5226-477C-BF57-A4804B1BE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628C4750-54D7-45AD-846D-15D34A515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Vᵣₘₛ = 40/√2 = 28.3 V.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D45FA67C-E2B1-4663-91AC-EE0C13537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85F46C56-E104-4CC8-AA6C-B677C9B71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P̄ = Vᵣₘₛ²/R.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EE70235F-DC59-4C7A-B058-6D167F925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FF063979-8D8D-4752-8316-75AFEE2D0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P̄ = 28.3²/8.0.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51BF7F2A-E6B4-40FF-AA40-A1B68321B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F66F11B2-FA0B-49F5-8A2A-ACC8BA42C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P̄ = 100 W.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69BF0A2D-2DD5-4714-9D6D-C23C4F7D7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200253059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23FB9F-F91E-4651-BB22-4D417C964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FDAC6E5-235C-4856-BD32-A7DA0455D9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C4AB613-B344-4822-B170-09AF7765F5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57ABCD1-0641-4319-A4D7-7A6B8BE7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B7A0862F-1BEE-49D7-9E66-F1C0095EA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FB38CEFB-4A38-4D21-95A3-4D1F1B328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6C5A6580-D42D-42A8-B192-D146FACB4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Sine-wave r.m.s. voltage?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88F30BC5-3F3E-4FAA-B071-6CEDBA2E5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V₀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V₀/2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V₀/√2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√2V₀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233DB1D0-C423-4F0D-A022-1C96466DD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9303BC7A-4C9D-4A8D-AB08-6FCE314FC9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Signed mean over full sine cycle?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6B7B3866-6A62-41C3-9960-6B40E8E9D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V₀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V₀/√2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infinite</a:t>
            </a:r>
          </a:p>
        </p:txBody>
      </p:sp>
    </p:spTree>
    <p:extLst>
      <p:ext uri="{BB962C8B-B14F-4D97-AF65-F5344CB8AC3E}">
        <p14:creationId xmlns:p14="http://schemas.microsoft.com/office/powerpoint/2010/main" val="1897627594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259EE1-40C3-4575-BA7B-126584083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2A34CCF-B3B0-4496-9B08-477D41EA1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E5073C3-D705-4BFC-870C-3DCE759D9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DDDEBC3-9A2B-4EC8-ADF7-1D647281E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A5620E6-763E-416E-BE33-AFD03A7D2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0E70DD22-AF25-48E8-BDC7-8CECE49B17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D86765AE-8968-4386-944D-3E667EAF8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50 Hz period?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BB559C40-E87A-48DA-9AAA-CD14E42F4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2 ms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20 ms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50 ms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0.5 s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1F41B0C0-8262-465A-9AB7-C9F213850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8F4EAB4A-5D88-4C69-B395-58853B157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An r.m.s. value matches which d.c. effect?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CFAA4A2C-A4EF-4CD7-B692-6FD2A29AA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charge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heating effect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peak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frequency</a:t>
            </a:r>
          </a:p>
        </p:txBody>
      </p:sp>
    </p:spTree>
    <p:extLst>
      <p:ext uri="{BB962C8B-B14F-4D97-AF65-F5344CB8AC3E}">
        <p14:creationId xmlns:p14="http://schemas.microsoft.com/office/powerpoint/2010/main" val="107145611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9EDF7F4-1566-4B0B-94AD-F06C965FBB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3285DCF-578B-4F7E-BBAA-9511A7BE5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3AF25F9-5E26-4CBB-A579-5659F4265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33C9E80-C8FF-454C-9164-0D713F05F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2D699752-395E-4A32-A894-41FD524F5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230 V a.c. supply reaches a peak above 300 V. Why is it still called 230 V?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6287DEAD-3A53-4026-901D-49804ECD9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026678191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4934DC8-18B3-402B-A60A-A235A9597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94C614F-8617-483E-93CF-D27BD65F1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D0CDFBB-4662-4605-9EB3-321DEA160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18FB40C-0BBB-4BD3-874B-FB64D25E9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3CA4B1DE-0733-40C5-95C5-69E5641C3E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V₀/√2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021520A2-CA7D-4800-B18F-D4117A383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zero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0EF4D6BC-7088-452A-9A66-D2CE05A4A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20 ms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47A2FD7B-8F83-4744-898E-EA3E053BD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heating effect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37474F74-223B-4FDC-A6A2-FB102EEAB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E4601573-E82A-4DDA-913D-1DC0BE31D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14163637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16E2826-6C87-478A-AA8E-90A5DDA62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6B0DA55-76D4-48B8-93A7-F648BA60F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8F922E0-DA0D-403A-ABE9-6C58703B1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2C2AB4A-8E22-425E-ADC2-1145C7B90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DB48D156-9F20-478F-94F9-79BAF547E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4850ADEB-7A14-40CE-98C6-46EE84758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00E10672-9213-4601-800B-C9CDC5F24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Sine-wave r.m.s. voltage?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1C662FA3-02CD-4365-B186-20C1AF34D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V₀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V₀/2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V₀/√2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√2V₀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ACE8F880-8FFF-4381-929E-B971A47EC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A137C978-7265-42D2-9ECC-8A2B4E4FD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Signed mean over full sine cycle?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BEBC9AAD-7F6B-41C2-8250-C227B339A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V₀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V₀/√2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zero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infinite</a:t>
            </a:r>
          </a:p>
        </p:txBody>
      </p:sp>
    </p:spTree>
    <p:extLst>
      <p:ext uri="{BB962C8B-B14F-4D97-AF65-F5344CB8AC3E}">
        <p14:creationId xmlns:p14="http://schemas.microsoft.com/office/powerpoint/2010/main" val="31645649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D7D6554-28A7-2396-7527-6ACA8E1AA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06700D8-0CCB-93E8-05E7-963B889FE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35ADC4AD-9A7D-3ABE-CE14-9CAF9FF36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5F8A0E15-A7AF-2089-7BC8-EE21E3A36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An alternating current changes magnitude and direction periodically.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CA139CAF-B7F7-5878-CB4B-B8EA3EFAD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3920067"/>
            <a:ext cx="2413000" cy="81656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a.c., peak 4.0 A</a:t>
            </a: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77512D57-655F-4F87-8657-B3CA2155F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5200" y="4328348"/>
            <a:ext cx="6604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11C9ECE9-09E2-7783-9EA2-651F03693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1800" y="3920067"/>
            <a:ext cx="1905000" cy="81656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12 Ω</a:t>
            </a:r>
            <a:endParaRPr sz="1600">
              <a:solidFill>
                <a:srgbClr val="F3EFDF"/>
              </a:solidFill>
            </a:endParaRPr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1B1FF717-ECE7-3036-96E4-7E87C0672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50000" y="4153371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EF5C3E"/>
                </a:solidFill>
              </a:rPr>
              <a:t>96 W</a:t>
            </a:r>
          </a:p>
        </p:txBody>
      </p:sp>
      <p:sp>
        <p:nvSpPr>
          <p:cNvPr id="29" name="Rectangle 28">
            <a:extLst xmlns:a="http://schemas.openxmlformats.org/drawingml/2006/main">
              <a:ext uri="{FF2B5EF4-FFF2-40B4-BE49-F238E27FC236}">
                <a16:creationId xmlns:a16="http://schemas.microsoft.com/office/drawing/2014/main" id="{C65626A3-EF4A-60CF-E787-D87B279E1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5028259"/>
            <a:ext cx="2413000" cy="81656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d.c., steady 2.83 A</a:t>
            </a:r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A84561C0-1F2D-4A17-87DB-4115CD1E7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5200" y="5436541"/>
            <a:ext cx="6604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Rectangle 30">
            <a:extLst xmlns:a="http://schemas.openxmlformats.org/drawingml/2006/main">
              <a:ext uri="{FF2B5EF4-FFF2-40B4-BE49-F238E27FC236}">
                <a16:creationId xmlns:a16="http://schemas.microsoft.com/office/drawing/2014/main" id="{5B17B809-AC51-6B31-BA1F-3AFE83550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41800" y="5028259"/>
            <a:ext cx="1905000" cy="81656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12 Ω</a:t>
            </a:r>
            <a:endParaRPr sz="1600">
              <a:solidFill>
                <a:srgbClr val="F3EFDF"/>
              </a:solidFill>
            </a:endParaRPr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35F2E2F3-3FE1-6558-0B5B-15B8C05EA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50000" y="5261563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EF5C3E"/>
                </a:solidFill>
              </a:rPr>
              <a:t>96 W</a:t>
            </a:r>
          </a:p>
        </p:txBody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8ED5467D-14BE-415E-ACAF-1858C9330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70800" y="3803415"/>
            <a:ext cx="0" cy="207057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D8D6391B-ECD8-E0DF-8280-4117693AFD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75600" y="3920067"/>
            <a:ext cx="3352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I r.m.s.  =  I peak / √2</a:t>
            </a:r>
            <a:endParaRPr sz="1600" b="1">
              <a:solidFill>
                <a:srgbClr val="102E29"/>
              </a:solidFill>
            </a:endParaRPr>
          </a:p>
        </p:txBody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EB71B244-3F26-E082-2209-ECBF7267B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72425" y="4410075"/>
            <a:ext cx="3352800" cy="7239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2.83 A d.c. gives the same heating as 4.0 A peak a.c.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C95485CC-42F9-A344-4511-AE2DED934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72425" y="5238750"/>
            <a:ext cx="3352800" cy="6667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ordinary a.c. average = 0; r.m.s. ≠ that average</a:t>
            </a:r>
          </a:p>
        </p:txBody>
      </p:sp>
      <p:sp>
        <p:nvSpPr>
          <p:cNvPr id="3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7EC172C-7245-48A3-AF76-64CAA4277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3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BBD9BA4-352A-4880-842E-BA27A580C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33856155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68FE0CA-069F-4AA3-8549-3970B00FF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98E6AE9-E0F2-450F-98F0-9587CBE79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E0E3F2C-D531-4374-AF18-F35CFF573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9C97B28-C96B-4910-B74D-05F8D2AB2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760BEE40-56EC-4374-8DBC-8580D8A07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27AE761F-1F4E-46FE-B139-AC507E21C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An alternating current changes magnitude and direction periodically.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3F103291-0EE8-4148-90D5-75F7226FE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309A13DB-4325-4700-A68C-31FCB23A1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For a sine wave, r.m.s. is peak/√2.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599262A6-18B1-45B0-B5AD-46282372F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8004601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5BC97AF-D217-4584-967F-AB84A678C5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4779F66-B6AE-4653-9653-FE94EDDD9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5AA79DB-49FC-4755-9D1D-CF893FBA4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D94C30-AC48-493E-9DF2-9358F2F68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8398582F-F508-45C1-9559-47D6C66D4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4DA5B21F-2E0E-470D-99F2-DCA09DA75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R.m.s. voltage produces the same average resistor power as the equivalent d.c. voltage.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D0B54E39-CE8F-43BC-A2F8-842FCE12F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Rectification and smoothing convert alternating input into a less variable output.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A0C3B969-16A4-46F7-9D45-75DA71CDD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599F25D5-796A-48CC-A2B8-FA327CB36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V₀ sin ωt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124C4652-695E-43E8-9D57-4C1239A77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Vᵣₘₛ = V₀/√2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B966F261-9311-4F42-B085-5B32A669A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Iᵣₘₛ = I₀/√2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E5F800E5-D75A-45BB-A9F4-3E9D77969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P̄ = Vᵣₘₛ × Iᵣₘₛ (in phase)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C84739F5-30CE-4088-A60C-C36A013D1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One diode gives half-wave output, a four-diode bridge gives full-wave, and a capacitor across the load smooths the ripple.</a:t>
            </a:r>
          </a:p>
        </p:txBody>
      </p:sp>
    </p:spTree>
    <p:extLst>
      <p:ext uri="{BB962C8B-B14F-4D97-AF65-F5344CB8AC3E}">
        <p14:creationId xmlns:p14="http://schemas.microsoft.com/office/powerpoint/2010/main" val="192680648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4641D5A-6A21-4EAD-A430-1CCD017D8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B33837F-0AF4-4B83-8B16-D948FBA03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1BD8F2B-FB23-4707-B016-7AB189C0C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FD7206F-B914-45FB-84EC-F7C6D1BB0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9B1598B6-6348-4324-8891-677EC068F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AB7CD3B9-250C-437D-9AFB-07BF0B374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6451BA2B-7BD5-4959-9A5B-F09BE0EF76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Potential difference (V)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78357EAB-9358-48BF-83DC-DE2A6AA991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Time (ms)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5FBACF13-A0E0-4D8F-BBAA-A92C444CC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45BF77CB-77C4-4412-8853-0C86DCDD46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52226694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7ED82C8-F051-4688-BB6C-987EC8C5B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E9DF964-696D-4A19-819A-F039DC608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3D20865-F8A7-48F2-9571-DA819B819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582845F-A660-4AB8-89A7-D3C6C5C9A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Two cycles reveal peak, period and r.m.s.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f31be579024665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5E573610-8A58-4950-ABDF-4F9EF8400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Change frequency to 60 Hz without changing peak. Resample one full cycle at equal time intervals.</a:t>
            </a:r>
          </a:p>
        </p:txBody>
      </p:sp>
    </p:spTree>
    <p:extLst>
      <p:ext uri="{BB962C8B-B14F-4D97-AF65-F5344CB8AC3E}">
        <p14:creationId xmlns:p14="http://schemas.microsoft.com/office/powerpoint/2010/main" val="19176301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0074364-22CF-4B89-81F3-25C6B1E29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21 · ALTERNATING CURRENTS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7DAF70B-875D-49B4-8751-E201C9C4C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6D33DA1-D37D-4E56-8406-4361B3AE7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6BCF2F3-0D56-4802-9073-092CF3E84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E941F362-EECE-45B1-92EA-26576C887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sinusoidal current has peak 4.0 A through a 12 Ω resistor. Find r.m.s. current and mean power.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704B1BB0-4A9E-4BF2-A22B-17B317612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PEAK → R.M.S.</a:t>
            </a:r>
          </a:p>
        </p:txBody>
      </p:sp>
    </p:spTree>
    <p:extLst>
      <p:ext uri="{BB962C8B-B14F-4D97-AF65-F5344CB8AC3E}">
        <p14:creationId xmlns:p14="http://schemas.microsoft.com/office/powerpoint/2010/main" val="87677434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2026-08-26T11:34:44.4690000Z</dcterms:created>
  <dcterms:modified xsi:type="dcterms:W3CDTF">2026-08-26T11:34:44.4690000Z</dcterms:modified>
</coreProperties>
</file>