
<file path=[Content_Types].xml><?xml version="1.0" encoding="utf-8"?>
<Types xmlns="http://schemas.openxmlformats.org/package/2006/content-types">
  <Default Extension="xml" ContentType="application/vnd.openxmlformats-package.core-properties+xml"/>
  <Default Extension="rels" ContentType="application/vnd.openxmlformats-package.relationship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Masters/theme/theme2.xml" ContentType="application/vnd.openxmlformats-officedocument.theme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notesMasters/theme/theme3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  <Override PartName="/ppt/slides/slide8.xml" ContentType="application/vnd.openxmlformats-officedocument.presentationml.slide+xml"/>
  <Override PartName="/ppt/slides/charts/chart1.xml" ContentType="application/vnd.openxmlformats-officedocument.drawingml.chart+xml"/>
  <Override PartName="/ppt/notesSlides/notesSlide8.xml" ContentType="application/vnd.openxmlformats-officedocument.presentationml.notesSlide+xml"/>
  <Override PartName="/ppt/slides/slide9.xml" ContentType="application/vnd.openxmlformats-officedocument.presentationml.slide+xml"/>
  <Override PartName="/ppt/notesSlides/notesSlide9.xml" ContentType="application/vnd.openxmlformats-officedocument.presentationml.notesSlide+xml"/>
  <Override PartName="/ppt/slides/slide10.xml" ContentType="application/vnd.openxmlformats-officedocument.presentationml.slide+xml"/>
  <Override PartName="/ppt/notesSlides/notesSlide10.xml" ContentType="application/vnd.openxmlformats-officedocument.presentationml.notesSlide+xml"/>
  <Override PartName="/ppt/slides/slide11.xml" ContentType="application/vnd.openxmlformats-officedocument.presentationml.slide+xml"/>
  <Override PartName="/ppt/notesSlides/notesSlide11.xml" ContentType="application/vnd.openxmlformats-officedocument.presentationml.notesSlide+xml"/>
  <Override PartName="/ppt/slides/slide12.xml" ContentType="application/vnd.openxmlformats-officedocument.presentationml.slide+xml"/>
  <Override PartName="/ppt/notesSlides/notesSlide12.xml" ContentType="application/vnd.openxmlformats-officedocument.presentationml.notesSlide+xml"/>
  <Override PartName="/ppt/slides/slide13.xml" ContentType="application/vnd.openxmlformats-officedocument.presentationml.slide+xml"/>
  <Override PartName="/ppt/notesSlides/notesSlide13.xml" ContentType="application/vnd.openxmlformats-officedocument.presentationml.notesSlide+xml"/>
  <Override PartName="/ppt/slides/slide14.xml" ContentType="application/vnd.openxmlformats-officedocument.presentationml.slide+xml"/>
  <Override PartName="/ppt/notesSlides/notesSlide14.xml" ContentType="application/vnd.openxmlformats-officedocument.presentationml.notesSlide+xml"/>
  <Override PartName="/ppt/slides/slide15.xml" ContentType="application/vnd.openxmlformats-officedocument.presentationml.slide+xml"/>
  <Override PartName="/ppt/notesSlides/notesSlide15.xml" ContentType="application/vnd.openxmlformats-officedocument.presentationml.notesSlide+xml"/>
  <Override PartName="/ppt/slides/slide16.xml" ContentType="application/vnd.openxmlformats-officedocument.presentationml.slide+xml"/>
  <Override PartName="/ppt/notesSlides/notesSlide16.xml" ContentType="application/vnd.openxmlformats-officedocument.presentationml.notesSlide+xml"/>
  <Override PartName="/ppt/slides/slide17.xml" ContentType="application/vnd.openxmlformats-officedocument.presentationml.slide+xml"/>
  <Override PartName="/ppt/notesSlides/notesSlide17.xml" ContentType="application/vnd.openxmlformats-officedocument.presentationml.notesSlide+xml"/>
  <Override PartName="/ppt/slides/slide18.xml" ContentType="application/vnd.openxmlformats-officedocument.presentationml.slide+xml"/>
  <Override PartName="/ppt/notesSlides/notesSlide18.xml" ContentType="application/vnd.openxmlformats-officedocument.presentationml.notesSlide+xml"/>
  <Override PartName="/ppt/slides/slide19.xml" ContentType="application/vnd.openxmlformats-officedocument.presentationml.slide+xml"/>
  <Override PartName="/ppt/notesSlides/notesSlide19.xml" ContentType="application/vnd.openxmlformats-officedocument.presentationml.notesSlide+xml"/>
  <Override PartName="/ppt/slides/slide20.xml" ContentType="application/vnd.openxmlformats-officedocument.presentationml.slide+xml"/>
  <Override PartName="/ppt/notesSlides/notesSlide20.xml" ContentType="application/vnd.openxmlformats-officedocument.presentationml.notesSlide+xml"/>
</Types>
</file>

<file path=_rels/.rels>&#65279;<?xml version="1.0" encoding="utf-8"?><Relationships xmlns="http://schemas.openxmlformats.org/package/2006/relationships"><Relationship Type="http://schemas.openxmlformats.org/package/2006/relationships/metadata/core-properties" Target="/docProps/core.xml" Id="Rdb0c1e0ab610434d" /><Relationship Type="http://schemas.openxmlformats.org/officeDocument/2006/relationships/extended-properties" Target="/docProps/app.xml" Id="Ra444938e170c42e9" /><Relationship Type="http://schemas.openxmlformats.org/officeDocument/2006/relationships/officeDocument" Target="/ppt/presentation.xml" Id="Rf53f8d018037467d" /></Relationships>
</file>

<file path=ppt/presentation.xml><?xml version="1.0" encoding="utf-8"?>
<p:presentation xmlns:p="http://schemas.openxmlformats.org/presentationml/2006/main">
  <p:sldMasterIdLst>
    <p:sldMasterId xmlns:r="http://schemas.openxmlformats.org/officeDocument/2006/relationships" id="2147483648" r:id="R0ddd9172c9ba48eb"/>
  </p:sldMasterIdLst>
  <p:notesMasterIdLst>
    <p:notesMasterId xmlns:r="http://schemas.openxmlformats.org/officeDocument/2006/relationships" r:id="Rdeed53cc498b4c95"/>
  </p:notesMasterIdLst>
  <p:sldIdLst>
    <p:sldId xmlns:r="http://schemas.openxmlformats.org/officeDocument/2006/relationships" id="256" r:id="Rdeb135e106da4644"/>
    <p:sldId xmlns:r="http://schemas.openxmlformats.org/officeDocument/2006/relationships" id="257" r:id="R4a0ca1237e4f4d66"/>
    <p:sldId xmlns:r="http://schemas.openxmlformats.org/officeDocument/2006/relationships" id="258" r:id="R5db3dcccced74e58"/>
    <p:sldId xmlns:r="http://schemas.openxmlformats.org/officeDocument/2006/relationships" id="259" r:id="Reeff129d37314f52"/>
    <p:sldId xmlns:r="http://schemas.openxmlformats.org/officeDocument/2006/relationships" id="260" r:id="R7b9a629aef4842c4"/>
    <p:sldId xmlns:r="http://schemas.openxmlformats.org/officeDocument/2006/relationships" id="261" r:id="Ra27b61bb20534b0d"/>
    <p:sldId xmlns:r="http://schemas.openxmlformats.org/officeDocument/2006/relationships" id="262" r:id="Rad12b615397b41f2"/>
    <p:sldId xmlns:r="http://schemas.openxmlformats.org/officeDocument/2006/relationships" id="263" r:id="R419212b0307a480f"/>
    <p:sldId xmlns:r="http://schemas.openxmlformats.org/officeDocument/2006/relationships" id="264" r:id="R20eee6f339c846e1"/>
    <p:sldId xmlns:r="http://schemas.openxmlformats.org/officeDocument/2006/relationships" id="265" r:id="R7785383c8dac4877"/>
    <p:sldId xmlns:r="http://schemas.openxmlformats.org/officeDocument/2006/relationships" id="266" r:id="R6b6e13b1f49e4dbf"/>
    <p:sldId xmlns:r="http://schemas.openxmlformats.org/officeDocument/2006/relationships" id="267" r:id="Rca4818d7a05248a9"/>
    <p:sldId xmlns:r="http://schemas.openxmlformats.org/officeDocument/2006/relationships" id="268" r:id="R32e9045a72dd47d8"/>
    <p:sldId xmlns:r="http://schemas.openxmlformats.org/officeDocument/2006/relationships" id="269" r:id="R3dec51891a1847c8"/>
    <p:sldId xmlns:r="http://schemas.openxmlformats.org/officeDocument/2006/relationships" id="270" r:id="R2637c1368a494ecb"/>
    <p:sldId xmlns:r="http://schemas.openxmlformats.org/officeDocument/2006/relationships" id="271" r:id="Re465a2062fbf4c81"/>
    <p:sldId xmlns:r="http://schemas.openxmlformats.org/officeDocument/2006/relationships" id="272" r:id="Rfae9acea750b4cbb"/>
    <p:sldId xmlns:r="http://schemas.openxmlformats.org/officeDocument/2006/relationships" id="273" r:id="R514e892deeca4b55"/>
    <p:sldId xmlns:r="http://schemas.openxmlformats.org/officeDocument/2006/relationships" id="274" r:id="Ref7613d1fee544b0"/>
    <p:sldId xmlns:r="http://schemas.openxmlformats.org/officeDocument/2006/relationships" id="275" r:id="Rdb281c97cbee4494"/>
  </p:sldIdLst>
  <p:sldSz cx="12192000" cy="6858000"/>
  <p:notesSz cx="6858000" cy="9144000"/>
</p:presentation>
</file>

<file path=ppt/presProps.xml><?xml version="1.0" encoding="utf-8"?>
<p:presentationPr xmlns:p="http://schemas.openxmlformats.org/presentationml/2006/main">
  <p:extLst>
    <p:ext xmlns:p14="http://schemas.microsoft.com/office/powerpoint/2010/main" uri="{E76CE94A-603C-4142-B9EB-6D1370010A27}">
      <p14:discardImageEditData val="0"/>
    </p:ext>
    <p:ext xmlns:p14="http://schemas.microsoft.com/office/powerpoint/2010/main" uri="{D31A062A-798A-4329-ABDD-BBA856620510}">
      <p14:defaultImageDpi val="32767"/>
    </p:ext>
    <p:ext xmlns:p15="http://schemas.microsoft.com/office/powerpoint/2012/main" uri="{FD5EFAAD-0ECE-453E-9831-46B23BE46B34}">
      <p15:chartTrackingRefBased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p="http://schemas.openxmlformats.org/presentationml/2006/main">
  <p:gridSpacing cx="76200" cy="76200"/>
</p:viewPr>
</file>

<file path=ppt/_rels/presentation.xml.rels>&#65279;<?xml version="1.0" encoding="utf-8"?><Relationships xmlns="http://schemas.openxmlformats.org/package/2006/relationships"><Relationship Type="http://schemas.openxmlformats.org/officeDocument/2006/relationships/theme" Target="/ppt/theme/theme1.xml" Id="Rc2ffb088d2484151" /><Relationship Type="http://schemas.openxmlformats.org/officeDocument/2006/relationships/slideMaster" Target="/ppt/slideMasters/slideMaster1.xml" Id="R0ddd9172c9ba48eb" /><Relationship Type="http://schemas.openxmlformats.org/officeDocument/2006/relationships/notesMaster" Target="/ppt/notesMasters/notesMaster1.xml" Id="Rdeed53cc498b4c95" /><Relationship Type="http://schemas.openxmlformats.org/officeDocument/2006/relationships/presProps" Target="/ppt/presProps.xml" Id="R0b8c8a6fa8254845" /><Relationship Type="http://schemas.openxmlformats.org/officeDocument/2006/relationships/viewProps" Target="/ppt/viewProps.xml" Id="R3c85a262a8a149a0" /><Relationship Type="http://schemas.openxmlformats.org/officeDocument/2006/relationships/tableStyles" Target="/ppt/tableStyles.xml" Id="Rc9956dfde9a147d7" /><Relationship Type="http://schemas.openxmlformats.org/officeDocument/2006/relationships/slide" Target="/ppt/slides/slide1.xml" Id="Rdeb135e106da4644" /><Relationship Type="http://schemas.openxmlformats.org/officeDocument/2006/relationships/slide" Target="/ppt/slides/slide2.xml" Id="R4a0ca1237e4f4d66" /><Relationship Type="http://schemas.openxmlformats.org/officeDocument/2006/relationships/slide" Target="/ppt/slides/slide3.xml" Id="R5db3dcccced74e58" /><Relationship Type="http://schemas.openxmlformats.org/officeDocument/2006/relationships/slide" Target="/ppt/slides/slide4.xml" Id="Reeff129d37314f52" /><Relationship Type="http://schemas.openxmlformats.org/officeDocument/2006/relationships/slide" Target="/ppt/slides/slide5.xml" Id="R7b9a629aef4842c4" /><Relationship Type="http://schemas.openxmlformats.org/officeDocument/2006/relationships/slide" Target="/ppt/slides/slide6.xml" Id="Ra27b61bb20534b0d" /><Relationship Type="http://schemas.openxmlformats.org/officeDocument/2006/relationships/slide" Target="/ppt/slides/slide7.xml" Id="Rad12b615397b41f2" /><Relationship Type="http://schemas.openxmlformats.org/officeDocument/2006/relationships/slide" Target="/ppt/slides/slide8.xml" Id="R419212b0307a480f" /><Relationship Type="http://schemas.openxmlformats.org/officeDocument/2006/relationships/slide" Target="/ppt/slides/slide9.xml" Id="R20eee6f339c846e1" /><Relationship Type="http://schemas.openxmlformats.org/officeDocument/2006/relationships/slide" Target="/ppt/slides/slide10.xml" Id="R7785383c8dac4877" /><Relationship Type="http://schemas.openxmlformats.org/officeDocument/2006/relationships/slide" Target="/ppt/slides/slide11.xml" Id="R6b6e13b1f49e4dbf" /><Relationship Type="http://schemas.openxmlformats.org/officeDocument/2006/relationships/slide" Target="/ppt/slides/slide12.xml" Id="Rca4818d7a05248a9" /><Relationship Type="http://schemas.openxmlformats.org/officeDocument/2006/relationships/slide" Target="/ppt/slides/slide13.xml" Id="R32e9045a72dd47d8" /><Relationship Type="http://schemas.openxmlformats.org/officeDocument/2006/relationships/slide" Target="/ppt/slides/slide14.xml" Id="R3dec51891a1847c8" /><Relationship Type="http://schemas.openxmlformats.org/officeDocument/2006/relationships/slide" Target="/ppt/slides/slide15.xml" Id="R2637c1368a494ecb" /><Relationship Type="http://schemas.openxmlformats.org/officeDocument/2006/relationships/slide" Target="/ppt/slides/slide16.xml" Id="Re465a2062fbf4c81" /><Relationship Type="http://schemas.openxmlformats.org/officeDocument/2006/relationships/slide" Target="/ppt/slides/slide17.xml" Id="Rfae9acea750b4cbb" /><Relationship Type="http://schemas.openxmlformats.org/officeDocument/2006/relationships/slide" Target="/ppt/slides/slide18.xml" Id="R514e892deeca4b55" /><Relationship Type="http://schemas.openxmlformats.org/officeDocument/2006/relationships/slide" Target="/ppt/slides/slide19.xml" Id="Ref7613d1fee544b0" /><Relationship Type="http://schemas.openxmlformats.org/officeDocument/2006/relationships/slide" Target="/ppt/slides/slide20.xml" Id="Rdb281c97cbee4494" /></Relationships>
</file>

<file path=ppt/notesMasters/_rels/notesMaster1.xml.rels>&#65279;<?xml version="1.0" encoding="utf-8"?><Relationships xmlns="http://schemas.openxmlformats.org/package/2006/relationships"><Relationship Type="http://schemas.openxmlformats.org/officeDocument/2006/relationships/theme" Target="/ppt/notesMasters/theme/theme3.xml" Id="R18d31f5cf5be40d5" /></Relationships>
</file>

<file path=ppt/notesMasters/notesMaster1.xml><?xml version="1.0" encoding="utf-8"?>
<p:notesMaster xmlns:p="http://schemas.openxmlformats.org/presentationml/2006/main">
  <p:cSld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Header Placeholder"/>
          <p:cNvSpPr/>
          <p:nvPr>
            <p:ph type="hdr" sz="quarter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3" name="Date Placeholder"/>
          <p:cNvSpPr/>
          <p:nvPr>
            <p:ph type="dt" sz="quarter" idx="1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Image Placeholder"/>
          <p:cNvSpPr/>
          <p:nvPr>
            <p:ph type="sldImg" idx="2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5" name="Notes Placeholder"/>
          <p:cNvSpPr/>
          <p:nvPr>
            <p:ph type="body" sz="quarter" idx="3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6" name="Footer Placeholder"/>
          <p:cNvSpPr/>
          <p:nvPr>
            <p:ph type="ftr" sz="quarter" idx="4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7" name="Slide Number Placeholder"/>
          <p:cNvSpPr/>
          <p:nvPr>
            <p:ph type="sldNum" sz="quarter" idx="5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xmlns:a="http://schemas.openxmlformats.org/drawingml/2006/main" marL="0" algn="l" defTabSz="914400" rtl="0" eaLnBrk="1" latinLnBrk="0" hangingPunct="1">
      <a:defRPr sz="1200" kern="1200"/>
    </a:lvl1pPr>
  </p:notesStyle>
</p:notesMaster>
</file>

<file path=ppt/notesMasters/theme/theme3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notesSlides/_rels/notesSlide1.xml.rels>&#65279;<?xml version="1.0" encoding="utf-8"?><Relationships xmlns="http://schemas.openxmlformats.org/package/2006/relationships"><Relationship Type="http://schemas.openxmlformats.org/officeDocument/2006/relationships/slide" Target="/ppt/slides/slide1.xml" Id="R75f9c76c73cf4c3a" /><Relationship Type="http://schemas.openxmlformats.org/officeDocument/2006/relationships/notesMaster" Target="/ppt/notesMasters/notesMaster1.xml" Id="Rd0f3ac527a2445c5" /></Relationships>
</file>

<file path=ppt/notesSlides/_rels/notesSlide10.xml.rels>&#65279;<?xml version="1.0" encoding="utf-8"?><Relationships xmlns="http://schemas.openxmlformats.org/package/2006/relationships"><Relationship Type="http://schemas.openxmlformats.org/officeDocument/2006/relationships/slide" Target="/ppt/slides/slide10.xml" Id="R6f534a8cdcfa470f" /><Relationship Type="http://schemas.openxmlformats.org/officeDocument/2006/relationships/notesMaster" Target="/ppt/notesMasters/notesMaster1.xml" Id="R0e5a5647ec0f4ee3" /></Relationships>
</file>

<file path=ppt/notesSlides/_rels/notesSlide11.xml.rels>&#65279;<?xml version="1.0" encoding="utf-8"?><Relationships xmlns="http://schemas.openxmlformats.org/package/2006/relationships"><Relationship Type="http://schemas.openxmlformats.org/officeDocument/2006/relationships/slide" Target="/ppt/slides/slide11.xml" Id="Re5316ae6d6744305" /><Relationship Type="http://schemas.openxmlformats.org/officeDocument/2006/relationships/notesMaster" Target="/ppt/notesMasters/notesMaster1.xml" Id="R5a2e897ad8474bae" /></Relationships>
</file>

<file path=ppt/notesSlides/_rels/notesSlide12.xml.rels>&#65279;<?xml version="1.0" encoding="utf-8"?><Relationships xmlns="http://schemas.openxmlformats.org/package/2006/relationships"><Relationship Type="http://schemas.openxmlformats.org/officeDocument/2006/relationships/slide" Target="/ppt/slides/slide12.xml" Id="Re9dc8a1342ee4455" /><Relationship Type="http://schemas.openxmlformats.org/officeDocument/2006/relationships/notesMaster" Target="/ppt/notesMasters/notesMaster1.xml" Id="R141c9265839d45a4" /></Relationships>
</file>

<file path=ppt/notesSlides/_rels/notesSlide13.xml.rels>&#65279;<?xml version="1.0" encoding="utf-8"?><Relationships xmlns="http://schemas.openxmlformats.org/package/2006/relationships"><Relationship Type="http://schemas.openxmlformats.org/officeDocument/2006/relationships/slide" Target="/ppt/slides/slide13.xml" Id="R35d28d7381f74521" /><Relationship Type="http://schemas.openxmlformats.org/officeDocument/2006/relationships/notesMaster" Target="/ppt/notesMasters/notesMaster1.xml" Id="R8ca3165ee33f4300" /></Relationships>
</file>

<file path=ppt/notesSlides/_rels/notesSlide14.xml.rels>&#65279;<?xml version="1.0" encoding="utf-8"?><Relationships xmlns="http://schemas.openxmlformats.org/package/2006/relationships"><Relationship Type="http://schemas.openxmlformats.org/officeDocument/2006/relationships/slide" Target="/ppt/slides/slide14.xml" Id="R804064ce01e643a3" /><Relationship Type="http://schemas.openxmlformats.org/officeDocument/2006/relationships/notesMaster" Target="/ppt/notesMasters/notesMaster1.xml" Id="R39a5dc89746c4bf4" /></Relationships>
</file>

<file path=ppt/notesSlides/_rels/notesSlide15.xml.rels>&#65279;<?xml version="1.0" encoding="utf-8"?><Relationships xmlns="http://schemas.openxmlformats.org/package/2006/relationships"><Relationship Type="http://schemas.openxmlformats.org/officeDocument/2006/relationships/slide" Target="/ppt/slides/slide15.xml" Id="Re73136ac37204fe5" /><Relationship Type="http://schemas.openxmlformats.org/officeDocument/2006/relationships/notesMaster" Target="/ppt/notesMasters/notesMaster1.xml" Id="R4b03c4f3dd2043af" /></Relationships>
</file>

<file path=ppt/notesSlides/_rels/notesSlide16.xml.rels>&#65279;<?xml version="1.0" encoding="utf-8"?><Relationships xmlns="http://schemas.openxmlformats.org/package/2006/relationships"><Relationship Type="http://schemas.openxmlformats.org/officeDocument/2006/relationships/slide" Target="/ppt/slides/slide16.xml" Id="R59935015e8ba4e69" /><Relationship Type="http://schemas.openxmlformats.org/officeDocument/2006/relationships/notesMaster" Target="/ppt/notesMasters/notesMaster1.xml" Id="Re5aa325b816d4afb" /></Relationships>
</file>

<file path=ppt/notesSlides/_rels/notesSlide17.xml.rels>&#65279;<?xml version="1.0" encoding="utf-8"?><Relationships xmlns="http://schemas.openxmlformats.org/package/2006/relationships"><Relationship Type="http://schemas.openxmlformats.org/officeDocument/2006/relationships/slide" Target="/ppt/slides/slide17.xml" Id="R8c32f1bb444a428f" /><Relationship Type="http://schemas.openxmlformats.org/officeDocument/2006/relationships/notesMaster" Target="/ppt/notesMasters/notesMaster1.xml" Id="Rf577b72de2224344" /></Relationships>
</file>

<file path=ppt/notesSlides/_rels/notesSlide18.xml.rels>&#65279;<?xml version="1.0" encoding="utf-8"?><Relationships xmlns="http://schemas.openxmlformats.org/package/2006/relationships"><Relationship Type="http://schemas.openxmlformats.org/officeDocument/2006/relationships/slide" Target="/ppt/slides/slide18.xml" Id="Rdf3e09cf6feb4a31" /><Relationship Type="http://schemas.openxmlformats.org/officeDocument/2006/relationships/notesMaster" Target="/ppt/notesMasters/notesMaster1.xml" Id="R41379c65ef4642cc" /></Relationships>
</file>

<file path=ppt/notesSlides/_rels/notesSlide19.xml.rels>&#65279;<?xml version="1.0" encoding="utf-8"?><Relationships xmlns="http://schemas.openxmlformats.org/package/2006/relationships"><Relationship Type="http://schemas.openxmlformats.org/officeDocument/2006/relationships/slide" Target="/ppt/slides/slide19.xml" Id="Rc11994289e404bfe" /><Relationship Type="http://schemas.openxmlformats.org/officeDocument/2006/relationships/notesMaster" Target="/ppt/notesMasters/notesMaster1.xml" Id="R690065ad6e754c70" /></Relationships>
</file>

<file path=ppt/notesSlides/_rels/notesSlide2.xml.rels>&#65279;<?xml version="1.0" encoding="utf-8"?><Relationships xmlns="http://schemas.openxmlformats.org/package/2006/relationships"><Relationship Type="http://schemas.openxmlformats.org/officeDocument/2006/relationships/slide" Target="/ppt/slides/slide2.xml" Id="Rc25912260869462a" /><Relationship Type="http://schemas.openxmlformats.org/officeDocument/2006/relationships/notesMaster" Target="/ppt/notesMasters/notesMaster1.xml" Id="Rc09daaa7060a417f" /></Relationships>
</file>

<file path=ppt/notesSlides/_rels/notesSlide20.xml.rels>&#65279;<?xml version="1.0" encoding="utf-8"?><Relationships xmlns="http://schemas.openxmlformats.org/package/2006/relationships"><Relationship Type="http://schemas.openxmlformats.org/officeDocument/2006/relationships/slide" Target="/ppt/slides/slide20.xml" Id="R761b2992a90742b7" /><Relationship Type="http://schemas.openxmlformats.org/officeDocument/2006/relationships/notesMaster" Target="/ppt/notesMasters/notesMaster1.xml" Id="R06a57b2f780f428f" /></Relationships>
</file>

<file path=ppt/notesSlides/_rels/notesSlide3.xml.rels>&#65279;<?xml version="1.0" encoding="utf-8"?><Relationships xmlns="http://schemas.openxmlformats.org/package/2006/relationships"><Relationship Type="http://schemas.openxmlformats.org/officeDocument/2006/relationships/slide" Target="/ppt/slides/slide3.xml" Id="R986d50177eff4f18" /><Relationship Type="http://schemas.openxmlformats.org/officeDocument/2006/relationships/notesMaster" Target="/ppt/notesMasters/notesMaster1.xml" Id="Rc88def425603481f" /></Relationships>
</file>

<file path=ppt/notesSlides/_rels/notesSlide4.xml.rels>&#65279;<?xml version="1.0" encoding="utf-8"?><Relationships xmlns="http://schemas.openxmlformats.org/package/2006/relationships"><Relationship Type="http://schemas.openxmlformats.org/officeDocument/2006/relationships/slide" Target="/ppt/slides/slide4.xml" Id="R66763d0931dd48a0" /><Relationship Type="http://schemas.openxmlformats.org/officeDocument/2006/relationships/notesMaster" Target="/ppt/notesMasters/notesMaster1.xml" Id="Re6f496e2cb264edd" /></Relationships>
</file>

<file path=ppt/notesSlides/_rels/notesSlide5.xml.rels>&#65279;<?xml version="1.0" encoding="utf-8"?><Relationships xmlns="http://schemas.openxmlformats.org/package/2006/relationships"><Relationship Type="http://schemas.openxmlformats.org/officeDocument/2006/relationships/slide" Target="/ppt/slides/slide5.xml" Id="R8f0c0a3bb9f24229" /><Relationship Type="http://schemas.openxmlformats.org/officeDocument/2006/relationships/notesMaster" Target="/ppt/notesMasters/notesMaster1.xml" Id="Re4f120f85f114ad0" /></Relationships>
</file>

<file path=ppt/notesSlides/_rels/notesSlide6.xml.rels>&#65279;<?xml version="1.0" encoding="utf-8"?><Relationships xmlns="http://schemas.openxmlformats.org/package/2006/relationships"><Relationship Type="http://schemas.openxmlformats.org/officeDocument/2006/relationships/slide" Target="/ppt/slides/slide6.xml" Id="R7c8869b9ce6c4cd9" /><Relationship Type="http://schemas.openxmlformats.org/officeDocument/2006/relationships/notesMaster" Target="/ppt/notesMasters/notesMaster1.xml" Id="R14100b117e7c4aa2" /></Relationships>
</file>

<file path=ppt/notesSlides/_rels/notesSlide7.xml.rels>&#65279;<?xml version="1.0" encoding="utf-8"?><Relationships xmlns="http://schemas.openxmlformats.org/package/2006/relationships"><Relationship Type="http://schemas.openxmlformats.org/officeDocument/2006/relationships/slide" Target="/ppt/slides/slide7.xml" Id="R4076c49440d247a1" /><Relationship Type="http://schemas.openxmlformats.org/officeDocument/2006/relationships/notesMaster" Target="/ppt/notesMasters/notesMaster1.xml" Id="Rea11511895ae4923" /></Relationships>
</file>

<file path=ppt/notesSlides/_rels/notesSlide8.xml.rels>&#65279;<?xml version="1.0" encoding="utf-8"?><Relationships xmlns="http://schemas.openxmlformats.org/package/2006/relationships"><Relationship Type="http://schemas.openxmlformats.org/officeDocument/2006/relationships/slide" Target="/ppt/slides/slide8.xml" Id="Rf7cdfdd9f79f4137" /><Relationship Type="http://schemas.openxmlformats.org/officeDocument/2006/relationships/notesMaster" Target="/ppt/notesMasters/notesMaster1.xml" Id="R8ae52a70c98743ea" /></Relationships>
</file>

<file path=ppt/notesSlides/_rels/notesSlide9.xml.rels>&#65279;<?xml version="1.0" encoding="utf-8"?><Relationships xmlns="http://schemas.openxmlformats.org/package/2006/relationships"><Relationship Type="http://schemas.openxmlformats.org/officeDocument/2006/relationships/slide" Target="/ppt/slides/slide9.xml" Id="R391a150b89a544fb" /><Relationship Type="http://schemas.openxmlformats.org/officeDocument/2006/relationships/notesMaster" Target="/ppt/notesMasters/notesMaster1.xml" Id="R37c50d8d078a4f58" /></Relationships>
</file>

<file path=ppt/notesSlides/notesSlide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A minimal dark cover with one large topic title, one lesson title and one governing equation.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Do not explain yet. Give students five seconds to identify one symbol they already know.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Opening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 Level extension; Topic 13 Gravitational fields; slide 1 of 20.</a:t>
            </a:r>
          </a:p>
          <a:p xmlns:a="http://schemas.openxmlformats.org/drawingml/2006/main">
            <a:r>
              <a:t>[Syllabus edge]</a:t>
            </a:r>
          </a:p>
          <a:p xmlns:a="http://schemas.openxmlformats.org/drawingml/2006/main">
            <a:r>
              <a:t>A geostationary satellite orbits west to east above the Equator with a 24 h period, so its orbital radius is about 4.2 × 10⁷ m.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simulations and secure table-top models only; do not spin masses or launch objects.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0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The first two calculation decisions appear as large numbered lines; the final result is absent.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Pause before each line. Students predict the operation, then justify it with units or a sign convention.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Worked method reveal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 Level extension; Topic 13 Gravitational fields; slide 10 of 20.</a:t>
            </a:r>
          </a:p>
          <a:p xmlns:a="http://schemas.openxmlformats.org/drawingml/2006/main">
            <a:r>
              <a:t>[Syllabus edge]</a:t>
            </a:r>
          </a:p>
          <a:p xmlns:a="http://schemas.openxmlformats.org/drawingml/2006/main">
            <a:r>
              <a:t>A geostationary satellite orbits west to east above the Equator with a 24 h period, so its orbital radius is about 4.2 × 10⁷ m.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simulations and secure table-top models only; do not spin masses or launch objects.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The final calculation step and answer appear at large scale on a dark high-contrast slide.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Ask students to challenge the sign, unit and order of magnitude before accepting the answer.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Worked answer reveal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 Level extension; Topic 13 Gravitational fields; slide 11 of 20.</a:t>
            </a:r>
          </a:p>
          <a:p xmlns:a="http://schemas.openxmlformats.org/drawingml/2006/main">
            <a:r>
              <a:t>[Syllabus edge]</a:t>
            </a:r>
          </a:p>
          <a:p xmlns:a="http://schemas.openxmlformats.org/drawingml/2006/main">
            <a:r>
              <a:t>A geostationary satellite orbits west to east above the Equator with a 24 h period, so its orbital radius is about 4.2 × 10⁷ m.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simulations and secure table-top models only; do not spin masses or launch objects.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A single problem and one first hint are visible. Pair roles make the discussion active.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Give ninety seconds. The solver proposes a line; the sceptic must approve the physics before it is written.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Guided pair attempt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 Level extension; Topic 13 Gravitational fields; slide 12 of 20.</a:t>
            </a:r>
          </a:p>
          <a:p xmlns:a="http://schemas.openxmlformats.org/drawingml/2006/main">
            <a:r>
              <a:t>[Syllabus edge]</a:t>
            </a:r>
          </a:p>
          <a:p xmlns:a="http://schemas.openxmlformats.org/drawingml/2006/main">
            <a:r>
              <a:t>A geostationary satellite orbits west to east above the Equator with a 24 h period, so its orbital radius is about 4.2 × 10⁷ m.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simulations and secure table-top models only; do not spin masses or launch objects.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Two remaining hints, one answer and a change-one-value extension are separated clearly.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Students compare routes, not just answers. Change one given value orally and ask for a proportional prediction.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Guided route reveal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 Level extension; Topic 13 Gravitational fields; slide 13 of 20.</a:t>
            </a:r>
          </a:p>
          <a:p xmlns:a="http://schemas.openxmlformats.org/drawingml/2006/main">
            <a:r>
              <a:t>[Syllabus edge]</a:t>
            </a:r>
          </a:p>
          <a:p xmlns:a="http://schemas.openxmlformats.org/drawingml/2006/main">
            <a:r>
              <a:t>A geostationary satellite orbits west to east above the Equator with a 24 h period, so its orbital radius is about 4.2 × 10⁷ m.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simulations and secure table-top models only; do not spin masses or launch objects.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Only the misconception claim and three voting choices are visible; the repair is absent.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Everyone commits. Ask one student from each choice to identify the exact word that creates the problem.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Misconception vote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 Level extension; Topic 13 Gravitational fields; slide 14 of 20.</a:t>
            </a:r>
          </a:p>
          <a:p xmlns:a="http://schemas.openxmlformats.org/drawingml/2006/main">
            <a:r>
              <a:t>[Syllabus edge]</a:t>
            </a:r>
          </a:p>
          <a:p xmlns:a="http://schemas.openxmlformats.org/drawingml/2006/main">
            <a:r>
              <a:t>A geostationary satellite orbits west to east above the Equator with a 24 h period, so its orbital radius is about 4.2 × 10⁷ m.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simulations and secure table-top models only; do not spin masses or launch objects.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The correction and one memorable humorous line appear only after the class vote.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Return to the opening hook. Students rewrite the misconception precisely in twelve words or fewer.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Misconception repair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 Level extension; Topic 13 Gravitational fields; slide 15 of 20.</a:t>
            </a:r>
          </a:p>
          <a:p xmlns:a="http://schemas.openxmlformats.org/drawingml/2006/main">
            <a:r>
              <a:t>[Syllabus edge]</a:t>
            </a:r>
          </a:p>
          <a:p xmlns:a="http://schemas.openxmlformats.org/drawingml/2006/main">
            <a:r>
              <a:t>A geostationary satellite orbits west to east above the Equator with a 24 h period, so its orbital radius is about 4.2 × 10⁷ m.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simulations and secure table-top models only; do not spin masses or launch objects.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The original exam-style question stands alone with four method words and no mark scheme.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Allow silent first work. Students underline the command word and box the data before comparing methods.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Independent exam attempt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 Level extension; Topic 13 Gravitational fields; slide 16 of 20.</a:t>
            </a:r>
          </a:p>
          <a:p xmlns:a="http://schemas.openxmlformats.org/drawingml/2006/main">
            <a:r>
              <a:t>[Syllabus edge]</a:t>
            </a:r>
          </a:p>
          <a:p xmlns:a="http://schemas.openxmlformats.org/drawingml/2006/main">
            <a:r>
              <a:t>A geostationary satellite orbits west to east above the Equator with a 24 h period, so its orbital radius is about 4.2 × 10⁷ m.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simulations and secure table-top models only; do not spin masses or launch objects.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Up to five concise mark points form one spacious vertical reveal.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Reveal one point at a time. Students annotate where each mark was earned and improve one line.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Peer mark and improve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 Level extension; Topic 13 Gravitational fields; slide 17 of 20.</a:t>
            </a:r>
          </a:p>
          <a:p xmlns:a="http://schemas.openxmlformats.org/drawingml/2006/main">
            <a:r>
              <a:t>[Syllabus edge]</a:t>
            </a:r>
          </a:p>
          <a:p xmlns:a="http://schemas.openxmlformats.org/drawingml/2006/main">
            <a:r>
              <a:t>A geostationary satellite orbits west to east above the Equator with a 24 h period, so its orbital radius is about 4.2 × 10⁷ m.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simulations and secure table-top models only; do not spin masses or launch objects.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8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Two multiple-choice questions share the slide at large type; answers are withheld.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Use mini-whiteboards or finger voting. Require a written reason for the less confident item.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Exit quiz pair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 Level extension; Topic 13 Gravitational fields; slide 18 of 20.</a:t>
            </a:r>
          </a:p>
          <a:p xmlns:a="http://schemas.openxmlformats.org/drawingml/2006/main">
            <a:r>
              <a:t>[Syllabus edge]</a:t>
            </a:r>
          </a:p>
          <a:p xmlns:a="http://schemas.openxmlformats.org/drawingml/2006/main">
            <a:r>
              <a:t>A geostationary satellite orbits west to east above the Equator with a 24 h period, so its orbital radius is about 4.2 × 10⁷ m.</a:t>
            </a:r>
          </a:p>
          <a:p xmlns:a="http://schemas.openxmlformats.org/drawingml/2006/main">
            <a:r>
              <a:t>[Teacher detail]</a:t>
            </a:r>
          </a:p>
          <a:p xmlns:a="http://schemas.openxmlformats.org/drawingml/2006/main">
            <a:r>
              <a:t>Q1: negative. Zero is chosen at infinity; work is required to escape. Q2: 1/r². Point-mass field is inverse square.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simulations and secure table-top models only; do not spin masses or launch objects.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9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Two multiple-choice questions share the slide at large type; answers are withheld.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Use mini-whiteboards or finger voting. Require a written reason for the less confident item.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Exit quiz pair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 Level extension; Topic 13 Gravitational fields; slide 19 of 20.</a:t>
            </a:r>
          </a:p>
          <a:p xmlns:a="http://schemas.openxmlformats.org/drawingml/2006/main">
            <a:r>
              <a:t>[Syllabus edge]</a:t>
            </a:r>
          </a:p>
          <a:p xmlns:a="http://schemas.openxmlformats.org/drawingml/2006/main">
            <a:r>
              <a:t>A geostationary satellite orbits west to east above the Equator with a 24 h period, so its orbital radius is about 4.2 × 10⁷ m.</a:t>
            </a:r>
          </a:p>
          <a:p xmlns:a="http://schemas.openxmlformats.org/drawingml/2006/main">
            <a:r>
              <a:t>[Teacher detail]</a:t>
            </a:r>
          </a:p>
          <a:p xmlns:a="http://schemas.openxmlformats.org/drawingml/2006/main">
            <a:r>
              <a:t>Q3: free fall. Astronaut and spacecraft accelerate together. Q4: perpendicular. No work occurs along an equipotential.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simulations and secure table-top models only; do not spin masses or launch objects.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One large diagnostic question fills the slide; no answer or hint is visible.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Students write an answer before speaking. Collect two contrasting predictions and revisit them on slide 15.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Diagnostic hook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 Level extension; Topic 13 Gravitational fields; slide 2 of 20.</a:t>
            </a:r>
          </a:p>
          <a:p xmlns:a="http://schemas.openxmlformats.org/drawingml/2006/main">
            <a:r>
              <a:t>[Syllabus edge]</a:t>
            </a:r>
          </a:p>
          <a:p xmlns:a="http://schemas.openxmlformats.org/drawingml/2006/main">
            <a:r>
              <a:t>A geostationary satellite orbits west to east above the Equator with a 24 h period, so its orbital radius is about 4.2 × 10⁷ m.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simulations and secure table-top models only; do not spin masses or launch objects.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0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Four short answers precede one large one-minute-paper prompt. Explanations stay in the notes.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Students correct in a different colour, then answer the reflection before leaving.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Answers and reflection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 Level extension; Topic 13 Gravitational fields; slide 20 of 20.</a:t>
            </a:r>
          </a:p>
          <a:p xmlns:a="http://schemas.openxmlformats.org/drawingml/2006/main">
            <a:r>
              <a:t>[Syllabus edge]</a:t>
            </a:r>
          </a:p>
          <a:p xmlns:a="http://schemas.openxmlformats.org/drawingml/2006/main">
            <a:r>
              <a:t>A geostationary satellite orbits west to east above the Equator with a 24 h period, so its orbital radius is about 4.2 × 10⁷ m.</a:t>
            </a:r>
          </a:p>
          <a:p xmlns:a="http://schemas.openxmlformats.org/drawingml/2006/main">
            <a:r>
              <a:t>[Teacher detail]</a:t>
            </a:r>
          </a:p>
          <a:p xmlns:a="http://schemas.openxmlformats.org/drawingml/2006/main">
            <a:r>
              <a:t>Q1: negative. Zero is chosen at infinity; work is required to escape. Q2: 1/r². Point-mass field is inverse square. Q3: free fall. Astronaut and spacecraft accelerate together. Q4: perpendicular. No work occurs along an equipotential.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simulations and secure table-top models only; do not spin masses or launch objects.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Two multiple-choice retrieval questions share a clean split canvas; answers are absent.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Use mini-whiteboards. Ask for one reason, not a show of hands.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Retrieval vote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 Level extension; Topic 13 Gravitational fields; slide 3 of 20.</a:t>
            </a:r>
          </a:p>
          <a:p xmlns:a="http://schemas.openxmlformats.org/drawingml/2006/main">
            <a:r>
              <a:t>[Syllabus edge]</a:t>
            </a:r>
          </a:p>
          <a:p xmlns:a="http://schemas.openxmlformats.org/drawingml/2006/main">
            <a:r>
              <a:t>A geostationary satellite orbits west to east above the Equator with a 24 h period, so its orbital radius is about 4.2 × 10⁷ m.</a:t>
            </a:r>
          </a:p>
          <a:p xmlns:a="http://schemas.openxmlformats.org/drawingml/2006/main">
            <a:r>
              <a:t>[Teacher detail]</a:t>
            </a:r>
          </a:p>
          <a:p xmlns:a="http://schemas.openxmlformats.org/drawingml/2006/main">
            <a:r>
              <a:t>Q1: negative. Zero is chosen at infinity; work is required to escape. Q2: 1/r². Point-mass field is inverse square.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simulations and secure table-top models only; do not spin masses or launch objects.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The original editable native diagram is preserved, paired with one concise governing statement and larger labels.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Ask students to point to the part of the figure that makes the sentence true. Invite one student to relabel a shape.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Concept figure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 Level extension; Topic 13 Gravitational fields; slide 4 of 20.</a:t>
            </a:r>
          </a:p>
          <a:p xmlns:a="http://schemas.openxmlformats.org/drawingml/2006/main">
            <a:r>
              <a:t>[Syllabus edge]</a:t>
            </a:r>
          </a:p>
          <a:p xmlns:a="http://schemas.openxmlformats.org/drawingml/2006/main">
            <a:r>
              <a:t>A geostationary satellite orbits west to east above the Equator with a 24 h period, so its orbital radius is about 4.2 × 10⁷ m.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simulations and secure table-top models only; do not spin masses or launch objects.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Two large numbered physical ideas appear with no formula list.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Reveal one idea at a time verbally. Ask a student to connect cause and effect.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Model stage one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 Level extension; Topic 13 Gravitational fields; slide 5 of 20.</a:t>
            </a:r>
          </a:p>
          <a:p xmlns:a="http://schemas.openxmlformats.org/drawingml/2006/main">
            <a:r>
              <a:t>[Syllabus edge]</a:t>
            </a:r>
          </a:p>
          <a:p xmlns:a="http://schemas.openxmlformats.org/drawingml/2006/main">
            <a:r>
              <a:t>A geostationary satellite orbits west to east above the Equator with a 24 h period, so its orbital radius is about 4.2 × 10⁷ m.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simulations and secure table-top models only; do not spin masses or launch objects.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Two controlling ideas sit beside a large equation stack. Vocabulary is moved to notes.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Students name every symbol and unit. Ask which equation can be rejected by dimensions before calculation.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Model stage two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 Level extension; Topic 13 Gravitational fields; slide 6 of 20.</a:t>
            </a:r>
          </a:p>
          <a:p xmlns:a="http://schemas.openxmlformats.org/drawingml/2006/main">
            <a:r>
              <a:t>[Syllabus edge]</a:t>
            </a:r>
          </a:p>
          <a:p xmlns:a="http://schemas.openxmlformats.org/drawingml/2006/main">
            <a:r>
              <a:t>A geostationary satellite orbits west to east above the Equator with a 24 h period, so its orbital radius is about 4.2 × 10⁷ m.</a:t>
            </a:r>
          </a:p>
          <a:p xmlns:a="http://schemas.openxmlformats.org/drawingml/2006/main">
            <a:r>
              <a:t>[Teacher detail]</a:t>
            </a:r>
          </a:p>
          <a:p xmlns:a="http://schemas.openxmlformats.org/drawingml/2006/main">
            <a:r>
              <a:t>Key vocabulary: field strength, potential, equipotential, orbit, escape, inverse square.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simulations and secure table-top models only; do not spin masses or launch objects.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A large blank pair of labelled axes occupies most of the slide; four relationship prompts sit at the right.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Students sketch individually, then compare gradients, intercepts and curvature before the next slide reveals data.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Graph prediction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 Level extension; Topic 13 Gravitational fields; slide 7 of 20.</a:t>
            </a:r>
          </a:p>
          <a:p xmlns:a="http://schemas.openxmlformats.org/drawingml/2006/main">
            <a:r>
              <a:t>[Syllabus edge]</a:t>
            </a:r>
          </a:p>
          <a:p xmlns:a="http://schemas.openxmlformats.org/drawingml/2006/main">
            <a:r>
              <a:t>A geostationary satellite orbits west to east above the Equator with a 24 h period, so its orbital radius is about 4.2 × 10⁷ m.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simulations and secure table-top models only; do not spin masses or launch objects.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8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A large editable native chart fills the canvas. The only additional copy is one data-edit challenge.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Compare the class sketches with the data, then use Edit Data in PowerPoint. Require a physical explanation for every changed point.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Graph reveal and edit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 Level extension; Topic 13 Gravitational fields; slide 8 of 20.</a:t>
            </a:r>
          </a:p>
          <a:p xmlns:a="http://schemas.openxmlformats.org/drawingml/2006/main">
            <a:r>
              <a:t>[Syllabus edge]</a:t>
            </a:r>
          </a:p>
          <a:p xmlns:a="http://schemas.openxmlformats.org/drawingml/2006/main">
            <a:r>
              <a:t>A geostationary satellite orbits west to east above the Equator with a 24 h period, so its orbital radius is about 4.2 × 10⁷ m.</a:t>
            </a:r>
          </a:p>
          <a:p xmlns:a="http://schemas.openxmlformats.org/drawingml/2006/main">
            <a:r>
              <a:t>[Teacher detail]</a:t>
            </a:r>
          </a:p>
          <a:p xmlns:a="http://schemas.openxmlformats.org/drawingml/2006/main">
            <a:r>
              <a:t>A straight line confirms g ∝ 1/r²; divide the displayed y-values by 1000 for N kg⁻¹. Data: (1, 400), (2, 800), (3, 1200), (4, 1600), (5, 2000).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simulations and secure table-top models only; do not spin masses or launch objects.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9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Only the problem and three decision verbs are visible; no working or answer appears.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Ask for an estimate and the governing model before touching a calculator.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Worked problem prompt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 Level extension; Topic 13 Gravitational fields; slide 9 of 20.</a:t>
            </a:r>
          </a:p>
          <a:p xmlns:a="http://schemas.openxmlformats.org/drawingml/2006/main">
            <a:r>
              <a:t>[Syllabus edge]</a:t>
            </a:r>
          </a:p>
          <a:p xmlns:a="http://schemas.openxmlformats.org/drawingml/2006/main">
            <a:r>
              <a:t>A geostationary satellite orbits west to east above the Equator with a 24 h period, so its orbital radius is about 4.2 × 10⁷ m.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simulations and secure table-top models only; do not spin masses or launch objects.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d1907da68b944044" /></Relationships>
</file>

<file path=ppt/slideLayouts/slideLayout1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theme" Target="/ppt/slideMasters/theme/theme2.xml" Id="R513dd4a2caf9446e" /><Relationship Type="http://schemas.openxmlformats.org/officeDocument/2006/relationships/slideLayout" Target="/ppt/slideLayouts/slideLayout1.xml" Id="R67b01c1c32b644bf" /></Relationships>
</file>

<file path=ppt/slideMasters/slideMaster1.xml><?xml version="1.0" encoding="utf-8"?>
<p:sldMaster xmlns:p="http://schemas.openxmlformats.org/presentationml/2006/main">
  <p:cSld name="Master"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67b01c1c32b644bf"/>
  </p:sldLayoutIdLst>
  <p:txStyles>
    <p:titleStyle>
      <a:lvl1pPr xmlns:a="http://schemas.openxmlformats.org/drawingml/2006/main"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xmlns:a="http://schemas.openxmlformats.org/drawingml/2006/main"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xmlns:a="http://schemas.openxmlformats.org/drawingml/2006/main"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Masters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29b0c6c3b05a43fc" /><Relationship Type="http://schemas.openxmlformats.org/officeDocument/2006/relationships/notesSlide" Target="/ppt/notesSlides/notesSlide1.xml" Id="Ra59a5abb2c9348a4" /></Relationships>
</file>

<file path=ppt/slides/_rels/slide10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aae1c318a1384238" /><Relationship Type="http://schemas.openxmlformats.org/officeDocument/2006/relationships/notesSlide" Target="/ppt/notesSlides/notesSlide10.xml" Id="R4ecbb55a0b084053" /></Relationships>
</file>

<file path=ppt/slides/_rels/slide1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f5a0fda3f8c04a85" /><Relationship Type="http://schemas.openxmlformats.org/officeDocument/2006/relationships/notesSlide" Target="/ppt/notesSlides/notesSlide11.xml" Id="Red8b3c15a98b4f6f" /></Relationships>
</file>

<file path=ppt/slides/_rels/slide1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003e7a9891034265" /><Relationship Type="http://schemas.openxmlformats.org/officeDocument/2006/relationships/notesSlide" Target="/ppt/notesSlides/notesSlide12.xml" Id="Rc32ff1f2faea44fb" /></Relationships>
</file>

<file path=ppt/slides/_rels/slide1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021769803e2b49d0" /><Relationship Type="http://schemas.openxmlformats.org/officeDocument/2006/relationships/notesSlide" Target="/ppt/notesSlides/notesSlide13.xml" Id="R42af53b3b5f548cf" /></Relationships>
</file>

<file path=ppt/slides/_rels/slide1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a0d3e96c69634036" /><Relationship Type="http://schemas.openxmlformats.org/officeDocument/2006/relationships/notesSlide" Target="/ppt/notesSlides/notesSlide14.xml" Id="Rb349d851fe3149f7" /></Relationships>
</file>

<file path=ppt/slides/_rels/slide1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cf6404a26c454dd0" /><Relationship Type="http://schemas.openxmlformats.org/officeDocument/2006/relationships/notesSlide" Target="/ppt/notesSlides/notesSlide15.xml" Id="R6ffe4116b87c446c" /></Relationships>
</file>

<file path=ppt/slides/_rels/slide1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b152d7d232e1422a" /><Relationship Type="http://schemas.openxmlformats.org/officeDocument/2006/relationships/notesSlide" Target="/ppt/notesSlides/notesSlide16.xml" Id="R565c30383b4f44a7" /></Relationships>
</file>

<file path=ppt/slides/_rels/slide1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cf4eeee46de8439e" /><Relationship Type="http://schemas.openxmlformats.org/officeDocument/2006/relationships/notesSlide" Target="/ppt/notesSlides/notesSlide17.xml" Id="R3acfa6183bcc4dc5" /></Relationships>
</file>

<file path=ppt/slides/_rels/slide18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29662d7fc75d4f8f" /><Relationship Type="http://schemas.openxmlformats.org/officeDocument/2006/relationships/notesSlide" Target="/ppt/notesSlides/notesSlide18.xml" Id="Rf88edb6fb70641c3" /></Relationships>
</file>

<file path=ppt/slides/_rels/slide19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32459f5fd3144f3a" /><Relationship Type="http://schemas.openxmlformats.org/officeDocument/2006/relationships/notesSlide" Target="/ppt/notesSlides/notesSlide19.xml" Id="R5b081a94cd2c4d4b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987567b350254d22" /><Relationship Type="http://schemas.openxmlformats.org/officeDocument/2006/relationships/notesSlide" Target="/ppt/notesSlides/notesSlide2.xml" Id="Re1b097b42c8845f7" /></Relationships>
</file>

<file path=ppt/slides/_rels/slide20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c41b8725b71244b1" /><Relationship Type="http://schemas.openxmlformats.org/officeDocument/2006/relationships/notesSlide" Target="/ppt/notesSlides/notesSlide20.xml" Id="Rc752005f37c84c1b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442264e795ce4a40" /><Relationship Type="http://schemas.openxmlformats.org/officeDocument/2006/relationships/notesSlide" Target="/ppt/notesSlides/notesSlide3.xml" Id="R148ab5b628f14a71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91ab286b29a84f45" /><Relationship Type="http://schemas.openxmlformats.org/officeDocument/2006/relationships/notesSlide" Target="/ppt/notesSlides/notesSlide4.xml" Id="Rac0b90185b4d440c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10ed2ffdca1447be" /><Relationship Type="http://schemas.openxmlformats.org/officeDocument/2006/relationships/notesSlide" Target="/ppt/notesSlides/notesSlide5.xml" Id="R5d4ce90275e24c8b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ffebaeb947224c6e" /><Relationship Type="http://schemas.openxmlformats.org/officeDocument/2006/relationships/notesSlide" Target="/ppt/notesSlides/notesSlide6.xml" Id="R4d8558e3e3e74959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d866f33f9a4348d6" /><Relationship Type="http://schemas.openxmlformats.org/officeDocument/2006/relationships/notesSlide" Target="/ppt/notesSlides/notesSlide7.xml" Id="Re5d22e6cf0574b68" /></Relationships>
</file>

<file path=ppt/slides/_rels/slide8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d4670278aefb4319" /><Relationship Type="http://schemas.openxmlformats.org/officeDocument/2006/relationships/chart" Target="/ppt/slides/charts/chart1.xml" Id="R9e2c2dc00a9d4f3d" /><Relationship Type="http://schemas.openxmlformats.org/officeDocument/2006/relationships/notesSlide" Target="/ppt/notesSlides/notesSlide8.xml" Id="Rc9e90c87e3ff4817" /></Relationships>
</file>

<file path=ppt/slides/_rels/slide9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4eb4d5e4a5584716" /><Relationship Type="http://schemas.openxmlformats.org/officeDocument/2006/relationships/notesSlide" Target="/ppt/notesSlides/notesSlide9.xml" Id="Rcc6856bce6464643" /></Relationships>
</file>

<file path=ppt/slides/charts/chart1.xml><?xml version="1.0" encoding="utf-8"?>
<c:chartSpace xmlns:c="http://schemas.openxmlformats.org/drawingml/2006/chart">
  <c:lang val="en-US"/>
  <c:chart>
    <c:plotArea>
      <c:scatterChart>
        <c:scatterStyle val="lineMarker"/>
        <c:ser>
          <c:idx val="0"/>
          <c:order val="0"/>
          <c:tx>
            <c:v>Gravitational fields</c:v>
          </c:tx>
          <c:spPr>
            <a:solidFill xmlns:a="http://schemas.openxmlformats.org/drawingml/2006/main">
              <a:srgbClr val="6336D6"/>
            </a:solidFill>
            <a:ln xmlns:a="http://schemas.openxmlformats.org/drawingml/2006/main" w="38100">
              <a:solidFill>
                <a:srgbClr val="6336D6"/>
              </a:solidFill>
              <a:prstDash val="solid"/>
            </a:ln>
          </c:spPr>
          <c:marker>
            <c:symbol val="circle"/>
            <c:size val="8"/>
            <c:spPr>
              <a:solidFill xmlns:a="http://schemas.openxmlformats.org/drawingml/2006/main">
                <a:srgbClr val="6336D6"/>
              </a:solidFill>
            </c:spPr>
          </c:marker>
          <c:xVal>
            <c:numLit>
              <c:formatCode>General</c:formatCode>
              <c:ptCount val="5"/>
              <c:pt idx="0">
                <c:v>1</c:v>
              </c:pt>
              <c:pt idx="1">
                <c:v>2</c:v>
              </c:pt>
              <c:pt idx="2">
                <c:v>3</c:v>
              </c:pt>
              <c:pt idx="3">
                <c:v>4</c:v>
              </c:pt>
              <c:pt idx="4">
                <c:v>5</c:v>
              </c:pt>
            </c:numLit>
          </c:xVal>
          <c:yVal>
            <c:numLit>
              <c:formatCode>General</c:formatCode>
              <c:ptCount val="5"/>
              <c:pt idx="0">
                <c:v>400</c:v>
              </c:pt>
              <c:pt idx="1">
                <c:v>800</c:v>
              </c:pt>
              <c:pt idx="2">
                <c:v>1200</c:v>
              </c:pt>
              <c:pt idx="3">
                <c:v>1600</c:v>
              </c:pt>
              <c:pt idx="4">
                <c:v>2000</c:v>
              </c:pt>
            </c:numLit>
          </c:yVal>
        </c:ser>
        <c:axId val="48650112"/>
        <c:axId val="48672768"/>
      </c:scatterChart>
      <c:valAx>
        <c:axId val="48672768"/>
        <c:scaling>
          <c:orientation val="minMax"/>
        </c:scaling>
        <c:delete val="0"/>
        <c:axPos val="l"/>
        <c:majorGridlines>
          <c:spPr>
            <a:ln xmlns:a="http://schemas.openxmlformats.org/drawingml/2006/main" w="9525">
              <a:solidFill>
                <a:srgbClr val="D6DED8"/>
              </a:solidFill>
              <a:prstDash val="solid"/>
            </a:ln>
          </c:spPr>
        </c:majorGridlines>
        <c:title>
          <c:tx>
            <c:rich>
              <a:bodyPr xmlns:a="http://schemas.openxmlformats.org/drawingml/2006/main"/>
              <a:lstStyle xmlns:a="http://schemas.openxmlformats.org/drawingml/2006/main"/>
              <a:p xmlns:a="http://schemas.openxmlformats.org/drawingml/2006/main">
                <a:r>
                  <a:t>Field strength (mN kg⁻¹)</a:t>
                </a:r>
              </a:p>
            </c:rich>
          </c:tx>
          <c:overlay val="0"/>
        </c:title>
        <c:numFmt formatCode="General"/>
        <c:majorTickMark val="none"/>
        <c:minorTickMark val="none"/>
        <c:spPr>
          <a:ln xmlns:a="http://schemas.openxmlformats.org/drawingml/2006/main" w="19050">
            <a:solidFill>
              <a:srgbClr val="A9BBB4"/>
            </a:solidFill>
            <a:prstDash val="solid"/>
          </a:ln>
        </c:spPr>
        <c:txPr>
          <a:bodyPr xmlns:a="http://schemas.openxmlformats.org/drawingml/2006/main" anchorCtr="1"/>
          <a:lstStyle xmlns:a="http://schemas.openxmlformats.org/drawingml/2006/main"/>
          <a:p xmlns:a="http://schemas.openxmlformats.org/drawingml/2006/main">
            <a:pPr>
              <a:defRPr sz="2250">
                <a:solidFill>
                  <a:srgbClr val="48635E"/>
                </a:solidFill>
              </a:defRPr>
            </a:pPr>
          </a:p>
        </c:txPr>
        <c:crossAx val="48650112"/>
      </c:valAx>
      <c:valAx>
        <c:axId val="48650112"/>
        <c:scaling>
          <c:orientation val="minMax"/>
        </c:scaling>
        <c:delete val="0"/>
        <c:axPos val="b"/>
        <c:title>
          <c:tx>
            <c:rich>
              <a:bodyPr xmlns:a="http://schemas.openxmlformats.org/drawingml/2006/main"/>
              <a:lstStyle xmlns:a="http://schemas.openxmlformats.org/drawingml/2006/main"/>
              <a:p xmlns:a="http://schemas.openxmlformats.org/drawingml/2006/main">
                <a:r>
                  <a:t>1/r² (10⁻¹⁴ m⁻²)</a:t>
                </a:r>
              </a:p>
            </c:rich>
          </c:tx>
          <c:overlay val="0"/>
        </c:title>
        <c:numFmt formatCode="General"/>
        <c:majorTickMark val="none"/>
        <c:minorTickMark val="none"/>
        <c:spPr>
          <a:ln xmlns:a="http://schemas.openxmlformats.org/drawingml/2006/main" w="19050">
            <a:solidFill>
              <a:srgbClr val="A9BBB4"/>
            </a:solidFill>
            <a:prstDash val="solid"/>
          </a:ln>
        </c:spPr>
        <c:txPr>
          <a:bodyPr xmlns:a="http://schemas.openxmlformats.org/drawingml/2006/main" anchorCtr="1"/>
          <a:lstStyle xmlns:a="http://schemas.openxmlformats.org/drawingml/2006/main"/>
          <a:p xmlns:a="http://schemas.openxmlformats.org/drawingml/2006/main">
            <a:pPr>
              <a:defRPr sz="2250">
                <a:solidFill>
                  <a:srgbClr val="48635E"/>
                </a:solidFill>
              </a:defRPr>
            </a:pPr>
          </a:p>
        </c:txPr>
        <c:crossAx val="48672768"/>
      </c:valAx>
      <c:spPr>
        <a:solidFill xmlns:a="http://schemas.openxmlformats.org/drawingml/2006/main">
          <a:srgbClr val="FCFAF1"/>
        </a:solidFill>
        <a:ln xmlns:a="http://schemas.openxmlformats.org/drawingml/2006/main" w="0">
          <a:noFill/>
          <a:prstDash val="solid"/>
        </a:ln>
      </c:spPr>
    </c:plotArea>
    <c:plotVisOnly val="1"/>
  </c:chart>
  <c:spPr>
    <a:solidFill xmlns:a="http://schemas.openxmlformats.org/drawingml/2006/main">
      <a:srgbClr val="FCFAF1"/>
    </a:solidFill>
    <a:ln xmlns:a="http://schemas.openxmlformats.org/drawingml/2006/main" w="0">
      <a:noFill/>
      <a:prstDash val="solid"/>
    </a:ln>
  </c:spPr>
</c:chartSpace>
</file>

<file path=ppt/slides/slide1.xml><?xml version="1.0" encoding="utf-8"?>
<p:sld xmlns:p="http://schemas.openxmlformats.org/presentationml/2006/main">
  <p:cSld>
    <p:bg>
      <p:bgPr>
        <a:solidFill xmlns:a="http://schemas.openxmlformats.org/drawingml/2006/main">
          <a:srgbClr val="0B342E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9" name="accent-rail">
            <a:extLst xmlns:a="http://schemas.openxmlformats.org/drawingml/2006/main">
              <a:ext uri="{FF2B5EF4-FFF2-40B4-BE49-F238E27FC236}">
                <a16:creationId xmlns:a16="http://schemas.microsoft.com/office/drawing/2014/main" id="{C0256F61-D785-4944-B1D6-70205674630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7145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88C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topic-title">
            <a:extLst xmlns:a="http://schemas.openxmlformats.org/drawingml/2006/main">
              <a:ext uri="{FF2B5EF4-FFF2-40B4-BE49-F238E27FC236}">
                <a16:creationId xmlns:a16="http://schemas.microsoft.com/office/drawing/2014/main" id="{81630EFA-C2B4-4E48-9AE2-3312A993A75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1428750"/>
            <a:ext cx="7524750" cy="1524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5700" b="1" i="0">
                <a:solidFill>
                  <a:srgbClr val="F4F0E2"/>
                </a:solidFill>
              </a:defRPr>
            </a:pPr>
            <a:r>
              <a:rPr sz="5700" b="1" i="0">
                <a:solidFill>
                  <a:srgbClr val="F4F0E2"/>
                </a:solidFill>
              </a:rPr>
              <a:t>Gravitational fields</a:t>
            </a:r>
          </a:p>
        </p:txBody>
      </p:sp>
      <p:sp>
        <p:nvSpPr>
          <p:cNvPr id="3" name="lesson-title">
            <a:extLst xmlns:a="http://schemas.openxmlformats.org/drawingml/2006/main">
              <a:ext uri="{FF2B5EF4-FFF2-40B4-BE49-F238E27FC236}">
                <a16:creationId xmlns:a16="http://schemas.microsoft.com/office/drawing/2014/main" id="{C2E2B0FF-F9F3-4B29-A9A6-DFA0CF6A4C0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3352800"/>
            <a:ext cx="723900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A88CFF"/>
                </a:solidFill>
              </a:defRPr>
            </a:pPr>
            <a:r>
              <a:rPr sz="3750" b="1" i="0">
                <a:solidFill>
                  <a:srgbClr val="A88CFF"/>
                </a:solidFill>
              </a:rPr>
              <a:t>Orbits Are Perpetual Free Fall</a:t>
            </a:r>
          </a:p>
        </p:txBody>
      </p:sp>
      <p:sp>
        <p:nvSpPr>
          <p:cNvPr id="4" name="hero-equation">
            <a:extLst xmlns:a="http://schemas.openxmlformats.org/drawingml/2006/main">
              <a:ext uri="{FF2B5EF4-FFF2-40B4-BE49-F238E27FC236}">
                <a16:creationId xmlns:a16="http://schemas.microsoft.com/office/drawing/2014/main" id="{1361FE0D-DFB1-433D-AEA0-06A3E618B02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0" y="2324100"/>
            <a:ext cx="314325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4050" b="1" i="0">
                <a:solidFill>
                  <a:srgbClr val="F4F0E2"/>
                </a:solidFill>
              </a:defRPr>
            </a:pPr>
            <a:r>
              <a:rPr sz="4050" b="1" i="0">
                <a:solidFill>
                  <a:srgbClr val="F4F0E2"/>
                </a:solidFill>
              </a:rPr>
              <a:t>g = GM/r²</a:t>
            </a:r>
          </a:p>
        </p:txBody>
      </p:sp>
      <p:sp>
        <p:nvSpPr>
          <p:cNvPr id="5" name="opening-mode">
            <a:extLst xmlns:a="http://schemas.openxmlformats.org/drawingml/2006/main">
              <a:ext uri="{FF2B5EF4-FFF2-40B4-BE49-F238E27FC236}">
                <a16:creationId xmlns:a16="http://schemas.microsoft.com/office/drawing/2014/main" id="{F9E337D6-AFAD-4F78-8DA5-EACA6870D72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5524500"/>
            <a:ext cx="59055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025" b="1" i="0">
                <a:solidFill>
                  <a:srgbClr val="A88CFF"/>
                </a:solidFill>
              </a:defRPr>
            </a:pPr>
            <a:r>
              <a:rPr sz="2025" b="1" i="0">
                <a:solidFill>
                  <a:srgbClr val="A88CFF"/>
                </a:solidFill>
              </a:rPr>
              <a:t>PREDICT · TEST · EXPLAIN</a:t>
            </a:r>
          </a:p>
        </p:txBody>
      </p:sp>
      <p:sp>
        <p:nvSpPr>
          <p:cNvPr id="6" name="course-rail">
            <a:extLst xmlns:a="http://schemas.openxmlformats.org/drawingml/2006/main">
              <a:ext uri="{FF2B5EF4-FFF2-40B4-BE49-F238E27FC236}">
                <a16:creationId xmlns:a16="http://schemas.microsoft.com/office/drawing/2014/main" id="{5D3A23F7-84AB-433B-B21A-9CD50413BFF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A88CFF"/>
                </a:solidFill>
              </a:defRPr>
            </a:pPr>
            <a:r>
              <a:rPr sz="1650" b="1" i="0">
                <a:solidFill>
                  <a:srgbClr val="A88CFF"/>
                </a:solidFill>
              </a:rPr>
              <a:t>A2 · CAMBRIDGE PHYSICS 9702 · TOPIC 13 · GRAVITATIONAL FIELDS</a:t>
            </a:r>
          </a:p>
        </p:txBody>
      </p:sp>
      <p:sp>
        <p:nvSpPr>
          <p:cNvPr id="7" name="page-number">
            <a:extLst xmlns:a="http://schemas.openxmlformats.org/drawingml/2006/main">
              <a:ext uri="{FF2B5EF4-FFF2-40B4-BE49-F238E27FC236}">
                <a16:creationId xmlns:a16="http://schemas.microsoft.com/office/drawing/2014/main" id="{4A5384C4-63C4-444A-88EA-CE3AFD47664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01 / 20</a:t>
            </a:r>
          </a:p>
        </p:txBody>
      </p:sp>
      <p:sp>
        <p:nvSpPr>
          <p:cNvPr id="8" name="rule-70-674">
            <a:extLst xmlns:a="http://schemas.openxmlformats.org/drawingml/2006/main">
              <a:ext uri="{FF2B5EF4-FFF2-40B4-BE49-F238E27FC236}">
                <a16:creationId xmlns:a16="http://schemas.microsoft.com/office/drawing/2014/main" id="{808EE9FE-ED13-4ECB-A2FA-F8DE55C8AEF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7716A"/>
          </a:solidFill>
          <a:ln xmlns:a="http://schemas.openxmlformats.org/drawingml/2006/main" w="0">
            <a:noFill/>
            <a:prstDash val="solid"/>
          </a:ln>
        </p:spPr>
      </p:sp>
    </p:spTree>
    <p:extLst>
      <p:ext uri="{BB962C8B-B14F-4D97-AF65-F5344CB8AC3E}">
        <p14:creationId xmlns:p14="http://schemas.microsoft.com/office/powerpoint/2010/main" val="1683410996"/>
      </p:ext>
    </p:extLst>
  </p:cSld>
</p:sld>
</file>

<file path=ppt/slides/slide10.xml><?xml version="1.0" encoding="utf-8"?>
<p:sld xmlns:p="http://schemas.openxmlformats.org/presentationml/2006/main">
  <p:cSld>
    <p:bg>
      <p:bgPr>
        <a:solidFill xmlns:a="http://schemas.openxmlformats.org/drawingml/2006/main">
          <a:srgbClr val="FCFAF1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0" name="course-rail">
            <a:extLst xmlns:a="http://schemas.openxmlformats.org/drawingml/2006/main">
              <a:ext uri="{FF2B5EF4-FFF2-40B4-BE49-F238E27FC236}">
                <a16:creationId xmlns:a16="http://schemas.microsoft.com/office/drawing/2014/main" id="{FBCFAA23-9C3B-46B9-9BEB-9158F7E4AAC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A2 · CAMBRIDGE PHYSICS 9702 · TOPIC 13 · GRAVITATIONAL FIELDS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A774A60C-18B5-40B2-9CB1-418018D137E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10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91AFECB7-4790-428B-A943-0BA9BC0683D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ABDF1534-737D-4057-97AF-609A479EB79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Worked reveal: make the first two decisions</a:t>
            </a:r>
          </a:p>
        </p:txBody>
      </p:sp>
      <p:sp>
        <p:nvSpPr>
          <p:cNvPr id="5" name="worked-step-number-1">
            <a:extLst xmlns:a="http://schemas.openxmlformats.org/drawingml/2006/main">
              <a:ext uri="{FF2B5EF4-FFF2-40B4-BE49-F238E27FC236}">
                <a16:creationId xmlns:a16="http://schemas.microsoft.com/office/drawing/2014/main" id="{B5254EA4-EA5E-4F9E-9A27-8AA41EE42E7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1952625"/>
            <a:ext cx="76200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01</a:t>
            </a:r>
          </a:p>
        </p:txBody>
      </p:sp>
      <p:sp>
        <p:nvSpPr>
          <p:cNvPr id="6" name="worked-step-1">
            <a:extLst xmlns:a="http://schemas.openxmlformats.org/drawingml/2006/main">
              <a:ext uri="{FF2B5EF4-FFF2-40B4-BE49-F238E27FC236}">
                <a16:creationId xmlns:a16="http://schemas.microsoft.com/office/drawing/2014/main" id="{DA853114-A1DC-4001-9368-64BFC5AC859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66875" y="1857375"/>
            <a:ext cx="94297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000" b="1" i="0">
                <a:solidFill>
                  <a:srgbClr val="0A332E"/>
                </a:solidFill>
              </a:defRPr>
            </a:pPr>
            <a:r>
              <a:rPr sz="3000" b="1" i="0">
                <a:solidFill>
                  <a:srgbClr val="0A332E"/>
                </a:solidFill>
              </a:rPr>
              <a:t>g = GM/r².</a:t>
            </a:r>
          </a:p>
        </p:txBody>
      </p:sp>
      <p:sp>
        <p:nvSpPr>
          <p:cNvPr id="7" name="worked-step-number-2">
            <a:extLst xmlns:a="http://schemas.openxmlformats.org/drawingml/2006/main">
              <a:ext uri="{FF2B5EF4-FFF2-40B4-BE49-F238E27FC236}">
                <a16:creationId xmlns:a16="http://schemas.microsoft.com/office/drawing/2014/main" id="{39304E2E-CE69-4857-B2FF-A7D32EDED62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3524250"/>
            <a:ext cx="76200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02</a:t>
            </a:r>
          </a:p>
        </p:txBody>
      </p:sp>
      <p:sp>
        <p:nvSpPr>
          <p:cNvPr id="8" name="worked-step-2">
            <a:extLst xmlns:a="http://schemas.openxmlformats.org/drawingml/2006/main">
              <a:ext uri="{FF2B5EF4-FFF2-40B4-BE49-F238E27FC236}">
                <a16:creationId xmlns:a16="http://schemas.microsoft.com/office/drawing/2014/main" id="{59EC7772-E1AB-4B62-A9E9-8BB0AE5CF3F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66875" y="3429000"/>
            <a:ext cx="94297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000" b="1" i="0">
                <a:solidFill>
                  <a:srgbClr val="0A332E"/>
                </a:solidFill>
              </a:defRPr>
            </a:pPr>
            <a:r>
              <a:rPr sz="3000" b="1" i="0">
                <a:solidFill>
                  <a:srgbClr val="0A332E"/>
                </a:solidFill>
              </a:rPr>
              <a:t>Substitute consistent SI values.</a:t>
            </a:r>
          </a:p>
        </p:txBody>
      </p:sp>
      <p:sp>
        <p:nvSpPr>
          <p:cNvPr id="9" name="worked-next">
            <a:extLst xmlns:a="http://schemas.openxmlformats.org/drawingml/2006/main">
              <a:ext uri="{FF2B5EF4-FFF2-40B4-BE49-F238E27FC236}">
                <a16:creationId xmlns:a16="http://schemas.microsoft.com/office/drawing/2014/main" id="{7BFABB16-BD26-465D-AA77-0BBE3F140BC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66875" y="5286375"/>
            <a:ext cx="8096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Your turn: write the next line before clicking.</a:t>
            </a:r>
          </a:p>
        </p:txBody>
      </p:sp>
    </p:spTree>
    <p:extLst>
      <p:ext uri="{BB962C8B-B14F-4D97-AF65-F5344CB8AC3E}">
        <p14:creationId xmlns:p14="http://schemas.microsoft.com/office/powerpoint/2010/main" val="1609558405"/>
      </p:ext>
    </p:extLst>
  </p:cSld>
</p:sld>
</file>

<file path=ppt/slides/slide11.xml><?xml version="1.0" encoding="utf-8"?>
<p:sld xmlns:p="http://schemas.openxmlformats.org/presentationml/2006/main">
  <p:cSld>
    <p:bg>
      <p:bgPr>
        <a:solidFill xmlns:a="http://schemas.openxmlformats.org/drawingml/2006/main">
          <a:srgbClr val="0B342E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8" name="course-rail">
            <a:extLst xmlns:a="http://schemas.openxmlformats.org/drawingml/2006/main">
              <a:ext uri="{FF2B5EF4-FFF2-40B4-BE49-F238E27FC236}">
                <a16:creationId xmlns:a16="http://schemas.microsoft.com/office/drawing/2014/main" id="{86D7436E-6E5C-4FA6-9566-A9D8E004F5E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A88CFF"/>
                </a:solidFill>
              </a:defRPr>
            </a:pPr>
            <a:r>
              <a:rPr sz="1650" b="1" i="0">
                <a:solidFill>
                  <a:srgbClr val="A88CFF"/>
                </a:solidFill>
              </a:rPr>
              <a:t>A2 · CAMBRIDGE PHYSICS 9702 · TOPIC 13 · GRAVITATIONAL FIELDS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ACC66262-7ADF-4BBF-AE80-BF76AA593F1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11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21FD830A-A3B1-4C61-A1F2-905F74C7D2E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7716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1297654D-AC34-4A9F-8EE0-CB120CE1A5D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F4F0E2"/>
                </a:solidFill>
              </a:defRPr>
            </a:pPr>
            <a:r>
              <a:rPr sz="3750" b="1" i="0">
                <a:solidFill>
                  <a:srgbClr val="F4F0E2"/>
                </a:solidFill>
              </a:rPr>
              <a:t>Worked reveal: finish and sense-check</a:t>
            </a:r>
          </a:p>
        </p:txBody>
      </p:sp>
      <p:sp>
        <p:nvSpPr>
          <p:cNvPr id="5" name="worked-final-step-1">
            <a:extLst xmlns:a="http://schemas.openxmlformats.org/drawingml/2006/main">
              <a:ext uri="{FF2B5EF4-FFF2-40B4-BE49-F238E27FC236}">
                <a16:creationId xmlns:a16="http://schemas.microsoft.com/office/drawing/2014/main" id="{C322D6FA-D31A-4513-B9D2-3C392E9296B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1809750"/>
            <a:ext cx="10572750" cy="742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g = 6.67 × 10⁻¹¹ × 6.0 × 10²⁴/(6.4 × 10⁶)² = 9.77 N kg⁻¹.</a:t>
            </a:r>
          </a:p>
        </p:txBody>
      </p:sp>
      <p:sp>
        <p:nvSpPr>
          <p:cNvPr id="6" name="worked-answer">
            <a:extLst xmlns:a="http://schemas.openxmlformats.org/drawingml/2006/main">
              <a:ext uri="{FF2B5EF4-FFF2-40B4-BE49-F238E27FC236}">
                <a16:creationId xmlns:a16="http://schemas.microsoft.com/office/drawing/2014/main" id="{18FC6BAF-C96E-4D8B-97CA-17E401E1608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3333750"/>
            <a:ext cx="10572750" cy="1104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3450" b="1" i="0">
                <a:solidFill>
                  <a:srgbClr val="A88CFF"/>
                </a:solidFill>
              </a:defRPr>
            </a:pPr>
            <a:r>
              <a:rPr sz="3450" b="1" i="0">
                <a:solidFill>
                  <a:srgbClr val="A88CFF"/>
                </a:solidFill>
              </a:rPr>
              <a:t>g ≈ 9.8 N kg⁻¹.</a:t>
            </a:r>
          </a:p>
        </p:txBody>
      </p:sp>
      <p:sp>
        <p:nvSpPr>
          <p:cNvPr id="7" name="worked-sense-check">
            <a:extLst xmlns:a="http://schemas.openxmlformats.org/drawingml/2006/main">
              <a:ext uri="{FF2B5EF4-FFF2-40B4-BE49-F238E27FC236}">
                <a16:creationId xmlns:a16="http://schemas.microsoft.com/office/drawing/2014/main" id="{2792CDB8-AB4F-4471-87AE-0525A9171CD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714500" y="5391150"/>
            <a:ext cx="876300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Does the sign, unit and size make physical sense?</a:t>
            </a:r>
          </a:p>
        </p:txBody>
      </p:sp>
    </p:spTree>
    <p:extLst>
      <p:ext uri="{BB962C8B-B14F-4D97-AF65-F5344CB8AC3E}">
        <p14:creationId xmlns:p14="http://schemas.microsoft.com/office/powerpoint/2010/main" val="1818437984"/>
      </p:ext>
    </p:extLst>
  </p:cSld>
</p:sld>
</file>

<file path=ppt/slides/slide12.xml><?xml version="1.0" encoding="utf-8"?>
<p:sld xmlns:p="http://schemas.openxmlformats.org/presentationml/2006/main">
  <p:cSld>
    <p:bg>
      <p:bgPr>
        <a:solidFill xmlns:a="http://schemas.openxmlformats.org/drawingml/2006/main">
          <a:srgbClr val="F4F0E2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8" name="course-rail">
            <a:extLst xmlns:a="http://schemas.openxmlformats.org/drawingml/2006/main">
              <a:ext uri="{FF2B5EF4-FFF2-40B4-BE49-F238E27FC236}">
                <a16:creationId xmlns:a16="http://schemas.microsoft.com/office/drawing/2014/main" id="{F2313D54-52DE-4970-A8A0-755C2C1588D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A2 · CAMBRIDGE PHYSICS 9702 · TOPIC 13 · GRAVITATIONAL FIELDS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41F138B6-2B47-433D-9390-04C59A3C15C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12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E4DBB71F-EA67-4684-835C-19CDA4A1530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DFBC9A0D-C053-4EE4-B1F2-F22AC263736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Guided problem: solver and sceptic</a:t>
            </a:r>
          </a:p>
        </p:txBody>
      </p:sp>
      <p:sp>
        <p:nvSpPr>
          <p:cNvPr id="5" name="guided-problem">
            <a:extLst xmlns:a="http://schemas.openxmlformats.org/drawingml/2006/main">
              <a:ext uri="{FF2B5EF4-FFF2-40B4-BE49-F238E27FC236}">
                <a16:creationId xmlns:a16="http://schemas.microsoft.com/office/drawing/2014/main" id="{FE2449A2-DF07-4E20-8CA7-7C21FF4C69B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1714500"/>
            <a:ext cx="10477500" cy="2000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3075" b="1" i="0">
                <a:solidFill>
                  <a:srgbClr val="0A332E"/>
                </a:solidFill>
              </a:defRPr>
            </a:pPr>
            <a:r>
              <a:rPr sz="3075" b="1" i="0">
                <a:solidFill>
                  <a:srgbClr val="0A332E"/>
                </a:solidFill>
              </a:rPr>
              <a:t>A satellite orbits at radius 7.0 × 10⁶ m around a planet with GM = 4.0 × 10¹⁴ m³ s⁻². Find orbital speed and period.</a:t>
            </a:r>
          </a:p>
        </p:txBody>
      </p:sp>
      <p:sp>
        <p:nvSpPr>
          <p:cNvPr id="6" name="guided-hint-one">
            <a:extLst xmlns:a="http://schemas.openxmlformats.org/drawingml/2006/main">
              <a:ext uri="{FF2B5EF4-FFF2-40B4-BE49-F238E27FC236}">
                <a16:creationId xmlns:a16="http://schemas.microsoft.com/office/drawing/2014/main" id="{309304DC-82E1-49CC-9795-411693E3DF9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38250" y="4171950"/>
            <a:ext cx="9715500" cy="723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01 · FIRST HINT · v = √(GM/r).</a:t>
            </a:r>
          </a:p>
        </p:txBody>
      </p:sp>
      <p:sp>
        <p:nvSpPr>
          <p:cNvPr id="7" name="guided-roles">
            <a:extLst xmlns:a="http://schemas.openxmlformats.org/drawingml/2006/main">
              <a:ext uri="{FF2B5EF4-FFF2-40B4-BE49-F238E27FC236}">
                <a16:creationId xmlns:a16="http://schemas.microsoft.com/office/drawing/2014/main" id="{B268A1FC-DB72-408E-8B28-2B6334DE9D1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24000" y="5391150"/>
            <a:ext cx="914400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SOLVER proposes · SCEPTIC checks units and assumptions</a:t>
            </a:r>
          </a:p>
        </p:txBody>
      </p:sp>
    </p:spTree>
    <p:extLst>
      <p:ext uri="{BB962C8B-B14F-4D97-AF65-F5344CB8AC3E}">
        <p14:creationId xmlns:p14="http://schemas.microsoft.com/office/powerpoint/2010/main" val="1472504007"/>
      </p:ext>
    </p:extLst>
  </p:cSld>
</p:sld>
</file>

<file path=ppt/slides/slide13.xml><?xml version="1.0" encoding="utf-8"?>
<p:sld xmlns:p="http://schemas.openxmlformats.org/presentationml/2006/main">
  <p:cSld>
    <p:bg>
      <p:bgPr>
        <a:solidFill xmlns:a="http://schemas.openxmlformats.org/drawingml/2006/main">
          <a:srgbClr val="FCFAF1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0" name="course-rail">
            <a:extLst xmlns:a="http://schemas.openxmlformats.org/drawingml/2006/main">
              <a:ext uri="{FF2B5EF4-FFF2-40B4-BE49-F238E27FC236}">
                <a16:creationId xmlns:a16="http://schemas.microsoft.com/office/drawing/2014/main" id="{779BD572-BD64-4702-9612-3AEEB68D806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A2 · CAMBRIDGE PHYSICS 9702 · TOPIC 13 · GRAVITATIONAL FIELDS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FA3638BF-E742-4FA0-A31D-9FBFC7BC920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13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FFAF97C3-C49C-4A4F-A398-A90FF06EE99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7E15822B-B455-4539-8FD9-DB0C837B843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Guided reveal: test the route</a:t>
            </a:r>
          </a:p>
        </p:txBody>
      </p:sp>
      <p:sp>
        <p:nvSpPr>
          <p:cNvPr id="5" name="guided-prompt-1">
            <a:extLst xmlns:a="http://schemas.openxmlformats.org/drawingml/2006/main">
              <a:ext uri="{FF2B5EF4-FFF2-40B4-BE49-F238E27FC236}">
                <a16:creationId xmlns:a16="http://schemas.microsoft.com/office/drawing/2014/main" id="{222655DB-1204-4D16-B402-7A56CDCFD50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1657350"/>
            <a:ext cx="1057275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01 v = √(GM/r).</a:t>
            </a:r>
          </a:p>
        </p:txBody>
      </p:sp>
      <p:sp>
        <p:nvSpPr>
          <p:cNvPr id="6" name="guided-prompt-2">
            <a:extLst xmlns:a="http://schemas.openxmlformats.org/drawingml/2006/main">
              <a:ext uri="{FF2B5EF4-FFF2-40B4-BE49-F238E27FC236}">
                <a16:creationId xmlns:a16="http://schemas.microsoft.com/office/drawing/2014/main" id="{4437DE96-9D03-4480-A98C-DA3AFE0DF88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2438400"/>
            <a:ext cx="1057275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02 T = 2πr/v.</a:t>
            </a:r>
          </a:p>
        </p:txBody>
      </p:sp>
      <p:sp>
        <p:nvSpPr>
          <p:cNvPr id="7" name="guided-prompt-3">
            <a:extLst xmlns:a="http://schemas.openxmlformats.org/drawingml/2006/main">
              <a:ext uri="{FF2B5EF4-FFF2-40B4-BE49-F238E27FC236}">
                <a16:creationId xmlns:a16="http://schemas.microsoft.com/office/drawing/2014/main" id="{468A7512-6A8C-460F-93F8-3FC758BDC46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3219450"/>
            <a:ext cx="1057275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03 Keep powers of ten explicit.</a:t>
            </a:r>
          </a:p>
        </p:txBody>
      </p:sp>
      <p:sp>
        <p:nvSpPr>
          <p:cNvPr id="8" name="guided-answer">
            <a:extLst xmlns:a="http://schemas.openxmlformats.org/drawingml/2006/main">
              <a:ext uri="{FF2B5EF4-FFF2-40B4-BE49-F238E27FC236}">
                <a16:creationId xmlns:a16="http://schemas.microsoft.com/office/drawing/2014/main" id="{0D8FC652-EA80-418B-B2A4-4DED815CDAB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4133850"/>
            <a:ext cx="10287000" cy="971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3300" b="1" i="0">
                <a:solidFill>
                  <a:srgbClr val="6336D6"/>
                </a:solidFill>
              </a:defRPr>
            </a:pPr>
            <a:r>
              <a:rPr sz="3300" b="1" i="0">
                <a:solidFill>
                  <a:srgbClr val="6336D6"/>
                </a:solidFill>
              </a:rPr>
              <a:t>v = 7.56 km s⁻¹; T ≈ 5.82 × 10³ s (97.0 min).</a:t>
            </a:r>
          </a:p>
        </p:txBody>
      </p:sp>
      <p:sp>
        <p:nvSpPr>
          <p:cNvPr id="9" name="guided-extension">
            <a:extLst xmlns:a="http://schemas.openxmlformats.org/drawingml/2006/main">
              <a:ext uri="{FF2B5EF4-FFF2-40B4-BE49-F238E27FC236}">
                <a16:creationId xmlns:a16="http://schemas.microsoft.com/office/drawing/2014/main" id="{7995FD83-C2FE-46CF-A620-9BEC2BA15A9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33500" y="5486400"/>
            <a:ext cx="952500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CHANGE ONE VALUE · predict what must change before recalculating</a:t>
            </a:r>
          </a:p>
        </p:txBody>
      </p:sp>
    </p:spTree>
    <p:extLst>
      <p:ext uri="{BB962C8B-B14F-4D97-AF65-F5344CB8AC3E}">
        <p14:creationId xmlns:p14="http://schemas.microsoft.com/office/powerpoint/2010/main" val="624787516"/>
      </p:ext>
    </p:extLst>
  </p:cSld>
</p:sld>
</file>

<file path=ppt/slides/slide14.xml><?xml version="1.0" encoding="utf-8"?>
<p:sld xmlns:p="http://schemas.openxmlformats.org/presentationml/2006/main">
  <p:cSld>
    <p:bg>
      <p:bgPr>
        <a:solidFill xmlns:a="http://schemas.openxmlformats.org/drawingml/2006/main">
          <a:srgbClr val="6336D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7" name="course-rail">
            <a:extLst xmlns:a="http://schemas.openxmlformats.org/drawingml/2006/main">
              <a:ext uri="{FF2B5EF4-FFF2-40B4-BE49-F238E27FC236}">
                <a16:creationId xmlns:a16="http://schemas.microsoft.com/office/drawing/2014/main" id="{258306CD-3F77-4CAA-A29D-6D1D259D251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A2 · CAMBRIDGE PHYSICS 9702 · TOPIC 13 · GRAVITATIONAL FIELDS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266C65F3-E8AA-4B1A-B0C4-30B75F73EA3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14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32965001-3224-4434-85EE-19BA41F8FE4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4F0E2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7D15F88A-FC05-4B9D-92AB-94C5540945F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F4F0E2"/>
                </a:solidFill>
              </a:defRPr>
            </a:pPr>
            <a:r>
              <a:rPr sz="3750" b="1" i="0">
                <a:solidFill>
                  <a:srgbClr val="F4F0E2"/>
                </a:solidFill>
              </a:rPr>
              <a:t>Spot the physics trap</a:t>
            </a:r>
          </a:p>
        </p:txBody>
      </p:sp>
      <p:sp>
        <p:nvSpPr>
          <p:cNvPr id="5" name="misconception-claim">
            <a:extLst xmlns:a="http://schemas.openxmlformats.org/drawingml/2006/main">
              <a:ext uri="{FF2B5EF4-FFF2-40B4-BE49-F238E27FC236}">
                <a16:creationId xmlns:a16="http://schemas.microsoft.com/office/drawing/2014/main" id="{99E834BB-0DBE-4008-A17B-21B196403FD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04875" y="2000250"/>
            <a:ext cx="10382250" cy="2190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3450" b="1" i="1">
                <a:solidFill>
                  <a:srgbClr val="F4F0E2"/>
                </a:solidFill>
              </a:defRPr>
            </a:pPr>
            <a:r>
              <a:rPr sz="3450" b="1" i="1">
                <a:solidFill>
                  <a:srgbClr val="F4F0E2"/>
                </a:solidFill>
              </a:rPr>
              <a:t>“Potential is zero wherever field strength is zero.”</a:t>
            </a:r>
          </a:p>
        </p:txBody>
      </p:sp>
      <p:sp>
        <p:nvSpPr>
          <p:cNvPr id="6" name="misconception-vote">
            <a:extLst xmlns:a="http://schemas.openxmlformats.org/drawingml/2006/main">
              <a:ext uri="{FF2B5EF4-FFF2-40B4-BE49-F238E27FC236}">
                <a16:creationId xmlns:a16="http://schemas.microsoft.com/office/drawing/2014/main" id="{36673A2E-59B5-4BFC-AEE6-D99946A99E7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33500" y="4857750"/>
            <a:ext cx="95250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A TRUE · B PARTLY TRUE · C FALSE</a:t>
            </a:r>
          </a:p>
        </p:txBody>
      </p:sp>
    </p:spTree>
    <p:extLst>
      <p:ext uri="{BB962C8B-B14F-4D97-AF65-F5344CB8AC3E}">
        <p14:creationId xmlns:p14="http://schemas.microsoft.com/office/powerpoint/2010/main" val="1814275132"/>
      </p:ext>
    </p:extLst>
  </p:cSld>
</p:sld>
</file>

<file path=ppt/slides/slide15.xml><?xml version="1.0" encoding="utf-8"?>
<p:sld xmlns:p="http://schemas.openxmlformats.org/presentationml/2006/main">
  <p:cSld>
    <p:bg>
      <p:bgPr>
        <a:solidFill xmlns:a="http://schemas.openxmlformats.org/drawingml/2006/main">
          <a:srgbClr val="0B342E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8" name="course-rail">
            <a:extLst xmlns:a="http://schemas.openxmlformats.org/drawingml/2006/main">
              <a:ext uri="{FF2B5EF4-FFF2-40B4-BE49-F238E27FC236}">
                <a16:creationId xmlns:a16="http://schemas.microsoft.com/office/drawing/2014/main" id="{775F2AD7-1137-4EDB-B440-B72420B8693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A88CFF"/>
                </a:solidFill>
              </a:defRPr>
            </a:pPr>
            <a:r>
              <a:rPr sz="1650" b="1" i="0">
                <a:solidFill>
                  <a:srgbClr val="A88CFF"/>
                </a:solidFill>
              </a:rPr>
              <a:t>A2 · CAMBRIDGE PHYSICS 9702 · TOPIC 13 · GRAVITATIONAL FIELDS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64950BDF-CDAB-4D32-8E34-6B33361D044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15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8926FAE6-0FAD-44DB-BC07-3A143C449FA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7716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CB05B3A3-C727-46EF-B38E-9ED6D061164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F4F0E2"/>
                </a:solidFill>
              </a:defRPr>
            </a:pPr>
            <a:r>
              <a:rPr sz="3750" b="1" i="0">
                <a:solidFill>
                  <a:srgbClr val="F4F0E2"/>
                </a:solidFill>
              </a:rPr>
              <a:t>Repair the idea</a:t>
            </a:r>
          </a:p>
        </p:txBody>
      </p:sp>
      <p:sp>
        <p:nvSpPr>
          <p:cNvPr id="5" name="misconception-correction">
            <a:extLst xmlns:a="http://schemas.openxmlformats.org/drawingml/2006/main">
              <a:ext uri="{FF2B5EF4-FFF2-40B4-BE49-F238E27FC236}">
                <a16:creationId xmlns:a16="http://schemas.microsoft.com/office/drawing/2014/main" id="{03D90E6B-44F3-4237-B6E0-BC53BC24201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1905000"/>
            <a:ext cx="10477500" cy="1619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3150" b="1" i="0">
                <a:solidFill>
                  <a:srgbClr val="F4F0E2"/>
                </a:solidFill>
              </a:defRPr>
            </a:pPr>
            <a:r>
              <a:rPr sz="3150" b="1" i="0">
                <a:solidFill>
                  <a:srgbClr val="F4F0E2"/>
                </a:solidFill>
              </a:rPr>
              <a:t>Potential is a scalar sum and can be non-zero at a point where vector field contributions cancel.</a:t>
            </a:r>
          </a:p>
        </p:txBody>
      </p:sp>
      <p:sp>
        <p:nvSpPr>
          <p:cNvPr id="6" name="misconception-humor">
            <a:extLst xmlns:a="http://schemas.openxmlformats.org/drawingml/2006/main">
              <a:ext uri="{FF2B5EF4-FFF2-40B4-BE49-F238E27FC236}">
                <a16:creationId xmlns:a16="http://schemas.microsoft.com/office/drawing/2014/main" id="{AA9B0C67-DC2F-4F3F-86BB-7F6B6504E92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38250" y="3905250"/>
            <a:ext cx="9715500" cy="857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0" i="1">
                <a:solidFill>
                  <a:srgbClr val="A88CFF"/>
                </a:solidFill>
              </a:defRPr>
            </a:pPr>
            <a:r>
              <a:rPr sz="2550" b="0" i="1">
                <a:solidFill>
                  <a:srgbClr val="A88CFF"/>
                </a:solidFill>
              </a:rPr>
              <a:t>Zero slope does not mean sea level.</a:t>
            </a:r>
          </a:p>
        </p:txBody>
      </p:sp>
      <p:sp>
        <p:nvSpPr>
          <p:cNvPr id="7" name="misconception-rewrite">
            <a:extLst xmlns:a="http://schemas.openxmlformats.org/drawingml/2006/main">
              <a:ext uri="{FF2B5EF4-FFF2-40B4-BE49-F238E27FC236}">
                <a16:creationId xmlns:a16="http://schemas.microsoft.com/office/drawing/2014/main" id="{FC96A881-E12D-4E31-8B49-50ABBEAF234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905000" y="5334000"/>
            <a:ext cx="838200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Rewrite the claim in 12 words or fewer.</a:t>
            </a:r>
          </a:p>
        </p:txBody>
      </p:sp>
    </p:spTree>
    <p:extLst>
      <p:ext uri="{BB962C8B-B14F-4D97-AF65-F5344CB8AC3E}">
        <p14:creationId xmlns:p14="http://schemas.microsoft.com/office/powerpoint/2010/main" val="643668190"/>
      </p:ext>
    </p:extLst>
  </p:cSld>
</p:sld>
</file>

<file path=ppt/slides/slide16.xml><?xml version="1.0" encoding="utf-8"?>
<p:sld xmlns:p="http://schemas.openxmlformats.org/presentationml/2006/main">
  <p:cSld>
    <p:bg>
      <p:bgPr>
        <a:solidFill xmlns:a="http://schemas.openxmlformats.org/drawingml/2006/main">
          <a:srgbClr val="FCFAF1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8" name="course-rail">
            <a:extLst xmlns:a="http://schemas.openxmlformats.org/drawingml/2006/main">
              <a:ext uri="{FF2B5EF4-FFF2-40B4-BE49-F238E27FC236}">
                <a16:creationId xmlns:a16="http://schemas.microsoft.com/office/drawing/2014/main" id="{989A6C5B-8A1D-4B6C-AA59-BEB5CA11C46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A2 · CAMBRIDGE PHYSICS 9702 · TOPIC 13 · GRAVITATIONAL FIELDS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481700F1-C35E-4235-861A-310F582B369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16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3711A3FD-CD71-4D0B-A96A-A280DAA057D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3A0DBCC3-D88C-4845-9649-D67208CA56B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Original exam-style challenge</a:t>
            </a:r>
          </a:p>
        </p:txBody>
      </p:sp>
      <p:sp>
        <p:nvSpPr>
          <p:cNvPr id="5" name="exam-mark-label">
            <a:extLst xmlns:a="http://schemas.openxmlformats.org/drawingml/2006/main">
              <a:ext uri="{FF2B5EF4-FFF2-40B4-BE49-F238E27FC236}">
                <a16:creationId xmlns:a16="http://schemas.microsoft.com/office/drawing/2014/main" id="{E6E4F6D1-6882-4464-8B39-0E1D50B8E76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1581150"/>
            <a:ext cx="723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025" b="1" i="0">
                <a:solidFill>
                  <a:srgbClr val="6336D6"/>
                </a:solidFill>
              </a:defRPr>
            </a:pPr>
            <a:r>
              <a:rPr sz="2025" b="1" i="0">
                <a:solidFill>
                  <a:srgbClr val="6336D6"/>
                </a:solidFill>
              </a:rPr>
              <a:t>5 MARKS · ORIGINAL GIOPHYSICS QUESTION</a:t>
            </a:r>
          </a:p>
        </p:txBody>
      </p:sp>
      <p:sp>
        <p:nvSpPr>
          <p:cNvPr id="6" name="exam-question">
            <a:extLst xmlns:a="http://schemas.openxmlformats.org/drawingml/2006/main">
              <a:ext uri="{FF2B5EF4-FFF2-40B4-BE49-F238E27FC236}">
                <a16:creationId xmlns:a16="http://schemas.microsoft.com/office/drawing/2014/main" id="{296DB350-3243-4A27-B17A-18EA7D1EB5A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2171700"/>
            <a:ext cx="10668000" cy="2571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3075" b="1" i="0">
                <a:solidFill>
                  <a:srgbClr val="0A332E"/>
                </a:solidFill>
              </a:defRPr>
            </a:pPr>
            <a:r>
              <a:rPr sz="3075" b="1" i="0">
                <a:solidFill>
                  <a:srgbClr val="0A332E"/>
                </a:solidFill>
              </a:rPr>
              <a:t>Show that the period T of a circular orbit satisfies T² = 4π²r³/(GM).</a:t>
            </a:r>
          </a:p>
        </p:txBody>
      </p:sp>
      <p:sp>
        <p:nvSpPr>
          <p:cNvPr id="7" name="exam-method">
            <a:extLst xmlns:a="http://schemas.openxmlformats.org/drawingml/2006/main">
              <a:ext uri="{FF2B5EF4-FFF2-40B4-BE49-F238E27FC236}">
                <a16:creationId xmlns:a16="http://schemas.microsoft.com/office/drawing/2014/main" id="{8A8A3BF4-85FB-462E-8DD6-FE2DCF6C74F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81125" y="5334000"/>
            <a:ext cx="942975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MODEL → WORKING → UNITS → SENSE-CHECK</a:t>
            </a:r>
          </a:p>
        </p:txBody>
      </p:sp>
    </p:spTree>
    <p:extLst>
      <p:ext uri="{BB962C8B-B14F-4D97-AF65-F5344CB8AC3E}">
        <p14:creationId xmlns:p14="http://schemas.microsoft.com/office/powerpoint/2010/main" val="1670650451"/>
      </p:ext>
    </p:extLst>
  </p:cSld>
</p:sld>
</file>

<file path=ppt/slides/slide17.xml><?xml version="1.0" encoding="utf-8"?>
<p:sld xmlns:p="http://schemas.openxmlformats.org/presentationml/2006/main">
  <p:cSld>
    <p:bg>
      <p:bgPr>
        <a:solidFill xmlns:a="http://schemas.openxmlformats.org/drawingml/2006/main">
          <a:srgbClr val="F4F0E2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6" name="course-rail">
            <a:extLst xmlns:a="http://schemas.openxmlformats.org/drawingml/2006/main">
              <a:ext uri="{FF2B5EF4-FFF2-40B4-BE49-F238E27FC236}">
                <a16:creationId xmlns:a16="http://schemas.microsoft.com/office/drawing/2014/main" id="{C1EF4654-A8C2-4F7E-AE83-CF52C390513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A2 · CAMBRIDGE PHYSICS 9702 · TOPIC 13 · GRAVITATIONAL FIELDS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325C4727-9005-4C1E-A629-5E2B45885C3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17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4EF5D5CB-7DF0-405C-A35D-E243406BCE1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C585E847-3D3E-4A1A-A521-5E663B2408A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Mark it, improve it, explain it</a:t>
            </a:r>
          </a:p>
        </p:txBody>
      </p:sp>
      <p:sp>
        <p:nvSpPr>
          <p:cNvPr id="5" name="mark-number-1">
            <a:extLst xmlns:a="http://schemas.openxmlformats.org/drawingml/2006/main">
              <a:ext uri="{FF2B5EF4-FFF2-40B4-BE49-F238E27FC236}">
                <a16:creationId xmlns:a16="http://schemas.microsoft.com/office/drawing/2014/main" id="{DAB69797-5C89-476F-9F6C-B6338FC16D9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2950" y="1638300"/>
            <a:ext cx="571500" cy="419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1</a:t>
            </a:r>
          </a:p>
        </p:txBody>
      </p:sp>
      <p:sp>
        <p:nvSpPr>
          <p:cNvPr id="6" name="mark-point-1">
            <a:extLst xmlns:a="http://schemas.openxmlformats.org/drawingml/2006/main">
              <a:ext uri="{FF2B5EF4-FFF2-40B4-BE49-F238E27FC236}">
                <a16:creationId xmlns:a16="http://schemas.microsoft.com/office/drawing/2014/main" id="{601DBA9A-862E-4A12-ACAD-816BD0900F8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04950" y="1562100"/>
            <a:ext cx="971550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Set GMm/r² = mv²/r.</a:t>
            </a:r>
          </a:p>
        </p:txBody>
      </p:sp>
      <p:sp>
        <p:nvSpPr>
          <p:cNvPr id="7" name="mark-number-2">
            <a:extLst xmlns:a="http://schemas.openxmlformats.org/drawingml/2006/main">
              <a:ext uri="{FF2B5EF4-FFF2-40B4-BE49-F238E27FC236}">
                <a16:creationId xmlns:a16="http://schemas.microsoft.com/office/drawing/2014/main" id="{D786118B-DFDA-4D35-BDC5-ED639A7AC18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2950" y="2457450"/>
            <a:ext cx="571500" cy="419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2</a:t>
            </a:r>
          </a:p>
        </p:txBody>
      </p:sp>
      <p:sp>
        <p:nvSpPr>
          <p:cNvPr id="8" name="mark-point-2">
            <a:extLst xmlns:a="http://schemas.openxmlformats.org/drawingml/2006/main">
              <a:ext uri="{FF2B5EF4-FFF2-40B4-BE49-F238E27FC236}">
                <a16:creationId xmlns:a16="http://schemas.microsoft.com/office/drawing/2014/main" id="{DAF4BACB-11AC-4AA8-9AAE-71BF524D309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04950" y="2381250"/>
            <a:ext cx="971550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Obtain v² = GM/r.</a:t>
            </a:r>
          </a:p>
        </p:txBody>
      </p:sp>
      <p:sp>
        <p:nvSpPr>
          <p:cNvPr id="9" name="mark-number-3">
            <a:extLst xmlns:a="http://schemas.openxmlformats.org/drawingml/2006/main">
              <a:ext uri="{FF2B5EF4-FFF2-40B4-BE49-F238E27FC236}">
                <a16:creationId xmlns:a16="http://schemas.microsoft.com/office/drawing/2014/main" id="{E6936E72-D18A-4D8D-8CC8-0C38BBF62B6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2950" y="3276600"/>
            <a:ext cx="571500" cy="419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3</a:t>
            </a:r>
          </a:p>
        </p:txBody>
      </p:sp>
      <p:sp>
        <p:nvSpPr>
          <p:cNvPr id="10" name="mark-point-3">
            <a:extLst xmlns:a="http://schemas.openxmlformats.org/drawingml/2006/main">
              <a:ext uri="{FF2B5EF4-FFF2-40B4-BE49-F238E27FC236}">
                <a16:creationId xmlns:a16="http://schemas.microsoft.com/office/drawing/2014/main" id="{6893D4A8-DFCF-4B1A-8DE3-60CB709C110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04950" y="3200400"/>
            <a:ext cx="971550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Use v = 2πr/T.</a:t>
            </a:r>
          </a:p>
        </p:txBody>
      </p:sp>
      <p:sp>
        <p:nvSpPr>
          <p:cNvPr id="11" name="mark-number-4">
            <a:extLst xmlns:a="http://schemas.openxmlformats.org/drawingml/2006/main">
              <a:ext uri="{FF2B5EF4-FFF2-40B4-BE49-F238E27FC236}">
                <a16:creationId xmlns:a16="http://schemas.microsoft.com/office/drawing/2014/main" id="{3034D828-8763-4962-9755-DC1B8177008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2950" y="4095750"/>
            <a:ext cx="571500" cy="419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4</a:t>
            </a:r>
          </a:p>
        </p:txBody>
      </p:sp>
      <p:sp>
        <p:nvSpPr>
          <p:cNvPr id="12" name="mark-point-4">
            <a:extLst xmlns:a="http://schemas.openxmlformats.org/drawingml/2006/main">
              <a:ext uri="{FF2B5EF4-FFF2-40B4-BE49-F238E27FC236}">
                <a16:creationId xmlns:a16="http://schemas.microsoft.com/office/drawing/2014/main" id="{D7773638-29E3-41DA-BEE2-F5D71240D23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04950" y="4019550"/>
            <a:ext cx="971550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Substitute and rearrange.</a:t>
            </a:r>
          </a:p>
        </p:txBody>
      </p:sp>
      <p:sp>
        <p:nvSpPr>
          <p:cNvPr id="13" name="mark-number-5">
            <a:extLst xmlns:a="http://schemas.openxmlformats.org/drawingml/2006/main">
              <a:ext uri="{FF2B5EF4-FFF2-40B4-BE49-F238E27FC236}">
                <a16:creationId xmlns:a16="http://schemas.microsoft.com/office/drawing/2014/main" id="{33F1E332-3386-460D-BFF1-7AD9A5D2110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2950" y="4914900"/>
            <a:ext cx="571500" cy="419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5</a:t>
            </a:r>
          </a:p>
        </p:txBody>
      </p:sp>
      <p:sp>
        <p:nvSpPr>
          <p:cNvPr id="14" name="mark-point-5">
            <a:extLst xmlns:a="http://schemas.openxmlformats.org/drawingml/2006/main">
              <a:ext uri="{FF2B5EF4-FFF2-40B4-BE49-F238E27FC236}">
                <a16:creationId xmlns:a16="http://schemas.microsoft.com/office/drawing/2014/main" id="{AF9DE45F-11E5-4071-A2A4-28B3B6D6522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04950" y="4838700"/>
            <a:ext cx="971550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T² = 4π²r³/(GM).</a:t>
            </a:r>
          </a:p>
        </p:txBody>
      </p:sp>
      <p:sp>
        <p:nvSpPr>
          <p:cNvPr id="15" name="mark-improve">
            <a:extLst xmlns:a="http://schemas.openxmlformats.org/drawingml/2006/main">
              <a:ext uri="{FF2B5EF4-FFF2-40B4-BE49-F238E27FC236}">
                <a16:creationId xmlns:a16="http://schemas.microsoft.com/office/drawing/2014/main" id="{DB7BE747-B4A4-4AE7-99C6-56F77E68ABA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24000" y="5829300"/>
            <a:ext cx="914400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Recover one mark: add the missing physics, not extra prose.</a:t>
            </a:r>
          </a:p>
        </p:txBody>
      </p:sp>
    </p:spTree>
    <p:extLst>
      <p:ext uri="{BB962C8B-B14F-4D97-AF65-F5344CB8AC3E}">
        <p14:creationId xmlns:p14="http://schemas.microsoft.com/office/powerpoint/2010/main" val="314524846"/>
      </p:ext>
    </p:extLst>
  </p:cSld>
</p:sld>
</file>

<file path=ppt/slides/slide18.xml><?xml version="1.0" encoding="utf-8"?>
<p:sld xmlns:p="http://schemas.openxmlformats.org/presentationml/2006/main">
  <p:cSld>
    <p:bg>
      <p:bgPr>
        <a:solidFill xmlns:a="http://schemas.openxmlformats.org/drawingml/2006/main">
          <a:srgbClr val="0B342E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2" name="course-rail">
            <a:extLst xmlns:a="http://schemas.openxmlformats.org/drawingml/2006/main">
              <a:ext uri="{FF2B5EF4-FFF2-40B4-BE49-F238E27FC236}">
                <a16:creationId xmlns:a16="http://schemas.microsoft.com/office/drawing/2014/main" id="{5AACCAFD-4617-41F1-A5A0-C613DC9FC57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A88CFF"/>
                </a:solidFill>
              </a:defRPr>
            </a:pPr>
            <a:r>
              <a:rPr sz="1650" b="1" i="0">
                <a:solidFill>
                  <a:srgbClr val="A88CFF"/>
                </a:solidFill>
              </a:rPr>
              <a:t>A2 · CAMBRIDGE PHYSICS 9702 · TOPIC 13 · GRAVITATIONAL FIELDS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53DE339E-174D-4706-9C2B-63A56A759C3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18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1FD4BA1A-CADE-47DB-9DE1-99BBC0CB622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7716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4AB17327-E7B6-46A6-8243-D6DE361B1B7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F4F0E2"/>
                </a:solidFill>
              </a:defRPr>
            </a:pPr>
            <a:r>
              <a:rPr sz="3750" b="1" i="0">
                <a:solidFill>
                  <a:srgbClr val="F4F0E2"/>
                </a:solidFill>
              </a:rPr>
              <a:t>Exit quiz · questions 1–2</a:t>
            </a:r>
          </a:p>
        </p:txBody>
      </p:sp>
      <p:sp>
        <p:nvSpPr>
          <p:cNvPr id="5" name="rule-640-185">
            <a:extLst xmlns:a="http://schemas.openxmlformats.org/drawingml/2006/main">
              <a:ext uri="{FF2B5EF4-FFF2-40B4-BE49-F238E27FC236}">
                <a16:creationId xmlns:a16="http://schemas.microsoft.com/office/drawing/2014/main" id="{6A6B6A48-2718-4302-82A3-FCC34710FEE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0" y="1762125"/>
            <a:ext cx="19050" cy="3905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7716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quiz-number-1">
            <a:extLst xmlns:a="http://schemas.openxmlformats.org/drawingml/2006/main">
              <a:ext uri="{FF2B5EF4-FFF2-40B4-BE49-F238E27FC236}">
                <a16:creationId xmlns:a16="http://schemas.microsoft.com/office/drawing/2014/main" id="{ADBD2D54-51A9-4945-87F5-6ECE7109107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1790700"/>
            <a:ext cx="66675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025" b="1" i="0">
                <a:solidFill>
                  <a:srgbClr val="A88CFF"/>
                </a:solidFill>
              </a:defRPr>
            </a:pPr>
            <a:r>
              <a:rPr sz="2025" b="1" i="0">
                <a:solidFill>
                  <a:srgbClr val="A88CFF"/>
                </a:solidFill>
              </a:rPr>
              <a:t>Q1</a:t>
            </a:r>
          </a:p>
        </p:txBody>
      </p:sp>
      <p:sp>
        <p:nvSpPr>
          <p:cNvPr id="7" name="quiz-question-1">
            <a:extLst xmlns:a="http://schemas.openxmlformats.org/drawingml/2006/main">
              <a:ext uri="{FF2B5EF4-FFF2-40B4-BE49-F238E27FC236}">
                <a16:creationId xmlns:a16="http://schemas.microsoft.com/office/drawing/2014/main" id="{C6E1BD34-24C0-41A6-8EB9-D01FB06184F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343150"/>
            <a:ext cx="4953000" cy="1000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Gravitational potential sign?</a:t>
            </a:r>
          </a:p>
        </p:txBody>
      </p:sp>
      <p:sp>
        <p:nvSpPr>
          <p:cNvPr id="8" name="quiz-choices-1">
            <a:extLst xmlns:a="http://schemas.openxmlformats.org/drawingml/2006/main">
              <a:ext uri="{FF2B5EF4-FFF2-40B4-BE49-F238E27FC236}">
                <a16:creationId xmlns:a16="http://schemas.microsoft.com/office/drawing/2014/main" id="{1FEF9CD4-534A-4EA0-BDC9-C61756D1588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3638550"/>
            <a:ext cx="4953000" cy="1905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A positive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B negative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C zero everywhere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D vector</a:t>
            </a:r>
          </a:p>
        </p:txBody>
      </p:sp>
      <p:sp>
        <p:nvSpPr>
          <p:cNvPr id="9" name="quiz-number-2">
            <a:extLst xmlns:a="http://schemas.openxmlformats.org/drawingml/2006/main">
              <a:ext uri="{FF2B5EF4-FFF2-40B4-BE49-F238E27FC236}">
                <a16:creationId xmlns:a16="http://schemas.microsoft.com/office/drawing/2014/main" id="{F90EDACF-4EFC-4D97-812D-624D603D0EA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1790700"/>
            <a:ext cx="66675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025" b="1" i="0">
                <a:solidFill>
                  <a:srgbClr val="A88CFF"/>
                </a:solidFill>
              </a:defRPr>
            </a:pPr>
            <a:r>
              <a:rPr sz="2025" b="1" i="0">
                <a:solidFill>
                  <a:srgbClr val="A88CFF"/>
                </a:solidFill>
              </a:rPr>
              <a:t>Q2</a:t>
            </a:r>
          </a:p>
        </p:txBody>
      </p:sp>
      <p:sp>
        <p:nvSpPr>
          <p:cNvPr id="10" name="quiz-question-2">
            <a:extLst xmlns:a="http://schemas.openxmlformats.org/drawingml/2006/main">
              <a:ext uri="{FF2B5EF4-FFF2-40B4-BE49-F238E27FC236}">
                <a16:creationId xmlns:a16="http://schemas.microsoft.com/office/drawing/2014/main" id="{18059593-24A6-46A0-9C6E-2163238CB84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2343150"/>
            <a:ext cx="4953000" cy="1000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g varies with r as?</a:t>
            </a:r>
          </a:p>
        </p:txBody>
      </p:sp>
      <p:sp>
        <p:nvSpPr>
          <p:cNvPr id="11" name="quiz-choices-2">
            <a:extLst xmlns:a="http://schemas.openxmlformats.org/drawingml/2006/main">
              <a:ext uri="{FF2B5EF4-FFF2-40B4-BE49-F238E27FC236}">
                <a16:creationId xmlns:a16="http://schemas.microsoft.com/office/drawing/2014/main" id="{69EC4EA0-2950-40CF-9B8B-2578746AC75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3638550"/>
            <a:ext cx="4953000" cy="1905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A r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B 1/r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C 1/r²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D r²</a:t>
            </a:r>
          </a:p>
        </p:txBody>
      </p:sp>
    </p:spTree>
    <p:extLst>
      <p:ext uri="{BB962C8B-B14F-4D97-AF65-F5344CB8AC3E}">
        <p14:creationId xmlns:p14="http://schemas.microsoft.com/office/powerpoint/2010/main" val="629740200"/>
      </p:ext>
    </p:extLst>
  </p:cSld>
</p:sld>
</file>

<file path=ppt/slides/slide19.xml><?xml version="1.0" encoding="utf-8"?>
<p:sld xmlns:p="http://schemas.openxmlformats.org/presentationml/2006/main">
  <p:cSld>
    <p:bg>
      <p:bgPr>
        <a:solidFill xmlns:a="http://schemas.openxmlformats.org/drawingml/2006/main">
          <a:srgbClr val="0B342E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2" name="course-rail">
            <a:extLst xmlns:a="http://schemas.openxmlformats.org/drawingml/2006/main">
              <a:ext uri="{FF2B5EF4-FFF2-40B4-BE49-F238E27FC236}">
                <a16:creationId xmlns:a16="http://schemas.microsoft.com/office/drawing/2014/main" id="{648B618C-A9A2-4157-B42B-B2249B364E6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A88CFF"/>
                </a:solidFill>
              </a:defRPr>
            </a:pPr>
            <a:r>
              <a:rPr sz="1650" b="1" i="0">
                <a:solidFill>
                  <a:srgbClr val="A88CFF"/>
                </a:solidFill>
              </a:rPr>
              <a:t>A2 · CAMBRIDGE PHYSICS 9702 · TOPIC 13 · GRAVITATIONAL FIELDS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325E2EC8-42D3-4042-ABE4-BC62544BF70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19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55E59F83-731D-4423-B583-425929F5F93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7716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CA37B91A-D225-4F32-A649-280E6C6740F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F4F0E2"/>
                </a:solidFill>
              </a:defRPr>
            </a:pPr>
            <a:r>
              <a:rPr sz="3750" b="1" i="0">
                <a:solidFill>
                  <a:srgbClr val="F4F0E2"/>
                </a:solidFill>
              </a:rPr>
              <a:t>Exit quiz · questions 3–4</a:t>
            </a:r>
          </a:p>
        </p:txBody>
      </p:sp>
      <p:sp>
        <p:nvSpPr>
          <p:cNvPr id="5" name="rule-640-185">
            <a:extLst xmlns:a="http://schemas.openxmlformats.org/drawingml/2006/main">
              <a:ext uri="{FF2B5EF4-FFF2-40B4-BE49-F238E27FC236}">
                <a16:creationId xmlns:a16="http://schemas.microsoft.com/office/drawing/2014/main" id="{9F23FF3C-F679-4866-AD52-B1007C776D4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0" y="1762125"/>
            <a:ext cx="19050" cy="3905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7716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quiz-number-3">
            <a:extLst xmlns:a="http://schemas.openxmlformats.org/drawingml/2006/main">
              <a:ext uri="{FF2B5EF4-FFF2-40B4-BE49-F238E27FC236}">
                <a16:creationId xmlns:a16="http://schemas.microsoft.com/office/drawing/2014/main" id="{0E1078E2-EFFA-4576-89A3-E6FF6513572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1790700"/>
            <a:ext cx="66675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025" b="1" i="0">
                <a:solidFill>
                  <a:srgbClr val="A88CFF"/>
                </a:solidFill>
              </a:defRPr>
            </a:pPr>
            <a:r>
              <a:rPr sz="2025" b="1" i="0">
                <a:solidFill>
                  <a:srgbClr val="A88CFF"/>
                </a:solidFill>
              </a:rPr>
              <a:t>Q3</a:t>
            </a:r>
          </a:p>
        </p:txBody>
      </p:sp>
      <p:sp>
        <p:nvSpPr>
          <p:cNvPr id="7" name="quiz-question-3">
            <a:extLst xmlns:a="http://schemas.openxmlformats.org/drawingml/2006/main">
              <a:ext uri="{FF2B5EF4-FFF2-40B4-BE49-F238E27FC236}">
                <a16:creationId xmlns:a16="http://schemas.microsoft.com/office/drawing/2014/main" id="{C881FE08-A575-4D26-BA46-34590CF5598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343150"/>
            <a:ext cx="4953000" cy="1000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Orbiting astronaut is weightless because?</a:t>
            </a:r>
          </a:p>
        </p:txBody>
      </p:sp>
      <p:sp>
        <p:nvSpPr>
          <p:cNvPr id="8" name="quiz-choices-3">
            <a:extLst xmlns:a="http://schemas.openxmlformats.org/drawingml/2006/main">
              <a:ext uri="{FF2B5EF4-FFF2-40B4-BE49-F238E27FC236}">
                <a16:creationId xmlns:a16="http://schemas.microsoft.com/office/drawing/2014/main" id="{43CBE8F7-7169-4F40-ABD9-5688E4DB5A1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3638550"/>
            <a:ext cx="4953000" cy="1905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A no gravity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B free fall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C no mass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D outside field</a:t>
            </a:r>
          </a:p>
        </p:txBody>
      </p:sp>
      <p:sp>
        <p:nvSpPr>
          <p:cNvPr id="9" name="quiz-number-4">
            <a:extLst xmlns:a="http://schemas.openxmlformats.org/drawingml/2006/main">
              <a:ext uri="{FF2B5EF4-FFF2-40B4-BE49-F238E27FC236}">
                <a16:creationId xmlns:a16="http://schemas.microsoft.com/office/drawing/2014/main" id="{706EBBBA-1F2B-4837-9301-355123738D6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1790700"/>
            <a:ext cx="66675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025" b="1" i="0">
                <a:solidFill>
                  <a:srgbClr val="A88CFF"/>
                </a:solidFill>
              </a:defRPr>
            </a:pPr>
            <a:r>
              <a:rPr sz="2025" b="1" i="0">
                <a:solidFill>
                  <a:srgbClr val="A88CFF"/>
                </a:solidFill>
              </a:rPr>
              <a:t>Q4</a:t>
            </a:r>
          </a:p>
        </p:txBody>
      </p:sp>
      <p:sp>
        <p:nvSpPr>
          <p:cNvPr id="10" name="quiz-question-4">
            <a:extLst xmlns:a="http://schemas.openxmlformats.org/drawingml/2006/main">
              <a:ext uri="{FF2B5EF4-FFF2-40B4-BE49-F238E27FC236}">
                <a16:creationId xmlns:a16="http://schemas.microsoft.com/office/drawing/2014/main" id="{DA99DDFA-7785-4DA5-8AFA-0980C85630B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2343150"/>
            <a:ext cx="4953000" cy="1000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Equipotential crossing field lines?</a:t>
            </a:r>
          </a:p>
        </p:txBody>
      </p:sp>
      <p:sp>
        <p:nvSpPr>
          <p:cNvPr id="11" name="quiz-choices-4">
            <a:extLst xmlns:a="http://schemas.openxmlformats.org/drawingml/2006/main">
              <a:ext uri="{FF2B5EF4-FFF2-40B4-BE49-F238E27FC236}">
                <a16:creationId xmlns:a16="http://schemas.microsoft.com/office/drawing/2014/main" id="{8228DB50-D8C1-4197-8642-2D7F294DE66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3638550"/>
            <a:ext cx="4953000" cy="1905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A parallel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B perpendicular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C random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D never</a:t>
            </a:r>
          </a:p>
        </p:txBody>
      </p:sp>
    </p:spTree>
    <p:extLst>
      <p:ext uri="{BB962C8B-B14F-4D97-AF65-F5344CB8AC3E}">
        <p14:creationId xmlns:p14="http://schemas.microsoft.com/office/powerpoint/2010/main" val="1737759392"/>
      </p:ext>
    </p:extLst>
  </p:cSld>
</p:sld>
</file>

<file path=ppt/slides/slide2.xml><?xml version="1.0" encoding="utf-8"?>
<p:sld xmlns:p="http://schemas.openxmlformats.org/presentationml/2006/main">
  <p:cSld>
    <p:bg>
      <p:bgPr>
        <a:solidFill xmlns:a="http://schemas.openxmlformats.org/drawingml/2006/main">
          <a:srgbClr val="F4F0E2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7" name="course-rail">
            <a:extLst xmlns:a="http://schemas.openxmlformats.org/drawingml/2006/main">
              <a:ext uri="{FF2B5EF4-FFF2-40B4-BE49-F238E27FC236}">
                <a16:creationId xmlns:a16="http://schemas.microsoft.com/office/drawing/2014/main" id="{82F810C2-2449-4E6A-BF0A-827D08946CC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A2 · CAMBRIDGE PHYSICS 9702 · TOPIC 13 · GRAVITATIONAL FIELDS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5ABA53DF-5B95-4723-866F-0AC70BCFC01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02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BC5FD303-E854-46BD-96CF-E2BABC9A174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159849EB-F8D5-4CE5-8F1B-33AA83222BB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Start with a prediction</a:t>
            </a:r>
          </a:p>
        </p:txBody>
      </p:sp>
      <p:sp>
        <p:nvSpPr>
          <p:cNvPr id="5" name="hook">
            <a:extLst xmlns:a="http://schemas.openxmlformats.org/drawingml/2006/main">
              <a:ext uri="{FF2B5EF4-FFF2-40B4-BE49-F238E27FC236}">
                <a16:creationId xmlns:a16="http://schemas.microsoft.com/office/drawing/2014/main" id="{67663934-9B74-49CF-BC22-55474F24EA1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47750" y="1952625"/>
            <a:ext cx="10096500" cy="2000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Astronauts in orbit feel weightless. Has Earth’s gravitational field disappeared?</a:t>
            </a:r>
          </a:p>
        </p:txBody>
      </p:sp>
      <p:sp>
        <p:nvSpPr>
          <p:cNvPr id="6" name="hook-action">
            <a:extLst xmlns:a="http://schemas.openxmlformats.org/drawingml/2006/main">
              <a:ext uri="{FF2B5EF4-FFF2-40B4-BE49-F238E27FC236}">
                <a16:creationId xmlns:a16="http://schemas.microsoft.com/office/drawing/2014/main" id="{E267DAC8-0F0E-41EB-8378-29F8F86B957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333625" y="4857750"/>
            <a:ext cx="752475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THINK 20 s → PAIR → COMMIT</a:t>
            </a:r>
          </a:p>
        </p:txBody>
      </p:sp>
    </p:spTree>
    <p:extLst>
      <p:ext uri="{BB962C8B-B14F-4D97-AF65-F5344CB8AC3E}">
        <p14:creationId xmlns:p14="http://schemas.microsoft.com/office/powerpoint/2010/main" val="1078021394"/>
      </p:ext>
    </p:extLst>
  </p:cSld>
</p:sld>
</file>

<file path=ppt/slides/slide20.xml><?xml version="1.0" encoding="utf-8"?>
<p:sld xmlns:p="http://schemas.openxmlformats.org/presentationml/2006/main">
  <p:cSld>
    <p:bg>
      <p:bgPr>
        <a:solidFill xmlns:a="http://schemas.openxmlformats.org/drawingml/2006/main">
          <a:srgbClr val="FCFAF1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1" name="course-rail">
            <a:extLst xmlns:a="http://schemas.openxmlformats.org/drawingml/2006/main">
              <a:ext uri="{FF2B5EF4-FFF2-40B4-BE49-F238E27FC236}">
                <a16:creationId xmlns:a16="http://schemas.microsoft.com/office/drawing/2014/main" id="{2A46B948-6470-4ED1-925B-3D92E6FFFD1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A2 · CAMBRIDGE PHYSICS 9702 · TOPIC 13 · GRAVITATIONAL FIELDS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E7A6C62A-1585-4331-9326-C1BF5A69520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20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FB00A76E-1EFC-4579-AFCE-1512815F12D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76ABD3B3-B16E-4E5E-8CC4-D7BA37C5D5E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Answers, then one minute of thinking</a:t>
            </a:r>
          </a:p>
        </p:txBody>
      </p:sp>
      <p:sp>
        <p:nvSpPr>
          <p:cNvPr id="5" name="answer-1">
            <a:extLst xmlns:a="http://schemas.openxmlformats.org/drawingml/2006/main">
              <a:ext uri="{FF2B5EF4-FFF2-40B4-BE49-F238E27FC236}">
                <a16:creationId xmlns:a16="http://schemas.microsoft.com/office/drawing/2014/main" id="{D1706F4D-396B-4F16-93CF-D8E740C4A8B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04875" y="1638300"/>
            <a:ext cx="1028700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Q1 negative</a:t>
            </a:r>
          </a:p>
        </p:txBody>
      </p:sp>
      <p:sp>
        <p:nvSpPr>
          <p:cNvPr id="6" name="answer-2">
            <a:extLst xmlns:a="http://schemas.openxmlformats.org/drawingml/2006/main">
              <a:ext uri="{FF2B5EF4-FFF2-40B4-BE49-F238E27FC236}">
                <a16:creationId xmlns:a16="http://schemas.microsoft.com/office/drawing/2014/main" id="{DAE16107-8D59-4367-992A-E14445BE9A1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04875" y="2438400"/>
            <a:ext cx="1028700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Q2 1/r²</a:t>
            </a:r>
          </a:p>
        </p:txBody>
      </p:sp>
      <p:sp>
        <p:nvSpPr>
          <p:cNvPr id="7" name="answer-3">
            <a:extLst xmlns:a="http://schemas.openxmlformats.org/drawingml/2006/main">
              <a:ext uri="{FF2B5EF4-FFF2-40B4-BE49-F238E27FC236}">
                <a16:creationId xmlns:a16="http://schemas.microsoft.com/office/drawing/2014/main" id="{7C901DE1-DDC5-4F93-83E9-65E00A7BD92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04875" y="3238500"/>
            <a:ext cx="1028700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Q3 free fall</a:t>
            </a:r>
          </a:p>
        </p:txBody>
      </p:sp>
      <p:sp>
        <p:nvSpPr>
          <p:cNvPr id="8" name="answer-4">
            <a:extLst xmlns:a="http://schemas.openxmlformats.org/drawingml/2006/main">
              <a:ext uri="{FF2B5EF4-FFF2-40B4-BE49-F238E27FC236}">
                <a16:creationId xmlns:a16="http://schemas.microsoft.com/office/drawing/2014/main" id="{254DBBE4-5A8E-4C4E-9D6A-36E72C5F9D5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04875" y="4038600"/>
            <a:ext cx="1028700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Q4 perpendicular</a:t>
            </a:r>
          </a:p>
        </p:txBody>
      </p:sp>
      <p:sp>
        <p:nvSpPr>
          <p:cNvPr id="9" name="one-minute-rule">
            <a:extLst xmlns:a="http://schemas.openxmlformats.org/drawingml/2006/main">
              <a:ext uri="{FF2B5EF4-FFF2-40B4-BE49-F238E27FC236}">
                <a16:creationId xmlns:a16="http://schemas.microsoft.com/office/drawing/2014/main" id="{8349F901-4C52-4269-87BC-22D0457D5C5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5143500"/>
            <a:ext cx="10477500" cy="895350"/>
          </a:xfrm>
          <a:prstGeom xmlns:a="http://schemas.openxmlformats.org/drawingml/2006/main" prst="roundRect">
            <a:avLst>
              <a:gd name="adj" fmla="val 12766"/>
            </a:avLst>
          </a:prstGeom>
          <a:solidFill xmlns:a="http://schemas.openxmlformats.org/drawingml/2006/main">
            <a:srgbClr val="6336D6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0" name="one-minute-prompt">
            <a:extLst xmlns:a="http://schemas.openxmlformats.org/drawingml/2006/main">
              <a:ext uri="{FF2B5EF4-FFF2-40B4-BE49-F238E27FC236}">
                <a16:creationId xmlns:a16="http://schemas.microsoft.com/office/drawing/2014/main" id="{DCD4B378-FD7C-4B03-956D-116CF4C9F70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90625" y="5372100"/>
            <a:ext cx="98107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ONE-MINUTE PAPER · Which idea changed your answer?</a:t>
            </a:r>
          </a:p>
        </p:txBody>
      </p:sp>
    </p:spTree>
    <p:extLst>
      <p:ext uri="{BB962C8B-B14F-4D97-AF65-F5344CB8AC3E}">
        <p14:creationId xmlns:p14="http://schemas.microsoft.com/office/powerpoint/2010/main" val="1902915173"/>
      </p:ext>
    </p:extLst>
  </p:cSld>
</p:sld>
</file>

<file path=ppt/slides/slide3.xml><?xml version="1.0" encoding="utf-8"?>
<p:sld xmlns:p="http://schemas.openxmlformats.org/presentationml/2006/main">
  <p:cSld>
    <p:bg>
      <p:bgPr>
        <a:solidFill xmlns:a="http://schemas.openxmlformats.org/drawingml/2006/main">
          <a:srgbClr val="FCFAF1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2" name="course-rail">
            <a:extLst xmlns:a="http://schemas.openxmlformats.org/drawingml/2006/main">
              <a:ext uri="{FF2B5EF4-FFF2-40B4-BE49-F238E27FC236}">
                <a16:creationId xmlns:a16="http://schemas.microsoft.com/office/drawing/2014/main" id="{8966F8A5-6437-492A-9776-AFF3E545035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A2 · CAMBRIDGE PHYSICS 9702 · TOPIC 13 · GRAVITATIONAL FIELDS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C70C49FD-60DC-4C0A-8C9F-B16306BEA3E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03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F979FB01-E6FA-48B4-A01F-A5C7F05657D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79FBF1C1-AD2C-4FFF-88A1-898B4043B0F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Two quick checks before we build</a:t>
            </a:r>
          </a:p>
        </p:txBody>
      </p:sp>
      <p:sp>
        <p:nvSpPr>
          <p:cNvPr id="5" name="rule-640-190">
            <a:extLst xmlns:a="http://schemas.openxmlformats.org/drawingml/2006/main">
              <a:ext uri="{FF2B5EF4-FFF2-40B4-BE49-F238E27FC236}">
                <a16:creationId xmlns:a16="http://schemas.microsoft.com/office/drawing/2014/main" id="{D029DB36-9CB1-4472-90E3-FF86ED7C088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0" y="1809750"/>
            <a:ext cx="19050" cy="37909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retrieval-number-1">
            <a:extLst xmlns:a="http://schemas.openxmlformats.org/drawingml/2006/main">
              <a:ext uri="{FF2B5EF4-FFF2-40B4-BE49-F238E27FC236}">
                <a16:creationId xmlns:a16="http://schemas.microsoft.com/office/drawing/2014/main" id="{9B6D78DF-600F-4368-A55A-75B467A5125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1790700"/>
            <a:ext cx="66675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Q1</a:t>
            </a:r>
          </a:p>
        </p:txBody>
      </p:sp>
      <p:sp>
        <p:nvSpPr>
          <p:cNvPr id="7" name="retrieval-question-1">
            <a:extLst xmlns:a="http://schemas.openxmlformats.org/drawingml/2006/main">
              <a:ext uri="{FF2B5EF4-FFF2-40B4-BE49-F238E27FC236}">
                <a16:creationId xmlns:a16="http://schemas.microsoft.com/office/drawing/2014/main" id="{4FE7733E-9DED-4DA7-BE6A-AF870A72186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343150"/>
            <a:ext cx="4953000" cy="1066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Gravitational potential sign?</a:t>
            </a:r>
          </a:p>
        </p:txBody>
      </p:sp>
      <p:sp>
        <p:nvSpPr>
          <p:cNvPr id="8" name="retrieval-choices-1">
            <a:extLst xmlns:a="http://schemas.openxmlformats.org/drawingml/2006/main">
              <a:ext uri="{FF2B5EF4-FFF2-40B4-BE49-F238E27FC236}">
                <a16:creationId xmlns:a16="http://schemas.microsoft.com/office/drawing/2014/main" id="{946A4E31-D1B6-4D64-B3A5-07B352C132A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3714750"/>
            <a:ext cx="4953000" cy="1809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A positive</a:t>
            </a:r>
          </a:p>
          <a:p xmlns:a="http://schemas.openxmlformats.org/drawingml/2006/main">
            <a:pPr algn="l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B negative</a:t>
            </a:r>
          </a:p>
          <a:p xmlns:a="http://schemas.openxmlformats.org/drawingml/2006/main">
            <a:pPr algn="l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C zero everywhere</a:t>
            </a:r>
          </a:p>
          <a:p xmlns:a="http://schemas.openxmlformats.org/drawingml/2006/main">
            <a:pPr algn="l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D vector</a:t>
            </a:r>
          </a:p>
        </p:txBody>
      </p:sp>
      <p:sp>
        <p:nvSpPr>
          <p:cNvPr id="9" name="retrieval-number-2">
            <a:extLst xmlns:a="http://schemas.openxmlformats.org/drawingml/2006/main">
              <a:ext uri="{FF2B5EF4-FFF2-40B4-BE49-F238E27FC236}">
                <a16:creationId xmlns:a16="http://schemas.microsoft.com/office/drawing/2014/main" id="{3D556E46-C92C-4D73-96F2-70F192DFBFA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1790700"/>
            <a:ext cx="66675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Q2</a:t>
            </a:r>
          </a:p>
        </p:txBody>
      </p:sp>
      <p:sp>
        <p:nvSpPr>
          <p:cNvPr id="10" name="retrieval-question-2">
            <a:extLst xmlns:a="http://schemas.openxmlformats.org/drawingml/2006/main">
              <a:ext uri="{FF2B5EF4-FFF2-40B4-BE49-F238E27FC236}">
                <a16:creationId xmlns:a16="http://schemas.microsoft.com/office/drawing/2014/main" id="{1D1FC8DA-42CF-4F82-8E5F-9A334F4CD4D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2343150"/>
            <a:ext cx="4953000" cy="1066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g varies with r as?</a:t>
            </a:r>
          </a:p>
        </p:txBody>
      </p:sp>
      <p:sp>
        <p:nvSpPr>
          <p:cNvPr id="11" name="retrieval-choices-2">
            <a:extLst xmlns:a="http://schemas.openxmlformats.org/drawingml/2006/main">
              <a:ext uri="{FF2B5EF4-FFF2-40B4-BE49-F238E27FC236}">
                <a16:creationId xmlns:a16="http://schemas.microsoft.com/office/drawing/2014/main" id="{A116174A-7097-404D-AFA3-8E568AD0C65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3714750"/>
            <a:ext cx="4953000" cy="1809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A r</a:t>
            </a:r>
          </a:p>
          <a:p xmlns:a="http://schemas.openxmlformats.org/drawingml/2006/main">
            <a:pPr algn="l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B 1/r</a:t>
            </a:r>
          </a:p>
          <a:p xmlns:a="http://schemas.openxmlformats.org/drawingml/2006/main">
            <a:pPr algn="l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C 1/r²</a:t>
            </a:r>
          </a:p>
          <a:p xmlns:a="http://schemas.openxmlformats.org/drawingml/2006/main">
            <a:pPr algn="l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D r²</a:t>
            </a:r>
          </a:p>
        </p:txBody>
      </p:sp>
    </p:spTree>
    <p:extLst>
      <p:ext uri="{BB962C8B-B14F-4D97-AF65-F5344CB8AC3E}">
        <p14:creationId xmlns:p14="http://schemas.microsoft.com/office/powerpoint/2010/main" val="1259759325"/>
      </p:ext>
    </p:extLst>
  </p:cSld>
</p:sld>
</file>

<file path=ppt/slides/slide4.xml><?xml version="1.0" encoding="utf-8"?>
<p:sld xmlns:p="http://schemas.openxmlformats.org/presentationml/2006/main">
  <p:cSld>
    <p:bg>
      <p:bgPr>
        <a:solidFill xmlns:a="http://schemas.openxmlformats.org/drawingml/2006/main">
          <a:srgbClr val="FCFAF1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D94EDD56-3C46-C05B-87EC-4DC90928CF5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buNone/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04 / 20</a:t>
            </a:r>
            <a:endParaRPr sz="1425" b="1" i="0">
              <a:solidFill>
                <a:srgbClr val="0A332E"/>
              </a:solidFill>
            </a:endParaRPr>
          </a:p>
        </p:txBody>
      </p:sp>
      <p:sp>
        <p:nvSpPr>
          <p:cNvPr id="5" name="slide-title">
            <a:extLst xmlns:a="http://schemas.openxmlformats.org/drawingml/2006/main">
              <a:ext uri="{FF2B5EF4-FFF2-40B4-BE49-F238E27FC236}">
                <a16:creationId xmlns:a16="http://schemas.microsoft.com/office/drawing/2014/main" id="{6FEF1721-E88D-28BC-6E94-F718B83AC0F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buNone/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See the idea</a:t>
            </a:r>
            <a:endParaRPr sz="3300" b="1" i="0">
              <a:solidFill>
                <a:srgbClr val="0A332E"/>
              </a:solidFill>
            </a:endParaRPr>
          </a:p>
        </p:txBody>
      </p:sp>
      <p:sp>
        <p:nvSpPr>
          <p:cNvPr id="23" name="simple-definition-label">
            <a:extLst xmlns:a="http://schemas.openxmlformats.org/drawingml/2006/main">
              <a:ext uri="{FF2B5EF4-FFF2-40B4-BE49-F238E27FC236}">
                <a16:creationId xmlns:a16="http://schemas.microsoft.com/office/drawing/2014/main" id="{57D30546-5F4A-0C46-DB9D-8CE7A1B7C48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1504950"/>
            <a:ext cx="3048000" cy="323850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vert="horz" lIns="0" tIns="0" bIns="0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025" b="1">
                <a:solidFill>
                  <a:srgbClr val="6336D6"/>
                </a:solidFill>
              </a:defRPr>
            </a:pPr>
            <a:r>
              <a:rPr sz="2025" b="1">
                <a:solidFill>
                  <a:srgbClr val="6336D6"/>
                </a:solidFill>
              </a:rPr>
              <a:t>ONE SENTENCE</a:t>
            </a:r>
          </a:p>
        </p:txBody>
      </p:sp>
      <p:sp>
        <p:nvSpPr>
          <p:cNvPr id="24" name="simple-definition">
            <a:extLst xmlns:a="http://schemas.openxmlformats.org/drawingml/2006/main">
              <a:ext uri="{FF2B5EF4-FFF2-40B4-BE49-F238E27FC236}">
                <a16:creationId xmlns:a16="http://schemas.microsoft.com/office/drawing/2014/main" id="{FB4C4C24-C28F-142F-7FF6-2EABC362A51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1885950"/>
            <a:ext cx="10858500" cy="781050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vert="horz" wrap="square" lIns="0" tIns="0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850" b="1">
                <a:solidFill>
                  <a:srgbClr val="0A332E"/>
                </a:solidFill>
              </a:defRPr>
            </a:pPr>
            <a:r>
              <a:rPr sz="2850" b="1">
                <a:solidFill>
                  <a:srgbClr val="0A332E"/>
                </a:solidFill>
              </a:rPr>
              <a:t>Field strength is force per unit mass and points inward.</a:t>
            </a:r>
          </a:p>
        </p:txBody>
      </p:sp>
      <p:sp>
        <p:nvSpPr>
          <p:cNvPr id="25" name="Oval 24">
            <a:extLst xmlns:a="http://schemas.openxmlformats.org/drawingml/2006/main">
              <a:ext uri="{FF2B5EF4-FFF2-40B4-BE49-F238E27FC236}">
                <a16:creationId xmlns:a16="http://schemas.microsoft.com/office/drawing/2014/main" id="{E615F66B-1ED5-6AC0-992A-FC65825DA3B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905000" y="4328348"/>
            <a:ext cx="889000" cy="1020704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102E29"/>
          </a:solidFill>
          <a:ln xmlns:a="http://schemas.openxmlformats.org/drawingml/2006/main" w="19050">
            <a:solidFill>
              <a:srgbClr val="102E29"/>
            </a:solidFill>
          </a:ln>
        </p:spPr>
        <p:style>
          <a:lnRef xmlns:a="http://schemas.openxmlformats.org/drawingml/2006/main" idx="2">
            <a:schemeClr val="accent1">
              <a:shade val="15000"/>
            </a:schemeClr>
          </a:lnRef>
          <a:fillRef xmlns:a="http://schemas.openxmlformats.org/drawingml/2006/main" idx="1">
            <a:schemeClr val="accent1"/>
          </a:fillRef>
          <a:effectRef xmlns:a="http://schemas.openxmlformats.org/drawingml/2006/main" idx="0">
            <a:schemeClr val="accent1"/>
          </a:effectRef>
          <a:fontRef xmlns:a="http://schemas.openxmlformats.org/drawingml/2006/main" idx="minor">
            <a:schemeClr val="lt1"/>
          </a:fontRef>
        </p:style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>
              <a:buNone/>
            </a:pPr>
            <a:endParaRPr/>
          </a:p>
        </p:txBody>
      </p:sp>
      <p:sp>
        <p:nvSpPr>
          <p:cNvPr id="26" name="TextBox 25">
            <a:extLst xmlns:a="http://schemas.openxmlformats.org/drawingml/2006/main">
              <a:ext uri="{FF2B5EF4-FFF2-40B4-BE49-F238E27FC236}">
                <a16:creationId xmlns:a16="http://schemas.microsoft.com/office/drawing/2014/main" id="{EBF42605-8E19-730A-6FB9-8272796D851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905000" y="5407378"/>
            <a:ext cx="889000" cy="276999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vert="horz" wrap="square" lIns="0" tIns="0" bIns="0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2250"/>
            </a:pPr>
            <a:r>
              <a:rPr sz="2250">
                <a:solidFill>
                  <a:srgbClr val="102E29"/>
                </a:solidFill>
              </a:rPr>
              <a:t>M</a:t>
            </a:r>
          </a:p>
        </p:txBody>
      </p:sp>
      <p:sp>
        <p:nvSpPr>
          <p:cNvPr id="27" name="Straight Connector 26">
            <a:extLst xmlns:a="http://schemas.openxmlformats.org/drawingml/2006/main">
              <a:ext uri="{FF2B5EF4-FFF2-40B4-BE49-F238E27FC236}">
                <a16:creationId xmlns:a16="http://schemas.microsoft.com/office/drawing/2014/main" id="{201976E6-1649-4DB0-850B-104B62DFA72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flipH="1">
            <a:off x="2946400" y="4838700"/>
            <a:ext cx="5943600" cy="0"/>
          </a:xfrm>
          <a:prstGeom xmlns:a="http://schemas.openxmlformats.org/drawingml/2006/main" prst="line">
            <a:avLst/>
          </a:prstGeom>
          <a:ln xmlns:a="http://schemas.openxmlformats.org/drawingml/2006/main" w="25400">
            <a:solidFill>
              <a:srgbClr val="102E29"/>
            </a:solidFill>
            <a:tailEnd type="arrow"/>
          </a:ln>
        </p:spPr>
        <p:style>
          <a:lnRef xmlns:a="http://schemas.openxmlformats.org/drawingml/2006/main" idx="1">
            <a:schemeClr val="accent1"/>
          </a:lnRef>
          <a:fillRef xmlns:a="http://schemas.openxmlformats.org/drawingml/2006/main" idx="0">
            <a:schemeClr val="accent1"/>
          </a:fillRef>
          <a:effectRef xmlns:a="http://schemas.openxmlformats.org/drawingml/2006/main" idx="0">
            <a:schemeClr val="accent1"/>
          </a:effectRef>
          <a:fontRef xmlns:a="http://schemas.openxmlformats.org/drawingml/2006/main" idx="minor">
            <a:schemeClr val="tx1"/>
          </a:fontRef>
        </p:style>
      </p:sp>
      <p:sp>
        <p:nvSpPr>
          <p:cNvPr id="28" name="Straight Connector 27">
            <a:extLst xmlns:a="http://schemas.openxmlformats.org/drawingml/2006/main">
              <a:ext uri="{FF2B5EF4-FFF2-40B4-BE49-F238E27FC236}">
                <a16:creationId xmlns:a16="http://schemas.microsoft.com/office/drawing/2014/main" id="{4C0F299B-9631-43A6-90DA-F145A40E168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flipH="1">
            <a:off x="2870200" y="3745089"/>
            <a:ext cx="2082800" cy="583259"/>
          </a:xfrm>
          <a:prstGeom xmlns:a="http://schemas.openxmlformats.org/drawingml/2006/main" prst="line">
            <a:avLst/>
          </a:prstGeom>
          <a:ln xmlns:a="http://schemas.openxmlformats.org/drawingml/2006/main" w="25400">
            <a:solidFill>
              <a:srgbClr val="102E29"/>
            </a:solidFill>
            <a:tailEnd type="arrow"/>
          </a:ln>
        </p:spPr>
        <p:style>
          <a:lnRef xmlns:a="http://schemas.openxmlformats.org/drawingml/2006/main" idx="1">
            <a:schemeClr val="accent1"/>
          </a:lnRef>
          <a:fillRef xmlns:a="http://schemas.openxmlformats.org/drawingml/2006/main" idx="0">
            <a:schemeClr val="accent1"/>
          </a:fillRef>
          <a:effectRef xmlns:a="http://schemas.openxmlformats.org/drawingml/2006/main" idx="0">
            <a:schemeClr val="accent1"/>
          </a:effectRef>
          <a:fontRef xmlns:a="http://schemas.openxmlformats.org/drawingml/2006/main" idx="minor">
            <a:schemeClr val="tx1"/>
          </a:fontRef>
        </p:style>
      </p:sp>
      <p:sp>
        <p:nvSpPr>
          <p:cNvPr id="29" name="Straight Connector 28">
            <a:extLst xmlns:a="http://schemas.openxmlformats.org/drawingml/2006/main">
              <a:ext uri="{FF2B5EF4-FFF2-40B4-BE49-F238E27FC236}">
                <a16:creationId xmlns:a16="http://schemas.microsoft.com/office/drawing/2014/main" id="{DBA37C3A-1160-4984-9851-3E89AC66B57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flipH="1" flipV="1">
            <a:off x="2870200" y="5349052"/>
            <a:ext cx="2082800" cy="583259"/>
          </a:xfrm>
          <a:prstGeom xmlns:a="http://schemas.openxmlformats.org/drawingml/2006/main" prst="line">
            <a:avLst/>
          </a:prstGeom>
          <a:ln xmlns:a="http://schemas.openxmlformats.org/drawingml/2006/main" w="25400">
            <a:solidFill>
              <a:srgbClr val="102E29"/>
            </a:solidFill>
            <a:tailEnd type="arrow"/>
          </a:ln>
        </p:spPr>
        <p:style>
          <a:lnRef xmlns:a="http://schemas.openxmlformats.org/drawingml/2006/main" idx="1">
            <a:schemeClr val="accent1"/>
          </a:lnRef>
          <a:fillRef xmlns:a="http://schemas.openxmlformats.org/drawingml/2006/main" idx="0">
            <a:schemeClr val="accent1"/>
          </a:fillRef>
          <a:effectRef xmlns:a="http://schemas.openxmlformats.org/drawingml/2006/main" idx="0">
            <a:schemeClr val="accent1"/>
          </a:effectRef>
          <a:fontRef xmlns:a="http://schemas.openxmlformats.org/drawingml/2006/main" idx="minor">
            <a:schemeClr val="tx1"/>
          </a:fontRef>
        </p:style>
      </p:sp>
      <p:sp>
        <p:nvSpPr>
          <p:cNvPr id="30" name="TextBox 29">
            <a:extLst xmlns:a="http://schemas.openxmlformats.org/drawingml/2006/main">
              <a:ext uri="{FF2B5EF4-FFF2-40B4-BE49-F238E27FC236}">
                <a16:creationId xmlns:a16="http://schemas.microsoft.com/office/drawing/2014/main" id="{43AFE273-2BF2-9815-211D-A3F9327FE76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04000" y="3745089"/>
            <a:ext cx="3810000" cy="276999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vert="horz" wrap="square" lIns="0" tIns="0" bIns="0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250"/>
            </a:pPr>
            <a:r>
              <a:rPr sz="2250">
                <a:solidFill>
                  <a:srgbClr val="6B7F79"/>
                </a:solidFill>
              </a:rPr>
              <a:t>field lines point at the mass</a:t>
            </a:r>
          </a:p>
        </p:txBody>
      </p:sp>
      <p:sp>
        <p:nvSpPr>
          <p:cNvPr id="31" name="Oval 30">
            <a:extLst xmlns:a="http://schemas.openxmlformats.org/drawingml/2006/main">
              <a:ext uri="{FF2B5EF4-FFF2-40B4-BE49-F238E27FC236}">
                <a16:creationId xmlns:a16="http://schemas.microsoft.com/office/drawing/2014/main" id="{9A18C629-3B02-0943-CF5D-6B4FBF723B0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384800" y="4736629"/>
            <a:ext cx="177800" cy="204141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102E29"/>
          </a:solidFill>
          <a:ln xmlns:a="http://schemas.openxmlformats.org/drawingml/2006/main" w="19050">
            <a:solidFill>
              <a:srgbClr val="102E29"/>
            </a:solidFill>
          </a:ln>
        </p:spPr>
        <p:style>
          <a:lnRef xmlns:a="http://schemas.openxmlformats.org/drawingml/2006/main" idx="2">
            <a:schemeClr val="accent1">
              <a:shade val="15000"/>
            </a:schemeClr>
          </a:lnRef>
          <a:fillRef xmlns:a="http://schemas.openxmlformats.org/drawingml/2006/main" idx="1">
            <a:schemeClr val="accent1"/>
          </a:fillRef>
          <a:effectRef xmlns:a="http://schemas.openxmlformats.org/drawingml/2006/main" idx="0">
            <a:schemeClr val="accent1"/>
          </a:effectRef>
          <a:fontRef xmlns:a="http://schemas.openxmlformats.org/drawingml/2006/main" idx="minor">
            <a:schemeClr val="lt1"/>
          </a:fontRef>
        </p:style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>
              <a:buNone/>
            </a:pPr>
            <a:endParaRPr/>
          </a:p>
        </p:txBody>
      </p:sp>
      <p:sp>
        <p:nvSpPr>
          <p:cNvPr id="32" name="TextBox 31">
            <a:extLst xmlns:a="http://schemas.openxmlformats.org/drawingml/2006/main">
              <a:ext uri="{FF2B5EF4-FFF2-40B4-BE49-F238E27FC236}">
                <a16:creationId xmlns:a16="http://schemas.microsoft.com/office/drawing/2014/main" id="{12B62D9B-AEF1-B083-D887-AE6D2A2D18A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02200" y="4328348"/>
            <a:ext cx="1143000" cy="276999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vert="horz" wrap="square" lIns="0" tIns="0" bIns="0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2250"/>
            </a:pPr>
            <a:r>
              <a:rPr sz="2250">
                <a:solidFill>
                  <a:srgbClr val="102E29"/>
                </a:solidFill>
              </a:rPr>
              <a:t>r</a:t>
            </a:r>
          </a:p>
        </p:txBody>
      </p:sp>
      <p:sp>
        <p:nvSpPr>
          <p:cNvPr id="33" name="TextBox 32">
            <a:extLst xmlns:a="http://schemas.openxmlformats.org/drawingml/2006/main">
              <a:ext uri="{FF2B5EF4-FFF2-40B4-BE49-F238E27FC236}">
                <a16:creationId xmlns:a16="http://schemas.microsoft.com/office/drawing/2014/main" id="{FA307CF6-4C3F-5505-8A2B-BE38F87B322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02200" y="5057422"/>
            <a:ext cx="1143000" cy="276999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vert="horz" wrap="square" lIns="0" tIns="0" bIns="0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2250"/>
            </a:pPr>
            <a:r>
              <a:rPr sz="2250">
                <a:solidFill>
                  <a:srgbClr val="102E29"/>
                </a:solidFill>
              </a:rPr>
              <a:t>g</a:t>
            </a:r>
          </a:p>
        </p:txBody>
      </p:sp>
      <p:sp>
        <p:nvSpPr>
          <p:cNvPr id="34" name="Oval 33">
            <a:extLst xmlns:a="http://schemas.openxmlformats.org/drawingml/2006/main">
              <a:ext uri="{FF2B5EF4-FFF2-40B4-BE49-F238E27FC236}">
                <a16:creationId xmlns:a16="http://schemas.microsoft.com/office/drawing/2014/main" id="{2E6ECB94-A051-6083-1DBF-5EF11A833CF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09000" y="4736629"/>
            <a:ext cx="177800" cy="204141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EF5C3E"/>
          </a:solidFill>
          <a:ln xmlns:a="http://schemas.openxmlformats.org/drawingml/2006/main" w="19050">
            <a:solidFill>
              <a:srgbClr val="102E29"/>
            </a:solidFill>
          </a:ln>
        </p:spPr>
        <p:style>
          <a:lnRef xmlns:a="http://schemas.openxmlformats.org/drawingml/2006/main" idx="2">
            <a:schemeClr val="accent1">
              <a:shade val="15000"/>
            </a:schemeClr>
          </a:lnRef>
          <a:fillRef xmlns:a="http://schemas.openxmlformats.org/drawingml/2006/main" idx="1">
            <a:schemeClr val="accent1"/>
          </a:fillRef>
          <a:effectRef xmlns:a="http://schemas.openxmlformats.org/drawingml/2006/main" idx="0">
            <a:schemeClr val="accent1"/>
          </a:effectRef>
          <a:fontRef xmlns:a="http://schemas.openxmlformats.org/drawingml/2006/main" idx="minor">
            <a:schemeClr val="lt1"/>
          </a:fontRef>
        </p:style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>
              <a:buNone/>
            </a:pPr>
            <a:endParaRPr/>
          </a:p>
        </p:txBody>
      </p:sp>
      <p:sp>
        <p:nvSpPr>
          <p:cNvPr id="35" name="TextBox 34">
            <a:extLst xmlns:a="http://schemas.openxmlformats.org/drawingml/2006/main">
              <a:ext uri="{FF2B5EF4-FFF2-40B4-BE49-F238E27FC236}">
                <a16:creationId xmlns:a16="http://schemas.microsoft.com/office/drawing/2014/main" id="{B1C0675E-C593-A422-2761-69E0A49EDB8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26400" y="4328348"/>
            <a:ext cx="1143000" cy="276999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vert="horz" wrap="square" lIns="0" tIns="0" bIns="0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2250"/>
            </a:pPr>
            <a:r>
              <a:rPr sz="2250">
                <a:solidFill>
                  <a:srgbClr val="EF5C3E"/>
                </a:solidFill>
              </a:rPr>
              <a:t>2r</a:t>
            </a:r>
          </a:p>
        </p:txBody>
      </p:sp>
      <p:sp>
        <p:nvSpPr>
          <p:cNvPr id="36" name="TextBox 35">
            <a:extLst xmlns:a="http://schemas.openxmlformats.org/drawingml/2006/main">
              <a:ext uri="{FF2B5EF4-FFF2-40B4-BE49-F238E27FC236}">
                <a16:creationId xmlns:a16="http://schemas.microsoft.com/office/drawing/2014/main" id="{FA5B4774-CC27-F3A0-B801-50D0DFC9856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26400" y="5057422"/>
            <a:ext cx="1143000" cy="276999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vert="horz" wrap="square" lIns="0" tIns="0" bIns="0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2250"/>
            </a:pPr>
            <a:r>
              <a:rPr sz="2250">
                <a:solidFill>
                  <a:srgbClr val="EF5C3E"/>
                </a:solidFill>
              </a:rPr>
              <a:t>g / 4</a:t>
            </a:r>
          </a:p>
        </p:txBody>
      </p:sp>
      <p:sp>
        <p:nvSpPr>
          <p:cNvPr id="37" name="TextBox 36">
            <a:extLst xmlns:a="http://schemas.openxmlformats.org/drawingml/2006/main">
              <a:ext uri="{FF2B5EF4-FFF2-40B4-BE49-F238E27FC236}">
                <a16:creationId xmlns:a16="http://schemas.microsoft.com/office/drawing/2014/main" id="{6D38A6CD-BBAF-CE10-127E-91DCDA354EF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04000" y="5553192"/>
            <a:ext cx="4826000" cy="276999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vert="horz" wrap="square" lIns="0" tIns="0" bIns="0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250"/>
            </a:pPr>
            <a:r>
              <a:rPr sz="2250" b="1">
                <a:solidFill>
                  <a:srgbClr val="102E29"/>
                </a:solidFill>
              </a:rPr>
              <a:t>g = GM / r²</a:t>
            </a:r>
          </a:p>
        </p:txBody>
      </p:sp>
      <p:sp>
        <p:nvSpPr>
          <p:cNvPr id="38" name="course-rail">
            <a:extLst xmlns:a="http://schemas.openxmlformats.org/drawingml/2006/main">
              <a:ext uri="{FF2B5EF4-FFF2-40B4-BE49-F238E27FC236}">
                <a16:creationId xmlns:a16="http://schemas.microsoft.com/office/drawing/2014/main" id="{CF982FF9-F65E-4B2F-90F5-CDA5E43A8EC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buNone/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A2 · CAMBRIDGE PHYSICS 9702 · TOPIC 13 · GRAVITATIONAL FIELDS</a:t>
            </a:r>
          </a:p>
        </p:txBody>
      </p:sp>
      <p:sp>
        <p:nvSpPr>
          <p:cNvPr id="39" name="rule-70-674">
            <a:extLst xmlns:a="http://schemas.openxmlformats.org/drawingml/2006/main">
              <a:ext uri="{FF2B5EF4-FFF2-40B4-BE49-F238E27FC236}">
                <a16:creationId xmlns:a16="http://schemas.microsoft.com/office/drawing/2014/main" id="{F9AF96B7-0AB8-4598-ABE1-07EBD7BFDF3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</p:spTree>
    <p:extLst>
      <p:ext uri="{BB962C8B-B14F-4D97-AF65-F5344CB8AC3E}">
        <p14:creationId xmlns:p14="http://schemas.microsoft.com/office/powerpoint/2010/main" val="1664776154"/>
      </p:ext>
    </p:extLst>
  </p:cSld>
</p:sld>
</file>

<file path=ppt/slides/slide5.xml><?xml version="1.0" encoding="utf-8"?>
<p:sld xmlns:p="http://schemas.openxmlformats.org/presentationml/2006/main">
  <p:cSld>
    <p:bg>
      <p:bgPr>
        <a:solidFill xmlns:a="http://schemas.openxmlformats.org/drawingml/2006/main">
          <a:srgbClr val="F4F0E2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0" name="course-rail">
            <a:extLst xmlns:a="http://schemas.openxmlformats.org/drawingml/2006/main">
              <a:ext uri="{FF2B5EF4-FFF2-40B4-BE49-F238E27FC236}">
                <a16:creationId xmlns:a16="http://schemas.microsoft.com/office/drawing/2014/main" id="{318A1AEE-4566-40E9-B257-FBEEC5D156F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A2 · CAMBRIDGE PHYSICS 9702 · TOPIC 13 · GRAVITATIONAL FIELDS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C52733D6-78EE-4EDE-A96E-4FD79099DFB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05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1F871190-212A-4F6B-B4B1-1D825DC75F9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F1693DFB-338B-44DB-A205-E5DFFA1ACDF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Build the model: what happens?</a:t>
            </a:r>
          </a:p>
        </p:txBody>
      </p:sp>
      <p:sp>
        <p:nvSpPr>
          <p:cNvPr id="5" name="model-number-1">
            <a:extLst xmlns:a="http://schemas.openxmlformats.org/drawingml/2006/main">
              <a:ext uri="{FF2B5EF4-FFF2-40B4-BE49-F238E27FC236}">
                <a16:creationId xmlns:a16="http://schemas.microsoft.com/office/drawing/2014/main" id="{A0C66FA0-7518-44FF-B693-AEDA4FEB2D2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1809750"/>
            <a:ext cx="76200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01</a:t>
            </a:r>
          </a:p>
        </p:txBody>
      </p:sp>
      <p:sp>
        <p:nvSpPr>
          <p:cNvPr id="6" name="model-idea-1">
            <a:extLst xmlns:a="http://schemas.openxmlformats.org/drawingml/2006/main">
              <a:ext uri="{FF2B5EF4-FFF2-40B4-BE49-F238E27FC236}">
                <a16:creationId xmlns:a16="http://schemas.microsoft.com/office/drawing/2014/main" id="{B0A92F4F-D419-4273-8482-027D124521B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19250" y="1733550"/>
            <a:ext cx="9239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000" b="1" i="0">
                <a:solidFill>
                  <a:srgbClr val="0A332E"/>
                </a:solidFill>
              </a:defRPr>
            </a:pPr>
            <a:r>
              <a:rPr sz="3000" b="1" i="0">
                <a:solidFill>
                  <a:srgbClr val="0A332E"/>
                </a:solidFill>
              </a:rPr>
              <a:t>Field strength is force per unit mass and points inward.</a:t>
            </a:r>
          </a:p>
        </p:txBody>
      </p:sp>
      <p:sp>
        <p:nvSpPr>
          <p:cNvPr id="7" name="model-number-2">
            <a:extLst xmlns:a="http://schemas.openxmlformats.org/drawingml/2006/main">
              <a:ext uri="{FF2B5EF4-FFF2-40B4-BE49-F238E27FC236}">
                <a16:creationId xmlns:a16="http://schemas.microsoft.com/office/drawing/2014/main" id="{EB935A00-B6B1-4318-A536-C24D54CED76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3524250"/>
            <a:ext cx="76200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02</a:t>
            </a:r>
          </a:p>
        </p:txBody>
      </p:sp>
      <p:sp>
        <p:nvSpPr>
          <p:cNvPr id="8" name="model-idea-2">
            <a:extLst xmlns:a="http://schemas.openxmlformats.org/drawingml/2006/main">
              <a:ext uri="{FF2B5EF4-FFF2-40B4-BE49-F238E27FC236}">
                <a16:creationId xmlns:a16="http://schemas.microsoft.com/office/drawing/2014/main" id="{EE08585F-68C2-4406-8A8C-AFE75ED15F1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19250" y="3448050"/>
            <a:ext cx="9239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000" b="1" i="0">
                <a:solidFill>
                  <a:srgbClr val="0A332E"/>
                </a:solidFill>
              </a:defRPr>
            </a:pPr>
            <a:r>
              <a:rPr sz="3000" b="1" i="0">
                <a:solidFill>
                  <a:srgbClr val="0A332E"/>
                </a:solidFill>
              </a:rPr>
              <a:t>For a point mass, g follows an inverse-square law.</a:t>
            </a:r>
          </a:p>
        </p:txBody>
      </p:sp>
      <p:sp>
        <p:nvSpPr>
          <p:cNvPr id="9" name="model-check">
            <a:extLst xmlns:a="http://schemas.openxmlformats.org/drawingml/2006/main">
              <a:ext uri="{FF2B5EF4-FFF2-40B4-BE49-F238E27FC236}">
                <a16:creationId xmlns:a16="http://schemas.microsoft.com/office/drawing/2014/main" id="{0215268F-CA70-4AF8-B925-CF981FDBA23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19250" y="5314950"/>
            <a:ext cx="752475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Connect them in one spoken sentence.</a:t>
            </a:r>
          </a:p>
        </p:txBody>
      </p:sp>
    </p:spTree>
    <p:extLst>
      <p:ext uri="{BB962C8B-B14F-4D97-AF65-F5344CB8AC3E}">
        <p14:creationId xmlns:p14="http://schemas.microsoft.com/office/powerpoint/2010/main" val="1314414985"/>
      </p:ext>
    </p:extLst>
  </p:cSld>
</p:sld>
</file>

<file path=ppt/slides/slide6.xml><?xml version="1.0" encoding="utf-8"?>
<p:sld xmlns:p="http://schemas.openxmlformats.org/presentationml/2006/main">
  <p:cSld>
    <p:bg>
      <p:bgPr>
        <a:solidFill xmlns:a="http://schemas.openxmlformats.org/drawingml/2006/main">
          <a:srgbClr val="FCFAF1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4" name="course-rail">
            <a:extLst xmlns:a="http://schemas.openxmlformats.org/drawingml/2006/main">
              <a:ext uri="{FF2B5EF4-FFF2-40B4-BE49-F238E27FC236}">
                <a16:creationId xmlns:a16="http://schemas.microsoft.com/office/drawing/2014/main" id="{211742A5-8F9F-49C4-B2E8-9453D7533A9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A2 · CAMBRIDGE PHYSICS 9702 · TOPIC 13 · GRAVITATIONAL FIELDS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98745DB8-0C6C-4BE7-A214-2A572F7366A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06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72836DAA-5DB0-4D2F-9F87-44863A3F2BB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42D29F10-3A43-45ED-87A6-AE10BCA67C6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Build the model: what controls it?</a:t>
            </a:r>
          </a:p>
        </p:txBody>
      </p:sp>
      <p:sp>
        <p:nvSpPr>
          <p:cNvPr id="5" name="rule-650-188">
            <a:extLst xmlns:a="http://schemas.openxmlformats.org/drawingml/2006/main">
              <a:ext uri="{FF2B5EF4-FFF2-40B4-BE49-F238E27FC236}">
                <a16:creationId xmlns:a16="http://schemas.microsoft.com/office/drawing/2014/main" id="{52494EA9-8C5D-41F0-8FA0-BC6927251F5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0" y="1790700"/>
            <a:ext cx="19050" cy="30003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control-idea-1">
            <a:extLst xmlns:a="http://schemas.openxmlformats.org/drawingml/2006/main">
              <a:ext uri="{FF2B5EF4-FFF2-40B4-BE49-F238E27FC236}">
                <a16:creationId xmlns:a16="http://schemas.microsoft.com/office/drawing/2014/main" id="{F8974452-60B4-439A-99D3-6FB2C0F3453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809750"/>
            <a:ext cx="4953000" cy="1123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Gravitational potential is negative work per unit mass relative to infinity.</a:t>
            </a:r>
          </a:p>
        </p:txBody>
      </p:sp>
      <p:sp>
        <p:nvSpPr>
          <p:cNvPr id="7" name="control-idea-2">
            <a:extLst xmlns:a="http://schemas.openxmlformats.org/drawingml/2006/main">
              <a:ext uri="{FF2B5EF4-FFF2-40B4-BE49-F238E27FC236}">
                <a16:creationId xmlns:a16="http://schemas.microsoft.com/office/drawing/2014/main" id="{6B2FF865-E414-4CE3-A362-D1264B9E182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238500"/>
            <a:ext cx="4953000" cy="1123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A circular orbit uses gravity as the centripetal resultant.</a:t>
            </a:r>
          </a:p>
        </p:txBody>
      </p:sp>
      <p:sp>
        <p:nvSpPr>
          <p:cNvPr id="8" name="equation-label">
            <a:extLst xmlns:a="http://schemas.openxmlformats.org/drawingml/2006/main">
              <a:ext uri="{FF2B5EF4-FFF2-40B4-BE49-F238E27FC236}">
                <a16:creationId xmlns:a16="http://schemas.microsoft.com/office/drawing/2014/main" id="{7C8D4601-A30F-4F66-B42A-8B8F432438F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0" y="1771650"/>
            <a:ext cx="4286250" cy="342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025" b="1" i="0">
                <a:solidFill>
                  <a:srgbClr val="6336D6"/>
                </a:solidFill>
              </a:defRPr>
            </a:pPr>
            <a:r>
              <a:rPr sz="2025" b="1" i="0">
                <a:solidFill>
                  <a:srgbClr val="6336D6"/>
                </a:solidFill>
              </a:rPr>
              <a:t>EQUATIONS TO EXPLAIN</a:t>
            </a:r>
          </a:p>
        </p:txBody>
      </p:sp>
      <p:sp>
        <p:nvSpPr>
          <p:cNvPr id="9" name="equation-1">
            <a:extLst xmlns:a="http://schemas.openxmlformats.org/drawingml/2006/main">
              <a:ext uri="{FF2B5EF4-FFF2-40B4-BE49-F238E27FC236}">
                <a16:creationId xmlns:a16="http://schemas.microsoft.com/office/drawing/2014/main" id="{D354F509-8D08-4B3E-91AD-EF87E67BADE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0" y="2324100"/>
            <a:ext cx="447675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g = GM/r²</a:t>
            </a:r>
          </a:p>
        </p:txBody>
      </p:sp>
      <p:sp>
        <p:nvSpPr>
          <p:cNvPr id="10" name="equation-2">
            <a:extLst xmlns:a="http://schemas.openxmlformats.org/drawingml/2006/main">
              <a:ext uri="{FF2B5EF4-FFF2-40B4-BE49-F238E27FC236}">
                <a16:creationId xmlns:a16="http://schemas.microsoft.com/office/drawing/2014/main" id="{58C5BABD-C40B-4888-8E5B-57D93D696CA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0" y="3028950"/>
            <a:ext cx="447675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φ = −GM/r</a:t>
            </a:r>
          </a:p>
        </p:txBody>
      </p:sp>
      <p:sp>
        <p:nvSpPr>
          <p:cNvPr id="11" name="equation-3">
            <a:extLst xmlns:a="http://schemas.openxmlformats.org/drawingml/2006/main">
              <a:ext uri="{FF2B5EF4-FFF2-40B4-BE49-F238E27FC236}">
                <a16:creationId xmlns:a16="http://schemas.microsoft.com/office/drawing/2014/main" id="{413426FC-566D-486D-ACB4-A4421C3F23D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0" y="3733800"/>
            <a:ext cx="447675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Eₚ = −GMm/r</a:t>
            </a:r>
          </a:p>
        </p:txBody>
      </p:sp>
      <p:sp>
        <p:nvSpPr>
          <p:cNvPr id="12" name="equation-4">
            <a:extLst xmlns:a="http://schemas.openxmlformats.org/drawingml/2006/main">
              <a:ext uri="{FF2B5EF4-FFF2-40B4-BE49-F238E27FC236}">
                <a16:creationId xmlns:a16="http://schemas.microsoft.com/office/drawing/2014/main" id="{F915A255-8F8F-4A92-B19F-6C27F803947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0" y="4438650"/>
            <a:ext cx="447675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v = √(GM/r)</a:t>
            </a:r>
          </a:p>
        </p:txBody>
      </p:sp>
      <p:sp>
        <p:nvSpPr>
          <p:cNvPr id="13" name="scope-extra">
            <a:extLst xmlns:a="http://schemas.openxmlformats.org/drawingml/2006/main">
              <a:ext uri="{FF2B5EF4-FFF2-40B4-BE49-F238E27FC236}">
                <a16:creationId xmlns:a16="http://schemas.microsoft.com/office/drawing/2014/main" id="{DF28533C-9091-42F1-AD76-794218ABA08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953000"/>
            <a:ext cx="10287000" cy="876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EXAM EDGE · A geostationary satellite orbits west to east above the Equator with a 24 h period, so its orbital radius is about 4.2 × 10⁷ m.</a:t>
            </a:r>
          </a:p>
        </p:txBody>
      </p:sp>
    </p:spTree>
    <p:extLst>
      <p:ext uri="{BB962C8B-B14F-4D97-AF65-F5344CB8AC3E}">
        <p14:creationId xmlns:p14="http://schemas.microsoft.com/office/powerpoint/2010/main" val="1918769133"/>
      </p:ext>
    </p:extLst>
  </p:cSld>
</p:sld>
</file>

<file path=ppt/slides/slide7.xml><?xml version="1.0" encoding="utf-8"?>
<p:sld xmlns:p="http://schemas.openxmlformats.org/presentationml/2006/main">
  <p:cSld>
    <p:bg>
      <p:bgPr>
        <a:solidFill xmlns:a="http://schemas.openxmlformats.org/drawingml/2006/main">
          <a:srgbClr val="FCFAF1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1" name="course-rail">
            <a:extLst xmlns:a="http://schemas.openxmlformats.org/drawingml/2006/main">
              <a:ext uri="{FF2B5EF4-FFF2-40B4-BE49-F238E27FC236}">
                <a16:creationId xmlns:a16="http://schemas.microsoft.com/office/drawing/2014/main" id="{CC5D023B-BC09-4DE3-AA9C-2376C3E1230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A2 · CAMBRIDGE PHYSICS 9702 · TOPIC 13 · GRAVITATIONAL FIELDS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7B02C2C0-E09E-4DBA-9468-B31A2840B6A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07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FC72BB5B-7788-4F74-89BC-A7E12E50205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48CA68E4-9D1D-4C49-978D-5132C87A8A1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Predict the graph before the data appear</a:t>
            </a:r>
          </a:p>
        </p:txBody>
      </p:sp>
      <p:sp>
        <p:nvSpPr>
          <p:cNvPr id="5" name="prediction-y-axis">
            <a:extLst xmlns:a="http://schemas.openxmlformats.org/drawingml/2006/main">
              <a:ext uri="{FF2B5EF4-FFF2-40B4-BE49-F238E27FC236}">
                <a16:creationId xmlns:a16="http://schemas.microsoft.com/office/drawing/2014/main" id="{32E62840-7F43-40D2-BEC9-6FB5E876979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095500" y="2000250"/>
            <a:ext cx="38100" cy="3219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A332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prediction-x-axis">
            <a:extLst xmlns:a="http://schemas.openxmlformats.org/drawingml/2006/main">
              <a:ext uri="{FF2B5EF4-FFF2-40B4-BE49-F238E27FC236}">
                <a16:creationId xmlns:a16="http://schemas.microsoft.com/office/drawing/2014/main" id="{C43EED8F-E4B2-4904-8F7B-1855EEC642C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095500" y="5181600"/>
            <a:ext cx="781050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A332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7" name="prediction-y-label">
            <a:extLst xmlns:a="http://schemas.openxmlformats.org/drawingml/2006/main">
              <a:ext uri="{FF2B5EF4-FFF2-40B4-BE49-F238E27FC236}">
                <a16:creationId xmlns:a16="http://schemas.microsoft.com/office/drawing/2014/main" id="{7B68638C-A1CD-467A-BDD2-7CA95591563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095500" y="1543050"/>
            <a:ext cx="5715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Field strength (mN kg⁻¹)</a:t>
            </a:r>
          </a:p>
        </p:txBody>
      </p:sp>
      <p:sp>
        <p:nvSpPr>
          <p:cNvPr id="8" name="prediction-x-label">
            <a:extLst xmlns:a="http://schemas.openxmlformats.org/drawingml/2006/main">
              <a:ext uri="{FF2B5EF4-FFF2-40B4-BE49-F238E27FC236}">
                <a16:creationId xmlns:a16="http://schemas.microsoft.com/office/drawing/2014/main" id="{DFF53912-C551-4460-B6D4-809718BA189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715000" y="5391150"/>
            <a:ext cx="419100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1/r² (10⁻¹⁴ m⁻²)</a:t>
            </a:r>
          </a:p>
        </p:txBody>
      </p:sp>
      <p:sp>
        <p:nvSpPr>
          <p:cNvPr id="9" name="prediction-command">
            <a:extLst xmlns:a="http://schemas.openxmlformats.org/drawingml/2006/main">
              <a:ext uri="{FF2B5EF4-FFF2-40B4-BE49-F238E27FC236}">
                <a16:creationId xmlns:a16="http://schemas.microsoft.com/office/drawing/2014/main" id="{F537BB55-CB9E-4A97-A6A5-6C37BC5F0F2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905750" y="2114550"/>
            <a:ext cx="333375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SKETCH → LABEL → DEFEND</a:t>
            </a:r>
          </a:p>
        </p:txBody>
      </p:sp>
      <p:sp>
        <p:nvSpPr>
          <p:cNvPr id="10" name="prediction-options">
            <a:extLst xmlns:a="http://schemas.openxmlformats.org/drawingml/2006/main">
              <a:ext uri="{FF2B5EF4-FFF2-40B4-BE49-F238E27FC236}">
                <a16:creationId xmlns:a16="http://schemas.microsoft.com/office/drawing/2014/main" id="{8BD18151-8F9B-49D1-8AFC-8BBC36CB172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91500" y="2914650"/>
            <a:ext cx="2857500" cy="1809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linear?</a:t>
            </a:r>
          </a:p>
          <a:p xmlns:a="http://schemas.openxmlformats.org/drawingml/2006/main">
            <a:pPr algn="ctr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curved?</a:t>
            </a:r>
          </a:p>
          <a:p xmlns:a="http://schemas.openxmlformats.org/drawingml/2006/main">
            <a:pPr algn="ctr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constant?</a:t>
            </a:r>
          </a:p>
          <a:p xmlns:a="http://schemas.openxmlformats.org/drawingml/2006/main">
            <a:pPr algn="ctr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changes sign?</a:t>
            </a:r>
          </a:p>
        </p:txBody>
      </p:sp>
    </p:spTree>
    <p:extLst>
      <p:ext uri="{BB962C8B-B14F-4D97-AF65-F5344CB8AC3E}">
        <p14:creationId xmlns:p14="http://schemas.microsoft.com/office/powerpoint/2010/main" val="1950157199"/>
      </p:ext>
    </p:extLst>
  </p:cSld>
</p:sld>
</file>

<file path=ppt/slides/slide8.xml><?xml version="1.0" encoding="utf-8"?>
<p:sld xmlns:p="http://schemas.openxmlformats.org/presentationml/2006/main">
  <p:cSld>
    <p:bg>
      <p:bgPr>
        <a:solidFill xmlns:a="http://schemas.openxmlformats.org/drawingml/2006/main">
          <a:srgbClr val="FCFAF1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7" name="course-rail">
            <a:extLst xmlns:a="http://schemas.openxmlformats.org/drawingml/2006/main">
              <a:ext uri="{FF2B5EF4-FFF2-40B4-BE49-F238E27FC236}">
                <a16:creationId xmlns:a16="http://schemas.microsoft.com/office/drawing/2014/main" id="{0EA1DBFC-F23F-4BC4-AA6E-9D26C9DAF0E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A2 · CAMBRIDGE PHYSICS 9702 · TOPIC 13 · GRAVITATIONAL FIELDS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277DB3D8-29CD-4E94-82F0-DD08CFBFDAF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08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2390D229-9901-468D-86AB-20E90F370CF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C8D9FF61-23F4-4B80-97F5-C0A20891A23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Field strength becomes linear against 1/r²</a:t>
            </a:r>
          </a:p>
        </p:txBody>
      </p:sp>
      <p:graphicFrame>
        <p:nvGraphicFramePr>
          <p:cNvPr id="11" name="Chart"/>
          <p:cNvGraphicFramePr/>
          <p:nvPr/>
        </p:nvGraphicFramePr>
        <p:xfrm>
          <a:off xmlns:a="http://schemas.openxmlformats.org/drawingml/2006/main" x="952500" y="1676400"/>
          <a:ext xmlns:a="http://schemas.openxmlformats.org/drawingml/2006/main" cx="10287000" cy="38100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9e2c2dc00a9d4f3d"/>
          </a:graphicData>
        </a:graphic>
      </p:graphicFrame>
      <p:sp>
        <p:nvSpPr>
          <p:cNvPr id="6" name="graph-edit">
            <a:extLst xmlns:a="http://schemas.openxmlformats.org/drawingml/2006/main">
              <a:ext uri="{FF2B5EF4-FFF2-40B4-BE49-F238E27FC236}">
                <a16:creationId xmlns:a16="http://schemas.microsoft.com/office/drawing/2014/main" id="{F1D8CD3D-B5D8-4F02-A75D-F46EE87B873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5486400"/>
            <a:ext cx="10287000" cy="723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EDIT THE CHART · Double the source mass and predict the new gradient.</a:t>
            </a:r>
          </a:p>
        </p:txBody>
      </p:sp>
    </p:spTree>
    <p:extLst>
      <p:ext uri="{BB962C8B-B14F-4D97-AF65-F5344CB8AC3E}">
        <p14:creationId xmlns:p14="http://schemas.microsoft.com/office/powerpoint/2010/main" val="508517168"/>
      </p:ext>
    </p:extLst>
  </p:cSld>
</p:sld>
</file>

<file path=ppt/slides/slide9.xml><?xml version="1.0" encoding="utf-8"?>
<p:sld xmlns:p="http://schemas.openxmlformats.org/presentationml/2006/main">
  <p:cSld>
    <p:bg>
      <p:bgPr>
        <a:solidFill xmlns:a="http://schemas.openxmlformats.org/drawingml/2006/main">
          <a:srgbClr val="F4F0E2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7" name="course-rail">
            <a:extLst xmlns:a="http://schemas.openxmlformats.org/drawingml/2006/main">
              <a:ext uri="{FF2B5EF4-FFF2-40B4-BE49-F238E27FC236}">
                <a16:creationId xmlns:a16="http://schemas.microsoft.com/office/drawing/2014/main" id="{46D16BEE-9257-4B0A-AF12-8DF9396C586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A2 · CAMBRIDGE PHYSICS 9702 · TOPIC 13 · GRAVITATIONAL FIELDS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8A51CC15-F730-46BA-8092-A5BC611A1CC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09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6B97C407-1394-4484-8B83-51CD2A9AB2A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35A9158B-365C-47C2-9328-AA641E4BADD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Worked problem: commit before the reveal</a:t>
            </a:r>
          </a:p>
        </p:txBody>
      </p:sp>
      <p:sp>
        <p:nvSpPr>
          <p:cNvPr id="5" name="worked-problem">
            <a:extLst xmlns:a="http://schemas.openxmlformats.org/drawingml/2006/main">
              <a:ext uri="{FF2B5EF4-FFF2-40B4-BE49-F238E27FC236}">
                <a16:creationId xmlns:a16="http://schemas.microsoft.com/office/drawing/2014/main" id="{94A2B86E-27CE-41D6-B965-101F9522888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1809750"/>
            <a:ext cx="10477500" cy="1952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3150" b="1" i="0">
                <a:solidFill>
                  <a:srgbClr val="0A332E"/>
                </a:solidFill>
              </a:defRPr>
            </a:pPr>
            <a:r>
              <a:rPr sz="3150" b="1" i="0">
                <a:solidFill>
                  <a:srgbClr val="0A332E"/>
                </a:solidFill>
              </a:rPr>
              <a:t>A planet has mass 6.0 × 10²⁴ kg and radius 6.4 × 10⁶ m. Find surface g using G = 6.67 × 10⁻¹¹ N m² kg⁻².</a:t>
            </a:r>
          </a:p>
        </p:txBody>
      </p:sp>
      <p:sp>
        <p:nvSpPr>
          <p:cNvPr id="6" name="worked-actions">
            <a:extLst xmlns:a="http://schemas.openxmlformats.org/drawingml/2006/main">
              <a:ext uri="{FF2B5EF4-FFF2-40B4-BE49-F238E27FC236}">
                <a16:creationId xmlns:a16="http://schemas.microsoft.com/office/drawing/2014/main" id="{58A0C4AC-CC5E-4D10-829C-FB7B4E5B2C9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4762500"/>
            <a:ext cx="933450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ESTIMATE · CHOOSE THE MODEL · STATE THE SIGN</a:t>
            </a:r>
          </a:p>
        </p:txBody>
      </p:sp>
    </p:spTree>
    <p:extLst>
      <p:ext uri="{BB962C8B-B14F-4D97-AF65-F5344CB8AC3E}">
        <p14:creationId xmlns:p14="http://schemas.microsoft.com/office/powerpoint/2010/main" val="55061714"/>
      </p:ext>
    </p:extLst>
  </p:cSld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ap:Properties xmlns:ap="http://schemas.openxmlformats.org/officeDocument/2006/extended-properties">
  <ap:Application>Walnut Exporter</ap:Application>
  <ap:PresentationFormat>Converted Presentation</ap:PresentationFormat>
  <ap:Slides>0</ap:Slides>
  <ap:Notes>0</ap:Notes>
  <ap:HiddenSlides>0</ap:HiddenSlides>
  <ap:SharedDoc>false</ap:SharedDoc>
  <ap:DocSecurity>0</ap:DocSecurity>
</ap:Properties>
</file>

<file path=docProps/core.xml><?xml version="1.0" encoding="utf-8"?>
<coreProperties xmlns:dc="http://purl.org/dc/elements/1.1/" xmlns:dcterms="http://purl.org/dc/terms/" xmlns:xsi="http://www.w3.org/2001/XMLSchema-instance" xmlns="http://schemas.openxmlformats.org/package/2006/metadata/core-properties">
  <dc:creator>Walnut Exporter</dc:creator>
  <lastModifiedBy>Walnut Exporter</lastModifiedBy>
  <dc:title>Presentation</dc:title>
  <dcterms:created xsi:type="dcterms:W3CDTF">2026-08-26T11:34:36.9910000Z</dcterms:created>
  <dcterms:modified xsi:type="dcterms:W3CDTF">2026-08-26T11:34:36.9910000Z</dcterms:modified>
</coreProperties>
</file>