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3fdca08b4bf4d75" /><Relationship Type="http://schemas.openxmlformats.org/officeDocument/2006/relationships/extended-properties" Target="/docProps/app.xml" Id="R1991b25120eb4139" /><Relationship Type="http://schemas.openxmlformats.org/officeDocument/2006/relationships/officeDocument" Target="/ppt/presentation.xml" Id="R1455ba3c473445c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02c8614158f4777"/>
  </p:sldMasterIdLst>
  <p:notesMasterIdLst>
    <p:notesMasterId xmlns:r="http://schemas.openxmlformats.org/officeDocument/2006/relationships" r:id="Re663dee7ce9941cc"/>
  </p:notesMasterIdLst>
  <p:sldIdLst>
    <p:sldId xmlns:r="http://schemas.openxmlformats.org/officeDocument/2006/relationships" id="256" r:id="R8803ea6e110048be"/>
    <p:sldId xmlns:r="http://schemas.openxmlformats.org/officeDocument/2006/relationships" id="257" r:id="R7ae519e148b947fd"/>
    <p:sldId xmlns:r="http://schemas.openxmlformats.org/officeDocument/2006/relationships" id="258" r:id="R05bf55bb3f7b44a7"/>
    <p:sldId xmlns:r="http://schemas.openxmlformats.org/officeDocument/2006/relationships" id="259" r:id="Rc4c8c45b72fa4cad"/>
    <p:sldId xmlns:r="http://schemas.openxmlformats.org/officeDocument/2006/relationships" id="260" r:id="R4b61896a27874e0c"/>
    <p:sldId xmlns:r="http://schemas.openxmlformats.org/officeDocument/2006/relationships" id="261" r:id="R3a156658691b4682"/>
    <p:sldId xmlns:r="http://schemas.openxmlformats.org/officeDocument/2006/relationships" id="262" r:id="Reb2024082b2b45b7"/>
    <p:sldId xmlns:r="http://schemas.openxmlformats.org/officeDocument/2006/relationships" id="263" r:id="R67b68bce56884bc0"/>
    <p:sldId xmlns:r="http://schemas.openxmlformats.org/officeDocument/2006/relationships" id="264" r:id="Rc98a4b9b02474030"/>
    <p:sldId xmlns:r="http://schemas.openxmlformats.org/officeDocument/2006/relationships" id="265" r:id="R94f2885f3f2a4424"/>
    <p:sldId xmlns:r="http://schemas.openxmlformats.org/officeDocument/2006/relationships" id="266" r:id="R8e2f11758b844764"/>
    <p:sldId xmlns:r="http://schemas.openxmlformats.org/officeDocument/2006/relationships" id="267" r:id="R2ad2d52289d64bb2"/>
    <p:sldId xmlns:r="http://schemas.openxmlformats.org/officeDocument/2006/relationships" id="268" r:id="R64c30d500dbd4a7e"/>
    <p:sldId xmlns:r="http://schemas.openxmlformats.org/officeDocument/2006/relationships" id="269" r:id="Rd54355e40153486e"/>
    <p:sldId xmlns:r="http://schemas.openxmlformats.org/officeDocument/2006/relationships" id="270" r:id="Rcb819e37c6234d6c"/>
    <p:sldId xmlns:r="http://schemas.openxmlformats.org/officeDocument/2006/relationships" id="271" r:id="Rcb7b6f02a1404176"/>
    <p:sldId xmlns:r="http://schemas.openxmlformats.org/officeDocument/2006/relationships" id="272" r:id="Rd32df941aef94c81"/>
    <p:sldId xmlns:r="http://schemas.openxmlformats.org/officeDocument/2006/relationships" id="273" r:id="R9a0515fb90bc44b6"/>
    <p:sldId xmlns:r="http://schemas.openxmlformats.org/officeDocument/2006/relationships" id="274" r:id="Red5e313f7f884547"/>
    <p:sldId xmlns:r="http://schemas.openxmlformats.org/officeDocument/2006/relationships" id="275" r:id="Ra9c6acb913524c7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913eb63bbfd44d3" /><Relationship Type="http://schemas.openxmlformats.org/officeDocument/2006/relationships/slideMaster" Target="/ppt/slideMasters/slideMaster1.xml" Id="Ra02c8614158f4777" /><Relationship Type="http://schemas.openxmlformats.org/officeDocument/2006/relationships/notesMaster" Target="/ppt/notesMasters/notesMaster1.xml" Id="Re663dee7ce9941cc" /><Relationship Type="http://schemas.openxmlformats.org/officeDocument/2006/relationships/presProps" Target="/ppt/presProps.xml" Id="Rd909ae3b59b94068" /><Relationship Type="http://schemas.openxmlformats.org/officeDocument/2006/relationships/viewProps" Target="/ppt/viewProps.xml" Id="Rb0815b27d99f4c37" /><Relationship Type="http://schemas.openxmlformats.org/officeDocument/2006/relationships/tableStyles" Target="/ppt/tableStyles.xml" Id="R5c0f18537883435f" /><Relationship Type="http://schemas.openxmlformats.org/officeDocument/2006/relationships/slide" Target="/ppt/slides/slide1.xml" Id="R8803ea6e110048be" /><Relationship Type="http://schemas.openxmlformats.org/officeDocument/2006/relationships/slide" Target="/ppt/slides/slide2.xml" Id="R7ae519e148b947fd" /><Relationship Type="http://schemas.openxmlformats.org/officeDocument/2006/relationships/slide" Target="/ppt/slides/slide3.xml" Id="R05bf55bb3f7b44a7" /><Relationship Type="http://schemas.openxmlformats.org/officeDocument/2006/relationships/slide" Target="/ppt/slides/slide4.xml" Id="Rc4c8c45b72fa4cad" /><Relationship Type="http://schemas.openxmlformats.org/officeDocument/2006/relationships/slide" Target="/ppt/slides/slide5.xml" Id="R4b61896a27874e0c" /><Relationship Type="http://schemas.openxmlformats.org/officeDocument/2006/relationships/slide" Target="/ppt/slides/slide6.xml" Id="R3a156658691b4682" /><Relationship Type="http://schemas.openxmlformats.org/officeDocument/2006/relationships/slide" Target="/ppt/slides/slide7.xml" Id="Reb2024082b2b45b7" /><Relationship Type="http://schemas.openxmlformats.org/officeDocument/2006/relationships/slide" Target="/ppt/slides/slide8.xml" Id="R67b68bce56884bc0" /><Relationship Type="http://schemas.openxmlformats.org/officeDocument/2006/relationships/slide" Target="/ppt/slides/slide9.xml" Id="Rc98a4b9b02474030" /><Relationship Type="http://schemas.openxmlformats.org/officeDocument/2006/relationships/slide" Target="/ppt/slides/slide10.xml" Id="R94f2885f3f2a4424" /><Relationship Type="http://schemas.openxmlformats.org/officeDocument/2006/relationships/slide" Target="/ppt/slides/slide11.xml" Id="R8e2f11758b844764" /><Relationship Type="http://schemas.openxmlformats.org/officeDocument/2006/relationships/slide" Target="/ppt/slides/slide12.xml" Id="R2ad2d52289d64bb2" /><Relationship Type="http://schemas.openxmlformats.org/officeDocument/2006/relationships/slide" Target="/ppt/slides/slide13.xml" Id="R64c30d500dbd4a7e" /><Relationship Type="http://schemas.openxmlformats.org/officeDocument/2006/relationships/slide" Target="/ppt/slides/slide14.xml" Id="Rd54355e40153486e" /><Relationship Type="http://schemas.openxmlformats.org/officeDocument/2006/relationships/slide" Target="/ppt/slides/slide15.xml" Id="Rcb819e37c6234d6c" /><Relationship Type="http://schemas.openxmlformats.org/officeDocument/2006/relationships/slide" Target="/ppt/slides/slide16.xml" Id="Rcb7b6f02a1404176" /><Relationship Type="http://schemas.openxmlformats.org/officeDocument/2006/relationships/slide" Target="/ppt/slides/slide17.xml" Id="Rd32df941aef94c81" /><Relationship Type="http://schemas.openxmlformats.org/officeDocument/2006/relationships/slide" Target="/ppt/slides/slide18.xml" Id="R9a0515fb90bc44b6" /><Relationship Type="http://schemas.openxmlformats.org/officeDocument/2006/relationships/slide" Target="/ppt/slides/slide19.xml" Id="Red5e313f7f884547" /><Relationship Type="http://schemas.openxmlformats.org/officeDocument/2006/relationships/slide" Target="/ppt/slides/slide20.xml" Id="Ra9c6acb913524c7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caece720a9d4e1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fdcf4110f334297" /><Relationship Type="http://schemas.openxmlformats.org/officeDocument/2006/relationships/notesMaster" Target="/ppt/notesMasters/notesMaster1.xml" Id="Rd55f4064202d48e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3af6a10e5237433d" /><Relationship Type="http://schemas.openxmlformats.org/officeDocument/2006/relationships/notesMaster" Target="/ppt/notesMasters/notesMaster1.xml" Id="R8328c45de5d9464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dcb0f86f6d3840bd" /><Relationship Type="http://schemas.openxmlformats.org/officeDocument/2006/relationships/notesMaster" Target="/ppt/notesMasters/notesMaster1.xml" Id="Rf903ea713386437e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9ac3539d0d848a2" /><Relationship Type="http://schemas.openxmlformats.org/officeDocument/2006/relationships/notesMaster" Target="/ppt/notesMasters/notesMaster1.xml" Id="Rab708cfeb50b427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239322f816ca4d25" /><Relationship Type="http://schemas.openxmlformats.org/officeDocument/2006/relationships/notesMaster" Target="/ppt/notesMasters/notesMaster1.xml" Id="R8cf4f0fbb17c4433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0ccdc91c1d484d08" /><Relationship Type="http://schemas.openxmlformats.org/officeDocument/2006/relationships/notesMaster" Target="/ppt/notesMasters/notesMaster1.xml" Id="R75120bf37d83475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7be97bab9cbd44f8" /><Relationship Type="http://schemas.openxmlformats.org/officeDocument/2006/relationships/notesMaster" Target="/ppt/notesMasters/notesMaster1.xml" Id="R7763aa9fb2b24099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611ebcacbbd64fb5" /><Relationship Type="http://schemas.openxmlformats.org/officeDocument/2006/relationships/notesMaster" Target="/ppt/notesMasters/notesMaster1.xml" Id="R832a9755e4c741b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c38b090fe0b4bb3" /><Relationship Type="http://schemas.openxmlformats.org/officeDocument/2006/relationships/notesMaster" Target="/ppt/notesMasters/notesMaster1.xml" Id="R1946a01585134b66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f2c4871d0ab7450f" /><Relationship Type="http://schemas.openxmlformats.org/officeDocument/2006/relationships/notesMaster" Target="/ppt/notesMasters/notesMaster1.xml" Id="Rd9352818debf4851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58a45ba820eb4931" /><Relationship Type="http://schemas.openxmlformats.org/officeDocument/2006/relationships/notesMaster" Target="/ppt/notesMasters/notesMaster1.xml" Id="Re1e1c90924ef47f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a5e9dd5e6ca46ed" /><Relationship Type="http://schemas.openxmlformats.org/officeDocument/2006/relationships/notesMaster" Target="/ppt/notesMasters/notesMaster1.xml" Id="R33528cde73a54d97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bc2adab67cf2466a" /><Relationship Type="http://schemas.openxmlformats.org/officeDocument/2006/relationships/notesMaster" Target="/ppt/notesMasters/notesMaster1.xml" Id="Re820f38e68b0434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8052ec312874762" /><Relationship Type="http://schemas.openxmlformats.org/officeDocument/2006/relationships/notesMaster" Target="/ppt/notesMasters/notesMaster1.xml" Id="R2f977c401097443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787529454144a57" /><Relationship Type="http://schemas.openxmlformats.org/officeDocument/2006/relationships/notesMaster" Target="/ppt/notesMasters/notesMaster1.xml" Id="R5bdd5eebc22b453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c88ad3768254a3c" /><Relationship Type="http://schemas.openxmlformats.org/officeDocument/2006/relationships/notesMaster" Target="/ppt/notesMasters/notesMaster1.xml" Id="R48cdef5699d8472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0545cc4fc0c434c" /><Relationship Type="http://schemas.openxmlformats.org/officeDocument/2006/relationships/notesMaster" Target="/ppt/notesMasters/notesMaster1.xml" Id="R26ae5a92c0c24bb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8a2940a0e5d4ab6" /><Relationship Type="http://schemas.openxmlformats.org/officeDocument/2006/relationships/notesMaster" Target="/ppt/notesMasters/notesMaster1.xml" Id="R66fba174e60541b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f6954216caf4781" /><Relationship Type="http://schemas.openxmlformats.org/officeDocument/2006/relationships/notesMaster" Target="/ppt/notesMasters/notesMaster1.xml" Id="R5dc06de994414aa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13986d17d014a18" /><Relationship Type="http://schemas.openxmlformats.org/officeDocument/2006/relationships/notesMaster" Target="/ppt/notesMasters/notesMaster1.xml" Id="R888bbacf777c44d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force × time. Impulse is the area under an F–t graph. Q2: kg m s⁻¹. p = mv.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momentum. Internal forces cancel in the system total. Q4: vector. Direction is part of momentum.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force × time. Impulse is the area under an F–t graph. Q2: kg m s⁻¹. p = mv. Q3: momentum. Internal forces cancel in the system total. Q4: vector. Direction is part of momentum.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force × time. Impulse is the area under an F–t graph. Q2: kg m s⁻¹. p = mv.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resultant, momentum, impulse, isolated system, elastic, inelastic.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Equal triangular areas give the same impulse; extending collision time lowers peak force. Data: (0, 0), (50, 800), (100, 0), (200, 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3 Dynamics;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Friction and drag oppose motion and grow with speed, so a falling body's acceleration falls to zero at terminal velocity.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or soft low-speed carts; keep hands and faces away from collision paths.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41c074e5cd14e0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932540f0d17432b" /><Relationship Type="http://schemas.openxmlformats.org/officeDocument/2006/relationships/slideLayout" Target="/ppt/slideLayouts/slideLayout1.xml" Id="R47fcf110c648472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7fcf110c648472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aa55d96c244421" /><Relationship Type="http://schemas.openxmlformats.org/officeDocument/2006/relationships/notesSlide" Target="/ppt/notesSlides/notesSlide1.xml" Id="R9e506b238e45410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6917b358b34544" /><Relationship Type="http://schemas.openxmlformats.org/officeDocument/2006/relationships/notesSlide" Target="/ppt/notesSlides/notesSlide10.xml" Id="R558b0c64c4414efc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327ec00d1841f2" /><Relationship Type="http://schemas.openxmlformats.org/officeDocument/2006/relationships/notesSlide" Target="/ppt/notesSlides/notesSlide11.xml" Id="Rd07715f4f660474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321a90c646c4c42" /><Relationship Type="http://schemas.openxmlformats.org/officeDocument/2006/relationships/notesSlide" Target="/ppt/notesSlides/notesSlide12.xml" Id="R4ef84f19e442438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83a2146e14447f" /><Relationship Type="http://schemas.openxmlformats.org/officeDocument/2006/relationships/notesSlide" Target="/ppt/notesSlides/notesSlide13.xml" Id="Rd20b2b0bcd724307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9251a39427431c" /><Relationship Type="http://schemas.openxmlformats.org/officeDocument/2006/relationships/notesSlide" Target="/ppt/notesSlides/notesSlide14.xml" Id="R3d6e9cd783024ca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3e6449647514bdb" /><Relationship Type="http://schemas.openxmlformats.org/officeDocument/2006/relationships/notesSlide" Target="/ppt/notesSlides/notesSlide15.xml" Id="R8b5b28220fee4afc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3bdab91fbb4a62" /><Relationship Type="http://schemas.openxmlformats.org/officeDocument/2006/relationships/notesSlide" Target="/ppt/notesSlides/notesSlide16.xml" Id="R85f2ebd5a5ba4da2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0177378fb04984" /><Relationship Type="http://schemas.openxmlformats.org/officeDocument/2006/relationships/notesSlide" Target="/ppt/notesSlides/notesSlide17.xml" Id="Ra711feb9ca7c4ce0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0e3a16579d4849" /><Relationship Type="http://schemas.openxmlformats.org/officeDocument/2006/relationships/notesSlide" Target="/ppt/notesSlides/notesSlide18.xml" Id="Rf90df5f21c3d49ec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c5c32630864607" /><Relationship Type="http://schemas.openxmlformats.org/officeDocument/2006/relationships/notesSlide" Target="/ppt/notesSlides/notesSlide19.xml" Id="Rfa91c51384ae4cf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c458a208b644eb" /><Relationship Type="http://schemas.openxmlformats.org/officeDocument/2006/relationships/notesSlide" Target="/ppt/notesSlides/notesSlide2.xml" Id="Ra2c528a162c046d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410dc672b764088" /><Relationship Type="http://schemas.openxmlformats.org/officeDocument/2006/relationships/notesSlide" Target="/ppt/notesSlides/notesSlide20.xml" Id="R1ecdc020a9714fe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79cf7073df4bea" /><Relationship Type="http://schemas.openxmlformats.org/officeDocument/2006/relationships/notesSlide" Target="/ppt/notesSlides/notesSlide3.xml" Id="Rfcaaa78d4592489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5b989db6be4239" /><Relationship Type="http://schemas.openxmlformats.org/officeDocument/2006/relationships/notesSlide" Target="/ppt/notesSlides/notesSlide4.xml" Id="Rf4330029ac5e449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8f954bf80e4f80" /><Relationship Type="http://schemas.openxmlformats.org/officeDocument/2006/relationships/notesSlide" Target="/ppt/notesSlides/notesSlide5.xml" Id="Rada1ea37424e4db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a7813588c74667" /><Relationship Type="http://schemas.openxmlformats.org/officeDocument/2006/relationships/notesSlide" Target="/ppt/notesSlides/notesSlide6.xml" Id="R621e553eba33437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0e062d4f434d23" /><Relationship Type="http://schemas.openxmlformats.org/officeDocument/2006/relationships/notesSlide" Target="/ppt/notesSlides/notesSlide7.xml" Id="R386b9018298b40a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864cf5feac4d2b" /><Relationship Type="http://schemas.openxmlformats.org/officeDocument/2006/relationships/chart" Target="/ppt/slides/charts/chart1.xml" Id="R3c4d34911fed4f9a" /><Relationship Type="http://schemas.openxmlformats.org/officeDocument/2006/relationships/notesSlide" Target="/ppt/notesSlides/notesSlide8.xml" Id="R9a024baa0c1842a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9046fb60254e3d" /><Relationship Type="http://schemas.openxmlformats.org/officeDocument/2006/relationships/notesSlide" Target="/ppt/notesSlides/notesSlide9.xml" Id="Rc3aff012821747a1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Short collision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4"/>
              <c:pt idx="0">
                <c:v>0</c:v>
              </c:pt>
              <c:pt idx="1">
                <c:v>50</c:v>
              </c:pt>
              <c:pt idx="2">
                <c:v>100</c:v>
              </c:pt>
              <c:pt idx="3">
                <c:v>200</c:v>
              </c:pt>
            </c:numLit>
          </c:xVal>
          <c:yVal>
            <c:numLit>
              <c:formatCode>General</c:formatCode>
              <c:ptCount val="4"/>
              <c:pt idx="0">
                <c:v>0</c:v>
              </c:pt>
              <c:pt idx="1">
                <c:v>800</c:v>
              </c:pt>
              <c:pt idx="2">
                <c:v>0</c:v>
              </c:pt>
              <c:pt idx="3">
                <c:v>0</c:v>
              </c:pt>
            </c:numLit>
          </c:yVal>
        </c:ser>
        <c:ser>
          <c:idx val="1"/>
          <c:order val="1"/>
          <c:tx>
            <c:v>Longer collision</c:v>
          </c:tx>
          <c:spPr>
            <a:solidFill xmlns:a="http://schemas.openxmlformats.org/drawingml/2006/main">
              <a:srgbClr val="0B342E"/>
            </a:solidFill>
            <a:ln xmlns:a="http://schemas.openxmlformats.org/drawingml/2006/main" w="38100">
              <a:solidFill>
                <a:srgbClr val="0B342E"/>
              </a:solidFill>
              <a:prstDash val="solid"/>
            </a:ln>
          </c:spPr>
          <c:marker>
            <c:symbol val="diamond"/>
            <c:size val="8"/>
            <c:spPr>
              <a:solidFill xmlns:a="http://schemas.openxmlformats.org/drawingml/2006/main">
                <a:srgbClr val="0B342E"/>
              </a:solidFill>
            </c:spPr>
          </c:marker>
          <c:xVal>
            <c:numLit>
              <c:formatCode>General</c:formatCode>
              <c:ptCount val="3"/>
              <c:pt idx="0">
                <c:v>0</c:v>
              </c:pt>
              <c:pt idx="1">
                <c:v>100</c:v>
              </c:pt>
              <c:pt idx="2">
                <c:v>200</c:v>
              </c:pt>
            </c:numLit>
          </c:xVal>
          <c:yVal>
            <c:numLit>
              <c:formatCode>General</c:formatCode>
              <c:ptCount val="3"/>
              <c:pt idx="0">
                <c:v>0</c:v>
              </c:pt>
              <c:pt idx="1">
                <c:v>400</c:v>
              </c:pt>
              <c:pt idx="2">
                <c:v>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Force (N)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Time (ms)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2250">
              <a:solidFill>
                <a:srgbClr val="48635E"/>
              </a:solidFill>
            </a:defRPr>
          </a:pPr>
        </a:p>
      </c:txPr>
    </c:legend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1EC0A867-CDD7-41D4-8BB4-AD61E078F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548ADFA7-EF8C-4CB5-A807-854B96F1B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Dynamics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A3D09593-50B5-4E02-8D94-C97042019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Forces Rewrite Momentum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D079EE62-372A-4A50-9429-0D284EA25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F = ma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2DFA00E2-2E4A-4378-8370-33DDDFB22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C95E7A7-FFC0-47A3-83DA-3F9B582E3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3 · DYNAMICS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A817B3C-5FA2-4BE1-8718-C3DC3B187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2244A7A-1A3B-4DD5-B430-AA4C1E010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2834275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EEA2DF5-E9BD-44D6-92D9-7581BD856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4DF7332-A186-4D5D-A174-86242E29F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99CA8EC-5601-4186-AD28-2A94F11E79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B677012-DDA8-484E-A980-A6DFFE76E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15453D51-22CE-41B0-BC5D-E8A372DF0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6CDFEE2B-88EE-41E5-92A2-D9D66A9C0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Choose initial direction positive: u = +12, v = −8.0.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9D1E082D-D6B5-47B1-A685-DDF064ED6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B5765092-560C-401A-ADA6-3459BF4FC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Δp = m(v − u) = 0.15(−8 − 12) = −3.0 kg m s⁻¹.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B11F8156-A2C2-44AB-B8DB-9926ADB14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091747350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C69D3F1-905D-4F6F-9CF1-028FC9EEF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98A0AB8-7C7E-460C-B3F4-A70D7C4D8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96B8589-88ED-471E-A854-A44BFBF2E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60C40BB-6691-4192-BF85-5D469AF4E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BA48ADD0-B3F9-4DDA-BAB9-D2967FDB6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 = Δp/Δt = −3.0/0.040 = −75 N.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5A457069-8948-444A-80DF-320425F6F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Δp = −3.0 kg m s⁻¹; F = −75 N (opposite initial motion).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E1858301-DBDE-4862-8B29-E1AEA5328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463774440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BF516C1-1831-482E-814C-3686E00EE0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2B01E0E-EEC9-4E6A-AC62-EA1674EF2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6B63ED9-4520-4127-AFC2-F748BEC16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FCB3C61-987E-4F66-927D-2B6D83C58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24B50CA9-6924-4864-BE55-D12E0D6BB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2.0 kg cart at 5.0 m s⁻¹ sticks to a 3.0 kg cart initially at rest. Find their common velocity and kinetic-energy change.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0FA24DBA-4E08-444D-BBCA-56305ED93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Conserve momentum, including direction.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3C8880C3-ED8B-4028-AD95-E9AD7C326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65542448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7BC5B20-87EF-4814-A10D-03102C332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02F03ED-E904-4624-944F-0FC2FFE0F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8F58014-84FF-45C8-9571-A074289D4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D002431-A35D-4C41-8BCC-D5556A463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A9B64626-BFE5-422B-B6AF-F3F598DC3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Conserve momentum, including direction.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277D211A-6105-4F4C-9DD4-644E0CA50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total mass after collision.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20527673-9F30-432A-89AF-42059554B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Compare ½mv² before and after.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7BEBD7DC-36DA-4955-A281-9AB26DBE7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v = 2.0 m s⁻¹; kinetic energy decreases from 25 J to 10 J, a 15 J loss.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8418625A-58B4-4E92-BC38-42E5F9765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82366029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87F125D-BC03-49C6-99AC-91733D1F4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9793D79-7236-4AF8-B8C2-7007FBBB8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54A61CD-BF86-4740-A9C8-4DBDA0650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97747D5-1677-4B4A-8DEB-797E8C84FC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B04E6400-29E2-4554-A74C-DDE007FFE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“Momentum is conserved in every collision, so kinetic energy is too.”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5B126630-DED6-4E39-A2C6-673C9488D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79066865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C4E4072-C3AB-463C-B199-85376AB46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042DF67-78D2-43CA-AD1D-B21A7B892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5A603C3-3D55-4E6D-BDDE-279763F80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D7D2FB0-3D4A-488A-A257-A2356CE3A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8507C771-47B8-4278-B6BC-614BCCB3F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Momentum is conserved for an isolated system; kinetic energy is conserved only in elastic collisions.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601FF664-2615-43CA-8438-068AA792B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Momentum keeps the receipts. Kinetic energy may pay for dents and sound.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CF1258B7-A914-49B2-B0D0-C6D1430F3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98840493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16EB7B2-F851-4092-AF7F-8E5EDCC63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6FB9C3C-424C-4375-B591-6136910B7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549FA33-C07D-4925-A223-0424034A4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0C1D89D-B57D-4D59-B9EE-52961A9A0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71816E0D-82E5-4982-A621-D8E4F102F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7DD2C851-DEB4-4D90-AA0E-8AA11B18B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1200 kg car moving east at 18 m s⁻¹ collides and locks with an 800 kg car moving west at 6.0 m s⁻¹. Calculate their final velocity and state whether the collision is elastic.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CD63D08F-C3AC-4A23-9F44-43DAB7532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58940439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4A1E9AE-0664-4979-9363-21AA0858E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1F88D62-0560-4FE8-B752-A53934FFC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705AB1C-0337-49BF-ACC9-E9778ADDC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8AAA401-FBAB-4F21-AC88-1CCEE2650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681BD10D-C828-4F4B-8392-B5C487659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D15C5E7B-ABDD-436C-A502-0923F0962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Take east positive.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03F7CABA-E4F4-43A5-8EA8-BBE3DE543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C2840A6D-0C78-4057-BD29-50E959CC7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Initial p = 1200(18) + 800(−6.0) = 16800 kg m s⁻¹.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E54176A8-E090-4D23-8D10-236B559C0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6F296D38-A6A0-43F7-9051-1BD149DAC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Combined mass = 2000 kg.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43FFA90E-296D-4583-9F5F-5675F5562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BE668550-01D2-410B-B726-371CDAD05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 = 8.4 m s⁻¹ east.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41695DE4-C7D1-4478-A3B9-3E38FF689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DA62BBEE-9BB9-4612-89EC-F3DD2ABB1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Not elastic because the cars lock / kinetic energy is not conserved.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115224CC-1254-4A9E-8ECB-21E49D04F3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636637679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3D99B2F-1D2F-45FE-BA6E-3063B1016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C054FC1-1000-4644-8FC2-D2DEEB513A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29197B4-3F61-4D98-9154-351AC0A80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0DD570B-B859-4EBF-AA82-E7BF39E4C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95483339-26AA-40B2-ADBB-510DE7916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10A6E2E-2582-43F5-8C34-1807139ED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4206DD0F-F4A3-40BA-8244-CA6D997C3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Impulse equals?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31E0B4CD-49B4-4264-9741-F3BEB4A80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force/time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force × time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mass/time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energy × time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8B5349A8-6614-47B8-BCC6-C0F6F794D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5B291FBA-FE54-4E6F-BD63-DBE7102AB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Momentum unit?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FEE6B9D5-5405-4CD4-80BB-DABF2E02A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J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kg m s⁻¹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W</a:t>
            </a:r>
          </a:p>
        </p:txBody>
      </p:sp>
    </p:spTree>
    <p:extLst>
      <p:ext uri="{BB962C8B-B14F-4D97-AF65-F5344CB8AC3E}">
        <p14:creationId xmlns:p14="http://schemas.microsoft.com/office/powerpoint/2010/main" val="212350757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37937AF-8758-44C5-B6C8-9643114CD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8FED67F-3377-4927-899B-9E368C066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2BC450F-71CF-42C5-A6C6-BBFD1B686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7DBE231-50ED-459D-A8FB-BE302F1F1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FC7F40A6-8FEB-43EA-AD22-FF600EC42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23F13F7F-B80A-42DC-A579-6AD6C4E11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44665872-ED2E-4CFA-93E1-9DC3C0ABD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Isolated collision conserves?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667522C1-1DE0-4D5F-8DC9-FE8E8994B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momentum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speed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kinetic energy always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force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72F03B7C-7520-4174-AA78-D3D1BA5FC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A530E551-3F09-49CB-99A2-C369313E4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Rebound sign matters because momentum is?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EAB7C112-BB84-48A4-BA6C-06847F4CD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scalar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vector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dimensionless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constant</a:t>
            </a:r>
          </a:p>
        </p:txBody>
      </p:sp>
    </p:spTree>
    <p:extLst>
      <p:ext uri="{BB962C8B-B14F-4D97-AF65-F5344CB8AC3E}">
        <p14:creationId xmlns:p14="http://schemas.microsoft.com/office/powerpoint/2010/main" val="190759932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3772D04-FDCA-47C2-ADBF-77DFCE6B1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5ACA960-EB93-44E9-83D4-5748E598D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02374E6-1FC4-4C57-B505-6BE44E25C0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CF3DD9A-A413-4D8E-9C3D-E3D152705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AF3D50EC-1431-4DD7-9986-34714087E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Why does an airbag reduce injury if the passenger’s momentum still changes by the same amount?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8D25416D-D762-4B36-A710-DCB3BE24F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1986833281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637B61-484C-4ED2-94F1-9263A4AC9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222CE79-A53F-47CD-8793-505EB2F2C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1D70F38-142A-4BB5-B774-3BE5C7EB0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B699578-BFA2-404B-91E4-219271DB9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3DFD0482-126F-41C5-A12C-0072743DC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force × time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0AA2568D-CF14-494B-B1E6-0D8A7B518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kg m s⁻¹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3518DA16-21E2-4A4E-8F46-A1A037757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momentum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957110DA-538C-4467-BA19-26621CEF1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vector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D25E52E4-75AF-4DAD-B1B0-0C7499EAEE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2550F801-F5C6-42C9-AAC7-70495E180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62929518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A00ED60-5AE9-47B6-85C1-6CE2883BB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511972D-8255-4919-B3F3-A15EAD607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4C88CC8-1FDF-49AF-A843-1549C800A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47AD851-D5D6-4014-9789-A38CAF0A1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55CD2A65-238D-4BA5-A2A7-52A680521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441994B6-E7D5-4693-A2F3-C88B6CA7A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31A2A32B-1EEB-4080-ADE6-C851627EC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Impulse equals?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51BE4C78-5CB6-4580-82D1-2AD8AD13C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force/time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force × time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mass/time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energy × time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8AAE8396-04C1-4B46-8A8E-65681F5ED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DB57573C-D3D7-422F-9EAA-8B380D489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Momentum unit?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FECDC13A-2B3B-41A7-BBF8-2C6910C1C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N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J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kg m s⁻¹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W</a:t>
            </a:r>
          </a:p>
        </p:txBody>
      </p:sp>
    </p:spTree>
    <p:extLst>
      <p:ext uri="{BB962C8B-B14F-4D97-AF65-F5344CB8AC3E}">
        <p14:creationId xmlns:p14="http://schemas.microsoft.com/office/powerpoint/2010/main" val="30314641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D7993F0-30C7-B6DC-4F7C-943DDAEE7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FC46B53-E726-F8A9-D9C9-1134C2F14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C680423C-52D6-5CA0-5A75-64108D931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C919B995-1625-6768-F0DA-881E10076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Resultant force causes acceleration in its own direction.</a:t>
            </a:r>
          </a:p>
        </p:txBody>
      </p:sp>
      <p:sp>
        <p:nvSpPr>
          <p:cNvPr id="24" name="TextBox 23">
            <a:extLst xmlns:a="http://schemas.openxmlformats.org/drawingml/2006/main">
              <a:ext uri="{FF2B5EF4-FFF2-40B4-BE49-F238E27FC236}">
                <a16:creationId xmlns:a16="http://schemas.microsoft.com/office/drawing/2014/main" id="{F80950B9-5156-BDB7-67A8-B0DC47D98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3686763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before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C23B3C86-F540-5CF6-7EED-0291CC980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065882"/>
            <a:ext cx="1092200" cy="64158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2.0 kg</a:t>
            </a:r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9F21C3EF-466A-4165-9D9C-76665024D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84400" y="4386674"/>
            <a:ext cx="7112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FCB7D540-2F61-119C-24AA-7833A1D0B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5200" y="4007555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5.0 m s⁻¹</a:t>
            </a:r>
          </a:p>
        </p:txBody>
      </p:sp>
      <p:sp>
        <p:nvSpPr>
          <p:cNvPr id="28" name="Rectangle 27">
            <a:extLst xmlns:a="http://schemas.openxmlformats.org/drawingml/2006/main">
              <a:ext uri="{FF2B5EF4-FFF2-40B4-BE49-F238E27FC236}">
                <a16:creationId xmlns:a16="http://schemas.microsoft.com/office/drawing/2014/main" id="{73571A13-AF06-B981-37FB-BAEE48AAE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065882"/>
            <a:ext cx="1092200" cy="64158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3.0 kg</a:t>
            </a:r>
          </a:p>
        </p:txBody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271DB5B7-C3F0-15DE-A16A-7A18901E3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78400" y="4270022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at rest</a:t>
            </a:r>
          </a:p>
        </p:txBody>
      </p:sp>
      <p:sp>
        <p:nvSpPr>
          <p:cNvPr id="30" name="TextBox 29">
            <a:extLst xmlns:a="http://schemas.openxmlformats.org/drawingml/2006/main">
              <a:ext uri="{FF2B5EF4-FFF2-40B4-BE49-F238E27FC236}">
                <a16:creationId xmlns:a16="http://schemas.microsoft.com/office/drawing/2014/main" id="{F08AA2B7-D799-EC4B-DB07-C3CDAAB70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911608"/>
            <a:ext cx="482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p = 2.0 × 5.0 = 10 kg m s⁻¹</a:t>
            </a:r>
          </a:p>
        </p:txBody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D91CC9D7-2842-4032-8E84-4F4FE703E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745089"/>
            <a:ext cx="0" cy="154563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TextBox 31">
            <a:extLst xmlns:a="http://schemas.openxmlformats.org/drawingml/2006/main">
              <a:ext uri="{FF2B5EF4-FFF2-40B4-BE49-F238E27FC236}">
                <a16:creationId xmlns:a16="http://schemas.microsoft.com/office/drawing/2014/main" id="{D22C3393-8354-E39D-5D0F-E0CC1952F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0" y="3686763"/>
            <a:ext cx="254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after (they stick)</a:t>
            </a:r>
          </a:p>
        </p:txBody>
      </p:sp>
      <p:sp>
        <p:nvSpPr>
          <p:cNvPr id="33" name="Rectangle 32">
            <a:extLst xmlns:a="http://schemas.openxmlformats.org/drawingml/2006/main">
              <a:ext uri="{FF2B5EF4-FFF2-40B4-BE49-F238E27FC236}">
                <a16:creationId xmlns:a16="http://schemas.microsoft.com/office/drawing/2014/main" id="{1D9855D6-3F57-FA68-B849-56D66DD76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0" y="4065882"/>
            <a:ext cx="1092200" cy="64158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2.0 kg</a:t>
            </a:r>
          </a:p>
        </p:txBody>
      </p:sp>
      <p:sp>
        <p:nvSpPr>
          <p:cNvPr id="34" name="Rectangle 33">
            <a:extLst xmlns:a="http://schemas.openxmlformats.org/drawingml/2006/main">
              <a:ext uri="{FF2B5EF4-FFF2-40B4-BE49-F238E27FC236}">
                <a16:creationId xmlns:a16="http://schemas.microsoft.com/office/drawing/2014/main" id="{F060550D-9FB8-FD74-8ACF-DAFA37739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4065882"/>
            <a:ext cx="1092200" cy="64158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3.0 kg</a:t>
            </a:r>
          </a:p>
        </p:txBody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997BF937-0C2B-408F-97C5-85A6426E5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64600" y="4386674"/>
            <a:ext cx="4826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15860A95-9641-82C3-9EBD-C6FF1EC30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4007555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2.0 m s⁻¹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93EE3988-7619-2AA6-C26E-785E353D8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0" y="4911608"/>
            <a:ext cx="482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p = 5.0 × 2.0 = 10 kg m s⁻¹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30E3E891-F4D0-C2EC-0B4A-7DD659A41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5407378"/>
            <a:ext cx="1016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momentum: 10 before, 10 after      kinetic energy: 25 J before, 10 J after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C51D036-AD8F-4E20-9A1C-514322956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D4C1AE0-83E4-4D3D-924C-2AB5CA0EB2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48864317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BC0DE33-F089-420D-BB56-69DCEC3A6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86A7C63-EB9C-49AF-8E17-5F44C24CF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26EF2E4-59B5-4262-96B5-5DFE89565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5ACC99-85FF-4660-B2A6-94E11B650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CFF19EBA-5718-423E-A73E-4B1DEF99E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639A2C5F-360E-4536-AA81-7E65A287C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Resultant force causes acceleration in its own direction.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68646BCC-A489-4751-A159-A73458E18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115E3889-6D10-4A6F-907D-7EA7052B0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Momentum is a vector p = mv.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B8D52C75-6D68-45C8-B758-0059C3EAC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89618371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65E7AFD-AED4-4FFC-8D32-2F1EE48FB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6C869BE-8573-4C39-A8FE-00A9738C2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7E87662-B6BC-4548-91E0-E7D00733B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DE21F25-78B6-461E-BD5F-4DFC6E189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9ED99EE9-BA1E-4C2A-99A0-35FBF150D4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8452C60A-C302-473C-A19B-B9C1460E7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Impulse equals change in momentum and area under an F–t graph.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1D52FE7F-AB2A-4770-B932-D4757A924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Total momentum is conserved for an isolated system; kinetic energy need not be.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B929DD64-3163-4694-97B2-5CD755975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C38B1F04-9499-4ED2-8F8A-274C08A7C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ma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B5B4C430-380D-411C-ABE2-9D8987BED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p = mv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883483D0-648E-49BC-A8D7-BAA2D084F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Δp/Δt</a:t>
            </a:r>
          </a:p>
        </p:txBody>
      </p:sp>
      <p:sp>
        <p:nvSpPr>
          <p:cNvPr id="12" name="scope-extra">
            <a:extLst xmlns:a="http://schemas.openxmlformats.org/drawingml/2006/main">
              <a:ext uri="{FF2B5EF4-FFF2-40B4-BE49-F238E27FC236}">
                <a16:creationId xmlns:a16="http://schemas.microsoft.com/office/drawing/2014/main" id="{BA683BB1-06BE-435A-9E13-288D4C876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Friction and drag oppose motion and grow with speed, so a falling body's acceleration falls to zero at terminal velocity.</a:t>
            </a:r>
          </a:p>
        </p:txBody>
      </p:sp>
    </p:spTree>
    <p:extLst>
      <p:ext uri="{BB962C8B-B14F-4D97-AF65-F5344CB8AC3E}">
        <p14:creationId xmlns:p14="http://schemas.microsoft.com/office/powerpoint/2010/main" val="119664633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1283EE6-7F50-48B0-9876-698D2077E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6F8BB81-6B9A-4208-9577-FA2E09D1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3CAFA86-DB55-4266-A414-50E13528E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03F12DA-5AB6-45A8-B771-6FFBF4AFF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CFD552C9-0017-446D-A055-88030808E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371D5959-271E-4642-B1C3-486593D23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79865EE4-62AC-4AE0-973C-4048FDC5B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Force (N)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0491F07C-94D6-4B2C-B516-97D3F781F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Time (ms)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E36FCDDB-5D15-4F2F-A4FF-D90825509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71F9A177-6763-480B-9EC3-EEE46B595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87670337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592558F-3DE7-4F58-87F6-90B0D708A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12686CD-8CD2-4F44-AB06-3B12EC315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5EBF89D-6BA6-455B-8935-F9F4E2E15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3373E35-D163-4857-AA95-6500B9664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Same impulse, lower peak force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c4d34911fed4f9a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C886D5B8-C76F-4E26-B865-831D264FE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Double the longer collision time while keeping impulse constant. What peak should you enter?</a:t>
            </a:r>
          </a:p>
        </p:txBody>
      </p:sp>
    </p:spTree>
    <p:extLst>
      <p:ext uri="{BB962C8B-B14F-4D97-AF65-F5344CB8AC3E}">
        <p14:creationId xmlns:p14="http://schemas.microsoft.com/office/powerpoint/2010/main" val="67985170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BA296B7-3BDA-4AD7-BCBC-C362556A0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3 · DYNAMICS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3EBA3E9-1BE5-4CD8-A6D1-DAFA9A838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8C1DC4A-13C1-4BD6-90C8-AFBCFB173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52731EC-0F52-4371-B0CE-6248A2E7F4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6BA042C3-DA68-4D08-A449-2DE320674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0.15 kg ball moving at 12 m s⁻¹ rebounds at 8.0 m s⁻¹. Find its change in momentum and average force over 0.040 s.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5A713E83-02A4-4413-9C2F-E74D136B3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6589086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2026-08-26T11:34:27.5730000Z</dcterms:created>
  <dcterms:modified xsi:type="dcterms:W3CDTF">2026-08-26T11:34:27.5730000Z</dcterms:modified>
</coreProperties>
</file>