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aa1b2c2629ba4a0a" /><Relationship Type="http://schemas.openxmlformats.org/officeDocument/2006/relationships/extended-properties" Target="/docProps/app.xml" Id="Rf1a903faa07c41ee" /><Relationship Type="http://schemas.openxmlformats.org/officeDocument/2006/relationships/officeDocument" Target="/ppt/presentation.xml" Id="R8db2e101d186451c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f3208789e1e47b7"/>
  </p:sldMasterIdLst>
  <p:notesMasterIdLst>
    <p:notesMasterId xmlns:r="http://schemas.openxmlformats.org/officeDocument/2006/relationships" r:id="Rd94162b38d1b419f"/>
  </p:notesMasterIdLst>
  <p:sldIdLst>
    <p:sldId xmlns:r="http://schemas.openxmlformats.org/officeDocument/2006/relationships" id="256" r:id="R5b8f0f4f44c04f98"/>
    <p:sldId xmlns:r="http://schemas.openxmlformats.org/officeDocument/2006/relationships" id="257" r:id="R9fbf451ff7094c55"/>
    <p:sldId xmlns:r="http://schemas.openxmlformats.org/officeDocument/2006/relationships" id="258" r:id="R8e8fa1e9cfcc4ff3"/>
    <p:sldId xmlns:r="http://schemas.openxmlformats.org/officeDocument/2006/relationships" id="259" r:id="Rdd27677d91464822"/>
    <p:sldId xmlns:r="http://schemas.openxmlformats.org/officeDocument/2006/relationships" id="260" r:id="R94ca52524c754eaa"/>
    <p:sldId xmlns:r="http://schemas.openxmlformats.org/officeDocument/2006/relationships" id="261" r:id="Rc3d5ef366aa34655"/>
    <p:sldId xmlns:r="http://schemas.openxmlformats.org/officeDocument/2006/relationships" id="262" r:id="R4a999bc51cd74b2a"/>
    <p:sldId xmlns:r="http://schemas.openxmlformats.org/officeDocument/2006/relationships" id="263" r:id="R169599f857114a23"/>
    <p:sldId xmlns:r="http://schemas.openxmlformats.org/officeDocument/2006/relationships" id="264" r:id="Ra568b78e0f0644f1"/>
    <p:sldId xmlns:r="http://schemas.openxmlformats.org/officeDocument/2006/relationships" id="265" r:id="Rf14a85bfb5784479"/>
    <p:sldId xmlns:r="http://schemas.openxmlformats.org/officeDocument/2006/relationships" id="266" r:id="Re7c6ba8943614436"/>
    <p:sldId xmlns:r="http://schemas.openxmlformats.org/officeDocument/2006/relationships" id="267" r:id="R34f928cf40324e94"/>
    <p:sldId xmlns:r="http://schemas.openxmlformats.org/officeDocument/2006/relationships" id="268" r:id="R749cc4b8413c4189"/>
    <p:sldId xmlns:r="http://schemas.openxmlformats.org/officeDocument/2006/relationships" id="269" r:id="Ra6beae09bd03467a"/>
    <p:sldId xmlns:r="http://schemas.openxmlformats.org/officeDocument/2006/relationships" id="270" r:id="R86a4a40a989a49b8"/>
    <p:sldId xmlns:r="http://schemas.openxmlformats.org/officeDocument/2006/relationships" id="271" r:id="Re437cdb8337f464b"/>
    <p:sldId xmlns:r="http://schemas.openxmlformats.org/officeDocument/2006/relationships" id="272" r:id="Re519f8c9cc374dc1"/>
    <p:sldId xmlns:r="http://schemas.openxmlformats.org/officeDocument/2006/relationships" id="273" r:id="Rf7676c341d6647eb"/>
    <p:sldId xmlns:r="http://schemas.openxmlformats.org/officeDocument/2006/relationships" id="274" r:id="R045ea2f3e6594c38"/>
    <p:sldId xmlns:r="http://schemas.openxmlformats.org/officeDocument/2006/relationships" id="275" r:id="R663541db5be3499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38503f0e7e84cbe" /><Relationship Type="http://schemas.openxmlformats.org/officeDocument/2006/relationships/slideMaster" Target="/ppt/slideMasters/slideMaster1.xml" Id="R5f3208789e1e47b7" /><Relationship Type="http://schemas.openxmlformats.org/officeDocument/2006/relationships/notesMaster" Target="/ppt/notesMasters/notesMaster1.xml" Id="Rd94162b38d1b419f" /><Relationship Type="http://schemas.openxmlformats.org/officeDocument/2006/relationships/presProps" Target="/ppt/presProps.xml" Id="Rea3f1cc89da842c4" /><Relationship Type="http://schemas.openxmlformats.org/officeDocument/2006/relationships/viewProps" Target="/ppt/viewProps.xml" Id="R18dbd073417b48a7" /><Relationship Type="http://schemas.openxmlformats.org/officeDocument/2006/relationships/tableStyles" Target="/ppt/tableStyles.xml" Id="Rbe732ecf36004bf7" /><Relationship Type="http://schemas.openxmlformats.org/officeDocument/2006/relationships/slide" Target="/ppt/slides/slide1.xml" Id="R5b8f0f4f44c04f98" /><Relationship Type="http://schemas.openxmlformats.org/officeDocument/2006/relationships/slide" Target="/ppt/slides/slide2.xml" Id="R9fbf451ff7094c55" /><Relationship Type="http://schemas.openxmlformats.org/officeDocument/2006/relationships/slide" Target="/ppt/slides/slide3.xml" Id="R8e8fa1e9cfcc4ff3" /><Relationship Type="http://schemas.openxmlformats.org/officeDocument/2006/relationships/slide" Target="/ppt/slides/slide4.xml" Id="Rdd27677d91464822" /><Relationship Type="http://schemas.openxmlformats.org/officeDocument/2006/relationships/slide" Target="/ppt/slides/slide5.xml" Id="R94ca52524c754eaa" /><Relationship Type="http://schemas.openxmlformats.org/officeDocument/2006/relationships/slide" Target="/ppt/slides/slide6.xml" Id="Rc3d5ef366aa34655" /><Relationship Type="http://schemas.openxmlformats.org/officeDocument/2006/relationships/slide" Target="/ppt/slides/slide7.xml" Id="R4a999bc51cd74b2a" /><Relationship Type="http://schemas.openxmlformats.org/officeDocument/2006/relationships/slide" Target="/ppt/slides/slide8.xml" Id="R169599f857114a23" /><Relationship Type="http://schemas.openxmlformats.org/officeDocument/2006/relationships/slide" Target="/ppt/slides/slide9.xml" Id="Ra568b78e0f0644f1" /><Relationship Type="http://schemas.openxmlformats.org/officeDocument/2006/relationships/slide" Target="/ppt/slides/slide10.xml" Id="Rf14a85bfb5784479" /><Relationship Type="http://schemas.openxmlformats.org/officeDocument/2006/relationships/slide" Target="/ppt/slides/slide11.xml" Id="Re7c6ba8943614436" /><Relationship Type="http://schemas.openxmlformats.org/officeDocument/2006/relationships/slide" Target="/ppt/slides/slide12.xml" Id="R34f928cf40324e94" /><Relationship Type="http://schemas.openxmlformats.org/officeDocument/2006/relationships/slide" Target="/ppt/slides/slide13.xml" Id="R749cc4b8413c4189" /><Relationship Type="http://schemas.openxmlformats.org/officeDocument/2006/relationships/slide" Target="/ppt/slides/slide14.xml" Id="Ra6beae09bd03467a" /><Relationship Type="http://schemas.openxmlformats.org/officeDocument/2006/relationships/slide" Target="/ppt/slides/slide15.xml" Id="R86a4a40a989a49b8" /><Relationship Type="http://schemas.openxmlformats.org/officeDocument/2006/relationships/slide" Target="/ppt/slides/slide16.xml" Id="Re437cdb8337f464b" /><Relationship Type="http://schemas.openxmlformats.org/officeDocument/2006/relationships/slide" Target="/ppt/slides/slide17.xml" Id="Re519f8c9cc374dc1" /><Relationship Type="http://schemas.openxmlformats.org/officeDocument/2006/relationships/slide" Target="/ppt/slides/slide18.xml" Id="Rf7676c341d6647eb" /><Relationship Type="http://schemas.openxmlformats.org/officeDocument/2006/relationships/slide" Target="/ppt/slides/slide19.xml" Id="R045ea2f3e6594c38" /><Relationship Type="http://schemas.openxmlformats.org/officeDocument/2006/relationships/slide" Target="/ppt/slides/slide20.xml" Id="R663541db5be3499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c540efd38d9416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65dad6058f74fa4" /><Relationship Type="http://schemas.openxmlformats.org/officeDocument/2006/relationships/notesMaster" Target="/ppt/notesMasters/notesMaster1.xml" Id="Rea085cf219044a30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a1bd9703cf94483a" /><Relationship Type="http://schemas.openxmlformats.org/officeDocument/2006/relationships/notesMaster" Target="/ppt/notesMasters/notesMaster1.xml" Id="Rbb32fd6c17684740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d0521f45bcb34c00" /><Relationship Type="http://schemas.openxmlformats.org/officeDocument/2006/relationships/notesMaster" Target="/ppt/notesMasters/notesMaster1.xml" Id="R80f32365964b4658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65161a0a3065482f" /><Relationship Type="http://schemas.openxmlformats.org/officeDocument/2006/relationships/notesMaster" Target="/ppt/notesMasters/notesMaster1.xml" Id="R31131440eff24414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4f5183bf1af7417a" /><Relationship Type="http://schemas.openxmlformats.org/officeDocument/2006/relationships/notesMaster" Target="/ppt/notesMasters/notesMaster1.xml" Id="R7a513eb2ab7948b2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f8e4a5874ba141a5" /><Relationship Type="http://schemas.openxmlformats.org/officeDocument/2006/relationships/notesMaster" Target="/ppt/notesMasters/notesMaster1.xml" Id="Ra2445cc7785d4b60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7328242c2449464a" /><Relationship Type="http://schemas.openxmlformats.org/officeDocument/2006/relationships/notesMaster" Target="/ppt/notesMasters/notesMaster1.xml" Id="R695f39bc686e4887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a75fadfffc8a4387" /><Relationship Type="http://schemas.openxmlformats.org/officeDocument/2006/relationships/notesMaster" Target="/ppt/notesMasters/notesMaster1.xml" Id="Rbb38dcf80ec642a2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217cfc1a12cf47b0" /><Relationship Type="http://schemas.openxmlformats.org/officeDocument/2006/relationships/notesMaster" Target="/ppt/notesMasters/notesMaster1.xml" Id="R00d611ab2cd3438d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11259a3593a94b3f" /><Relationship Type="http://schemas.openxmlformats.org/officeDocument/2006/relationships/notesMaster" Target="/ppt/notesMasters/notesMaster1.xml" Id="R6509847877de47d3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dd134e089ddc49ad" /><Relationship Type="http://schemas.openxmlformats.org/officeDocument/2006/relationships/notesMaster" Target="/ppt/notesMasters/notesMaster1.xml" Id="Rcb1022cb89b645e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02bda11aee041c2" /><Relationship Type="http://schemas.openxmlformats.org/officeDocument/2006/relationships/notesMaster" Target="/ppt/notesMasters/notesMaster1.xml" Id="R449807a7e5924348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ea392bd06f0a480d" /><Relationship Type="http://schemas.openxmlformats.org/officeDocument/2006/relationships/notesMaster" Target="/ppt/notesMasters/notesMaster1.xml" Id="Rb75c5e8e98824d4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3e489614438459b" /><Relationship Type="http://schemas.openxmlformats.org/officeDocument/2006/relationships/notesMaster" Target="/ppt/notesMasters/notesMaster1.xml" Id="Rc75ef53561b7496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08f7583fe9c4233" /><Relationship Type="http://schemas.openxmlformats.org/officeDocument/2006/relationships/notesMaster" Target="/ppt/notesMasters/notesMaster1.xml" Id="Rbf05ff5c3d494ab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f800059fcf74ecc" /><Relationship Type="http://schemas.openxmlformats.org/officeDocument/2006/relationships/notesMaster" Target="/ppt/notesMasters/notesMaster1.xml" Id="Rcd975334310e4cf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f121e0995d842c1" /><Relationship Type="http://schemas.openxmlformats.org/officeDocument/2006/relationships/notesMaster" Target="/ppt/notesMasters/notesMaster1.xml" Id="R68f724db175a445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e267b1d3a004103" /><Relationship Type="http://schemas.openxmlformats.org/officeDocument/2006/relationships/notesMaster" Target="/ppt/notesMasters/notesMaster1.xml" Id="R3c35ee324aa940a3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4e84f71552b44055" /><Relationship Type="http://schemas.openxmlformats.org/officeDocument/2006/relationships/notesMaster" Target="/ppt/notesMasters/notesMaster1.xml" Id="R6b6d493bc0b44b64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a3f4704ae7004839" /><Relationship Type="http://schemas.openxmlformats.org/officeDocument/2006/relationships/notesMaster" Target="/ppt/notesMasters/notesMaster1.xml" Id="R755ec6333047427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round trip. The measured time includes travel out and back. Q2: air gap. Air creates a large impedance mismatch.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X-ray projections. Reconstruction combines projections around the patient. Q4: 511 keV. Electron–positron annihilation produces two 511 keV photons.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round trip. The measured time includes travel out and back. Q2: air gap. Air creates a large impedance mismatch. Q3: X-ray projections. Reconstruction combines projections around the patient. Q4: 511 keV. Electron–positron annihilation produces two 511 keV photons.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round trip. The measured time includes travel out and back. Q2: air gap. Air creates a large impedance mismatch.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acoustic impedance, attenuation, pulse–echo, tomography, tracer, annihilation.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For μ = 0.030 mm⁻¹, equal added thickness multiplies intensity by the same factor. Data: (0, 100), (10, 74.1), (20, 54.9), (30, 40.7), (40, 30.1), (50, 22.3).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24 Medical physics;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X-rays are produced by accelerating electrons onto a metal target; eV = hfₘₐₓ fixes the shortest wavelength produced.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simulations only; ionising imaging is clinical equipment operated by trained professionals under dose controls.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50cf8e9f7ce4c2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caab622148d4303" /><Relationship Type="http://schemas.openxmlformats.org/officeDocument/2006/relationships/slideLayout" Target="/ppt/slideLayouts/slideLayout1.xml" Id="R4b0b5fdca09c4e6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b0b5fdca09c4e6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9d67d5b8e24706" /><Relationship Type="http://schemas.openxmlformats.org/officeDocument/2006/relationships/notesSlide" Target="/ppt/notesSlides/notesSlide1.xml" Id="R98309dc244ec417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3134dc58a047c4" /><Relationship Type="http://schemas.openxmlformats.org/officeDocument/2006/relationships/notesSlide" Target="/ppt/notesSlides/notesSlide10.xml" Id="R9859c8b522b54f3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fc5fe02a4a4869" /><Relationship Type="http://schemas.openxmlformats.org/officeDocument/2006/relationships/notesSlide" Target="/ppt/notesSlides/notesSlide11.xml" Id="Ra0709fdeb68c4bd3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aad4fc354b4ac4" /><Relationship Type="http://schemas.openxmlformats.org/officeDocument/2006/relationships/notesSlide" Target="/ppt/notesSlides/notesSlide12.xml" Id="R0dbd689533bb48e2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b6d2aa01f74a39" /><Relationship Type="http://schemas.openxmlformats.org/officeDocument/2006/relationships/notesSlide" Target="/ppt/notesSlides/notesSlide13.xml" Id="Rfe4aedf1a1244e6a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9d90e950f2c42c5" /><Relationship Type="http://schemas.openxmlformats.org/officeDocument/2006/relationships/notesSlide" Target="/ppt/notesSlides/notesSlide14.xml" Id="R5c24f5b75f1146cd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977822fbce4505" /><Relationship Type="http://schemas.openxmlformats.org/officeDocument/2006/relationships/notesSlide" Target="/ppt/notesSlides/notesSlide15.xml" Id="Rd3672f19303a4c83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4dbec53ad04165" /><Relationship Type="http://schemas.openxmlformats.org/officeDocument/2006/relationships/notesSlide" Target="/ppt/notesSlides/notesSlide16.xml" Id="R14e2e50b8a4f4697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9d23d67a1f46eb" /><Relationship Type="http://schemas.openxmlformats.org/officeDocument/2006/relationships/notesSlide" Target="/ppt/notesSlides/notesSlide17.xml" Id="Re5436a0b084c453e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608f17d4fb4ff9" /><Relationship Type="http://schemas.openxmlformats.org/officeDocument/2006/relationships/notesSlide" Target="/ppt/notesSlides/notesSlide18.xml" Id="Re7d4944a68864171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28f017f14f4242" /><Relationship Type="http://schemas.openxmlformats.org/officeDocument/2006/relationships/notesSlide" Target="/ppt/notesSlides/notesSlide19.xml" Id="Rf40f7bfab6134bc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15b694261648fe" /><Relationship Type="http://schemas.openxmlformats.org/officeDocument/2006/relationships/notesSlide" Target="/ppt/notesSlides/notesSlide2.xml" Id="R043f1d83ea8a47be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9f186c41a74690" /><Relationship Type="http://schemas.openxmlformats.org/officeDocument/2006/relationships/notesSlide" Target="/ppt/notesSlides/notesSlide20.xml" Id="R6ffe6bd38e9241c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b7772d06db4769" /><Relationship Type="http://schemas.openxmlformats.org/officeDocument/2006/relationships/notesSlide" Target="/ppt/notesSlides/notesSlide3.xml" Id="Ra447fae089134ee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c32623ea77443a" /><Relationship Type="http://schemas.openxmlformats.org/officeDocument/2006/relationships/notesSlide" Target="/ppt/notesSlides/notesSlide4.xml" Id="R8788772efba842d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50c5cb90c64ab2" /><Relationship Type="http://schemas.openxmlformats.org/officeDocument/2006/relationships/notesSlide" Target="/ppt/notesSlides/notesSlide5.xml" Id="R4a60ffe549ac4ae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4032ab045741bf" /><Relationship Type="http://schemas.openxmlformats.org/officeDocument/2006/relationships/notesSlide" Target="/ppt/notesSlides/notesSlide6.xml" Id="Rcf24e56a79aa4f0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fc4ace335be4a24" /><Relationship Type="http://schemas.openxmlformats.org/officeDocument/2006/relationships/notesSlide" Target="/ppt/notesSlides/notesSlide7.xml" Id="Rc1cd336b84f04dd6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a8b19746a34f8e" /><Relationship Type="http://schemas.openxmlformats.org/officeDocument/2006/relationships/chart" Target="/ppt/slides/charts/chart1.xml" Id="R907e5541d14042f4" /><Relationship Type="http://schemas.openxmlformats.org/officeDocument/2006/relationships/notesSlide" Target="/ppt/notesSlides/notesSlide8.xml" Id="R9eed15b0dc9843ca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965901be354dec" /><Relationship Type="http://schemas.openxmlformats.org/officeDocument/2006/relationships/notesSlide" Target="/ppt/notesSlides/notesSlide9.xml" Id="R1c49fa36f9974ed7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Medical physics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6"/>
              <c:pt idx="0">
                <c:v>0</c:v>
              </c:pt>
              <c:pt idx="1">
                <c:v>10</c:v>
              </c:pt>
              <c:pt idx="2">
                <c:v>20</c:v>
              </c:pt>
              <c:pt idx="3">
                <c:v>30</c:v>
              </c:pt>
              <c:pt idx="4">
                <c:v>40</c:v>
              </c:pt>
              <c:pt idx="5">
                <c:v>50</c:v>
              </c:pt>
            </c:numLit>
          </c:xVal>
          <c:yVal>
            <c:numLit>
              <c:formatCode>General</c:formatCode>
              <c:ptCount val="6"/>
              <c:pt idx="0">
                <c:v>100</c:v>
              </c:pt>
              <c:pt idx="1">
                <c:v>74.1</c:v>
              </c:pt>
              <c:pt idx="2">
                <c:v>54.9</c:v>
              </c:pt>
              <c:pt idx="3">
                <c:v>40.7</c:v>
              </c:pt>
              <c:pt idx="4">
                <c:v>30.1</c:v>
              </c:pt>
              <c:pt idx="5">
                <c:v>22.3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Relative intensity (%)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Thickness (mm)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6AF26ABB-5EEC-4883-8FC7-9014661F57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33CC2F0B-1E04-4145-A717-46B5AD9FE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Medical physics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C194E771-5884-4EDE-8E06-72F58FCFE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Medical Images Trade Signal for Safety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1B21724F-6B44-4B71-92D8-B6AC46E73F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Z = ρc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EAF3281E-1AAA-431A-A823-FB8DECE69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A5FE25D-A2C8-4634-9F5F-FF7209BB10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24 · MEDICAL PHYSICS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AE27FEF-CB27-4248-AED1-DDB50DADB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D8F6E98-94B1-4F0E-8870-45B89C644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129050777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E005C0E-F611-436B-83EE-FE7D09CFDE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612DC86-C785-48E8-90B6-6BF8BBD4B9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AC79AAD-1CE1-48DA-BC4E-68D41F94F0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D4FF504-5A3B-406B-9217-266AB279A9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9AB14D37-FC06-4B21-9AB9-DE5613D384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C3CE7D28-B705-4916-8683-38561B9781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Pulse travels to the boundary and back.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E675F10A-09A1-48AC-B5B5-6422A43A9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BB1F2E48-C600-4B45-ADAD-407F399FB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depth = ct/2.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BEAD78B4-4FF1-4586-A49E-919A8677F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127427986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9FD3F8E-561B-4E7F-B578-B71DFE7200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5D875BE-930F-4FAC-80BD-2777288F6A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8FBD275-A7F8-484B-88E8-A8DAEBAB3E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4390E94-5F7E-4805-BA52-56A9B998D8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AA663A32-AFD8-48D0-A32A-E38622BAC4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depth = 1540 × 130 × 10⁻⁶ / 2 = 0.100 m.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002A8B31-FF37-4A4B-A7B2-5EA3482891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Depth = 0.100 m (10.0 cm).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B3521360-238C-4C75-8608-9265A9E5D0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616239318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FB47E3D-21E4-4667-B782-DA561A5D1C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EF49A0F-C84C-4EF3-A046-5771E8720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6D6D982-D43E-4E3F-A0CB-FA5D2BD63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BCE821D-C120-43A7-A63E-4EEC2EB2D4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B0E209E9-5EC0-4DFC-8C6D-44F6A74E8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X-ray intensity enters tissue at I₀ and μ = 0.25 cm⁻¹. Find transmitted fraction after 8.0 cm.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EB29CDAE-A322-4C5F-8493-594E6C77B1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Use I/I₀ = exp(−μx).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33F22165-35A3-4A92-BAED-CCD935724F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829619852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A6EF507-3B95-449D-9163-4E83685A11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B588B61-1B95-457E-A7F8-30801A4C8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1FCFBC6-9670-4FFF-B9F6-9DBFD72CA7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E4B235A-9C24-4F88-B945-C12CF299C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A9BCCBAA-9546-438C-B801-153B35714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Use I/I₀ = exp(−μx).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9BCE8403-694E-4048-98A6-413B963549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Keep μ and x in compatible units.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EC60BCF1-C442-40DE-9D62-7672D66CB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Convert the fraction to a percentage.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FD947882-F7B0-4B4A-8386-3B1845CC1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6336D6"/>
                </a:solidFill>
              </a:defRPr>
            </a:pPr>
            <a:r>
              <a:rPr sz="3300" b="1" i="0">
                <a:solidFill>
                  <a:srgbClr val="6336D6"/>
                </a:solidFill>
              </a:rPr>
              <a:t>I/I₀ = e⁻² = 0.135, so 13.5% is transmitted.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6A1F2904-F58E-4171-8DA9-604A61614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571636318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971E171-CBE4-4A37-825E-B21C76E78F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D6135C2-A0D9-47D7-BA94-357AB5D48E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C399F8F-A78F-47A3-A9DE-584F78B03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B2446E5-94EC-45EC-94EF-9CD0C8BF18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089BA31E-1011-4C30-A53D-0E2E492CF4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“A brighter medical image is always a better image.”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A475DD5B-7679-4CC6-9122-A479305BC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519377315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4D6C297-0AB7-47DF-B2F8-013AAF3FB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0AC9085-EEC2-4DC8-8983-AA64A68B70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0532736-3B35-4C83-A86D-B7A19B6924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A48EDA6-E01B-440D-AA24-A8C65D535E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76B86EBA-EF34-49AB-8C3D-BA82F55838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Image quality must be balanced against noise, contrast, resolution and patient dose or acoustic exposure.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145B6507-F968-4799-A8CF-4DD861E27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Turning every dial to maximum is not a diagnostic strategy.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C2ED29DC-C0D2-4A08-BDFC-127BDEA481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1747640232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8A1AC3D-B6EC-488F-85B9-7ACBD17B5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CC4FA62-0E71-4130-92E7-FB074E4B0C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1987408-A2C8-4E0A-8A58-EA7D043B73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6254F27-40F2-4F3E-8123-630B4AA927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E6B58455-7F38-4BFC-A9A1-18B3B1959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39BE02E0-2AFA-4989-BACD-9C63496FE9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Tissue has acoustic impedance 1.6 × 10⁶ kg m⁻² s⁻¹ and bone 7.8 × 10⁶ kg m⁻² s⁻¹. Calculate the reflected intensity fraction at normal incidence.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937D5FC8-FC44-47F4-B770-C12464584E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798056370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C2A490D-7BB7-426B-8BDB-86C396F83E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7ED24A6-4444-4674-A08F-A3F983EAA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BDF97BE-99FA-41C3-B5BB-B9927B0CB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C7E97E1-7B48-4203-94BF-79DBBF1C76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FB73BFC3-6E5D-405F-813B-84E7CFE597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168BD398-AC3F-402A-B06F-BD1677301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Use R = ((Z₁−Z₂)/(Z₁+Z₂))².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8D6BE231-A835-4577-A865-9ADF26725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D56E3629-9455-4007-99ED-A2B59CBA87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Difference = 6.2 × 10⁶; sum = 9.4 × 10⁶.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68D056B8-55FB-4067-8EC6-4AEDA9F0A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F296313F-1ED5-4E15-8370-685687CAD2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R = (6.2/9.4)².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778F36AC-DFE4-4061-BA93-5C3334BBB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2D865FEB-42B2-46A6-8C3F-193D237EA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R = 0.435 ≈ 44%.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F6766E93-5587-44A0-8658-2D70BA120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7633986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FFEDB9E-B3A8-4BBD-962B-9B837265E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E2F4FD4-6F7A-4625-8900-92059E0F5E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850FFE3-0669-42E6-82A2-2F0E0562B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25D3FA7-99FE-43E0-B476-8BB6C129EF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28A8AFEA-4E12-4147-8B97-69EC4ECB3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412421F3-A9DB-4115-8980-24FEDF6F8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E84D8AB8-9192-40FC-8D30-ACEAE86562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Pulse–echo depth divides by 2 because?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0E206B72-96CA-4706-A787-CEF7E49146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half speed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round trip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two media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two pulses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FCFF3A4C-D0F6-479B-AA1E-A7495AB2D8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E9A3A0F2-2BF0-4A5D-B8EA-76FC7E6F3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Gel mainly removes?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76DA6638-F34D-49B1-998C-AB154DDFD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bone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air gap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X-rays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radioactivity</a:t>
            </a:r>
          </a:p>
        </p:txBody>
      </p:sp>
    </p:spTree>
    <p:extLst>
      <p:ext uri="{BB962C8B-B14F-4D97-AF65-F5344CB8AC3E}">
        <p14:creationId xmlns:p14="http://schemas.microsoft.com/office/powerpoint/2010/main" val="1993120678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9C91B91-80FB-4284-84EC-C336655EF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2C25B5F-0534-4E08-8036-FE552F05A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713FF7D-4D49-4AE7-9E95-BCD24CD1BF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4DEFBA0-B4BF-40CF-8D77-3BBA48F68F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0A4CC38E-CC1F-415C-9FD9-E560684E0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FB3C3F37-3837-4A56-AFB6-89F5203E8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FF359B9C-EF40-4EC7-BB2C-BC25E166A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Which measurements does CT combine?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05084A00-D569-4BF1-B33C-72F4193D32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ultrasound echoes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X-ray projections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magnetic poles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sound frequencies only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ED1870B8-8F8F-4600-B9F3-8C795E762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1FBBB0FD-D8A8-4511-B020-B5B5205F37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Energy of each PET coincidence photon?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0F34B9B0-1A48-4290-AF3F-38539FF3E4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511 keV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1 eV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13.6 eV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0 J</a:t>
            </a:r>
          </a:p>
        </p:txBody>
      </p:sp>
    </p:spTree>
    <p:extLst>
      <p:ext uri="{BB962C8B-B14F-4D97-AF65-F5344CB8AC3E}">
        <p14:creationId xmlns:p14="http://schemas.microsoft.com/office/powerpoint/2010/main" val="3680511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9A7B0D3-6439-4014-8C69-573165E165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0905661-D0E5-47B3-A77F-3BACA62CBF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FE816C5-DFF9-4768-B7F5-960746F270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79CEF40-F107-4153-B6B4-364DCF5CA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F0526BE1-206A-4D6F-97C4-874AC5C14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Why is coupling gel essential in ultrasound but irrelevant in an X-ray image?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A9175356-C158-4DAB-9698-DC039D141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766371590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3EB7B76-23E8-4C77-9752-D863EA957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EFDABAC-08D5-4723-ACB3-788F66E33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D5F41DC-FD2E-46DC-9199-4A3806601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ED96573-A04E-4A82-94AD-3C94E5D8B9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51102ACC-7206-45B5-A03F-0C5B70CA5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round trip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89567F88-F3BD-4B8C-9C9D-F075B30D55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air gap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822A5B98-96D9-4392-8616-1157871405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X-ray projections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6AEFCFF9-642E-47F0-B1FB-1B13391C2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Q4 511 keV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39AC41D5-828F-4BF4-B8DC-D7439E816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65941BAF-8175-47D2-A17B-324FFBFA56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74533496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C70772D-E63E-48C5-856F-36DFB84D9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0C10022-45B7-465E-B080-4D68354FC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B2D9308-9635-4C44-A43F-6D61E2CA4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1F7D9EF-242F-439C-A6C8-59ADBC176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6BD93FC8-E521-4175-9CCE-17B659AE47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2DF82AE5-C463-42FB-80D9-29CDE3478F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3B5B91B5-A564-41C2-881B-B8714ADFAB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Pulse–echo depth divides by 2 because?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48002E65-59FF-4DC8-BFDF-6C975F6DE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half speed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round trip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two media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two pulses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1C2F8196-6050-4C7C-BE6F-CC887ECF3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C799F36C-AE11-4A47-9B72-D16042AB0D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Gel mainly removes?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D2ECF069-0743-4071-B85B-CE3A6B6D7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bone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air gap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X-rays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radioactivity</a:t>
            </a:r>
          </a:p>
        </p:txBody>
      </p:sp>
    </p:spTree>
    <p:extLst>
      <p:ext uri="{BB962C8B-B14F-4D97-AF65-F5344CB8AC3E}">
        <p14:creationId xmlns:p14="http://schemas.microsoft.com/office/powerpoint/2010/main" val="37395633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956EFAD-8D3C-E242-782E-D85A4BEBB3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FFF6189-9B3E-00C9-58AE-85F37ED8C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CDC81548-A97B-0A12-D690-5CF5062ABB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B23C0882-C1C1-C0E3-5526-7379A4B86B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Ultrasound reflection depends on impedance mismatch; gel removes the air boundary.</a:t>
            </a:r>
          </a:p>
        </p:txBody>
      </p:sp>
      <p:sp>
        <p:nvSpPr>
          <p:cNvPr id="25" name="Rectangle 24">
            <a:extLst xmlns:a="http://schemas.openxmlformats.org/drawingml/2006/main">
              <a:ext uri="{FF2B5EF4-FFF2-40B4-BE49-F238E27FC236}">
                <a16:creationId xmlns:a16="http://schemas.microsoft.com/office/drawing/2014/main" id="{0E8C2453-1284-12EA-7854-36D32508D7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000" y="4240859"/>
            <a:ext cx="889000" cy="87488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probe</a:t>
            </a:r>
          </a:p>
        </p:txBody>
      </p:sp>
      <p:sp>
        <p:nvSpPr>
          <p:cNvPr id="26" name="Rectangle 25">
            <a:extLst xmlns:a="http://schemas.openxmlformats.org/drawingml/2006/main">
              <a:ext uri="{FF2B5EF4-FFF2-40B4-BE49-F238E27FC236}">
                <a16:creationId xmlns:a16="http://schemas.microsoft.com/office/drawing/2014/main" id="{88498555-EADC-72C9-AC68-94C9009C7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4240859"/>
            <a:ext cx="177800" cy="87488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F5C3E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7" name="TextBox 26">
            <a:extLst xmlns:a="http://schemas.openxmlformats.org/drawingml/2006/main">
              <a:ext uri="{FF2B5EF4-FFF2-40B4-BE49-F238E27FC236}">
                <a16:creationId xmlns:a16="http://schemas.microsoft.com/office/drawing/2014/main" id="{0546BB32-E4AA-4774-521B-41AB4387A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1200" y="3657600"/>
            <a:ext cx="1905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gel — no air gap</a:t>
            </a:r>
          </a:p>
        </p:txBody>
      </p:sp>
      <p:sp>
        <p:nvSpPr>
          <p:cNvPr id="28" name="Rectangle 27">
            <a:extLst xmlns:a="http://schemas.openxmlformats.org/drawingml/2006/main">
              <a:ext uri="{FF2B5EF4-FFF2-40B4-BE49-F238E27FC236}">
                <a16:creationId xmlns:a16="http://schemas.microsoft.com/office/drawing/2014/main" id="{AC6BCCBC-6F04-546B-24A9-FF5C835338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82800" y="3949229"/>
            <a:ext cx="5588000" cy="174977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6B7F7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9" name="TextBox 28">
            <a:extLst xmlns:a="http://schemas.openxmlformats.org/drawingml/2006/main">
              <a:ext uri="{FF2B5EF4-FFF2-40B4-BE49-F238E27FC236}">
                <a16:creationId xmlns:a16="http://schemas.microsoft.com/office/drawing/2014/main" id="{955EF6C8-CBBC-2AAB-C4BB-32B26534C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40000" y="4007555"/>
            <a:ext cx="152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soft tissue</a:t>
            </a:r>
          </a:p>
        </p:txBody>
      </p:sp>
      <p:sp>
        <p:nvSpPr>
          <p:cNvPr id="30" name="Rectangle 29">
            <a:extLst xmlns:a="http://schemas.openxmlformats.org/drawingml/2006/main">
              <a:ext uri="{FF2B5EF4-FFF2-40B4-BE49-F238E27FC236}">
                <a16:creationId xmlns:a16="http://schemas.microsoft.com/office/drawing/2014/main" id="{77A70F16-6F15-8890-9D88-513E4832E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70800" y="3949229"/>
            <a:ext cx="508000" cy="174977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1" name="TextBox 30">
            <a:extLst xmlns:a="http://schemas.openxmlformats.org/drawingml/2006/main">
              <a:ext uri="{FF2B5EF4-FFF2-40B4-BE49-F238E27FC236}">
                <a16:creationId xmlns:a16="http://schemas.microsoft.com/office/drawing/2014/main" id="{569D8C63-C7F1-40E2-D211-A9BD15751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31200" y="4007555"/>
            <a:ext cx="2032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boundary: impedance Z jumps</a:t>
            </a:r>
          </a:p>
        </p:txBody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AA70D7C5-42D9-4048-9A40-84FFC23223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5200" y="4503326"/>
            <a:ext cx="5334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BB70C441-45A3-FD1A-AD9A-20143F090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4211696"/>
            <a:ext cx="228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pulse out</a:t>
            </a:r>
          </a:p>
        </p:txBody>
      </p:sp>
      <p:sp>
        <p:nvSpPr>
          <p:cNvPr id="34" name="Straight Connector 33">
            <a:extLst xmlns:a="http://schemas.openxmlformats.org/drawingml/2006/main">
              <a:ext uri="{FF2B5EF4-FFF2-40B4-BE49-F238E27FC236}">
                <a16:creationId xmlns:a16="http://schemas.microsoft.com/office/drawing/2014/main" id="{E7E90FC4-FA90-4201-83EE-7619D38E0D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>
            <a:off x="2235200" y="4911608"/>
            <a:ext cx="5334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D10B085F-DC8F-9E7D-EC9D-957BA41451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4969933"/>
            <a:ext cx="2286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echo back</a:t>
            </a:r>
          </a:p>
        </p:txBody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C13B62AA-CA3A-1F65-7EAA-98F780EA1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5757333"/>
            <a:ext cx="533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depth = c t / 2</a:t>
            </a:r>
          </a:p>
        </p:txBody>
      </p:sp>
      <p:sp>
        <p:nvSpPr>
          <p:cNvPr id="3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BA68E35-0A33-4F27-86D5-A244608868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3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173083F-9140-465E-8A9F-214E6AACC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37223636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6CA6DD7-F3B2-4772-A797-6CAA42E1A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72876FB-3EED-445C-9CFF-0E4A6560C2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A477EC6-49FC-4225-9A1B-5C8BFC0C1D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38797AE-9570-47FF-8592-430C09597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E3C2F584-DB9C-47EE-B8F0-B9B16522B3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7794E0F5-FD8B-41BC-AF95-C676846081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Ultrasound reflection depends on impedance mismatch; gel removes the air boundary.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51440615-B2A6-41BB-9742-D2E98F6A1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AFA9C43E-2CCD-4AE4-86BF-1AFF1080D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Attenuation often follows an exponential law.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A85967A4-A651-4B3F-BD3B-53BDFFBB4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02735310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C3396A2-EC7E-4613-B40C-60581372E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F2B89FF-98B0-4732-877E-8ACB25E5DC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285FE60-3F13-4178-BA38-85D151E6E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29547A8-668B-4D5D-9E33-922A8A324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F7E525E7-F5B1-4E04-B945-D11502D788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45A9C4DE-4B43-4C3B-AD35-2F2E777771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CT combines many X-ray projections to reconstruct slices.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2A6A6638-54C4-40C4-B0AB-A75E808206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PET detects coincident annihilation photons and locates tracer activity.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B75B75C9-0E15-4A8D-9D86-3B287FCBE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B976DCCB-CC62-41B8-8349-226969BDDB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Z = ρc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625D3819-7EAA-4A33-B6B5-F4FF8565F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I/I₀ = ((Z₁−Z₂)/(Z₁+Z₂))²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CAC7C4E9-4EAA-4A99-B049-506F249B92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I = I₀ exp(−μx)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596A4A0A-15C2-485E-ACAF-62FF530701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depth = ct/2</a:t>
            </a:r>
          </a:p>
        </p:txBody>
      </p:sp>
      <p:sp>
        <p:nvSpPr>
          <p:cNvPr id="13" name="scope-extra">
            <a:extLst xmlns:a="http://schemas.openxmlformats.org/drawingml/2006/main">
              <a:ext uri="{FF2B5EF4-FFF2-40B4-BE49-F238E27FC236}">
                <a16:creationId xmlns:a16="http://schemas.microsoft.com/office/drawing/2014/main" id="{52924D4B-758E-43A1-AC1D-42F5C32E8E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EXAM EDGE · X-rays are produced by accelerating electrons onto a metal target; eV = hfₘₐₓ fixes the shortest wavelength produced.</a:t>
            </a:r>
          </a:p>
        </p:txBody>
      </p:sp>
    </p:spTree>
    <p:extLst>
      <p:ext uri="{BB962C8B-B14F-4D97-AF65-F5344CB8AC3E}">
        <p14:creationId xmlns:p14="http://schemas.microsoft.com/office/powerpoint/2010/main" val="88558905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D9FA3ED-C859-48F5-BC90-267104B444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B041579-62A0-4EB1-854D-A52A8893EB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EFD60FF-0A69-4A68-BFCB-9708FD984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A3F0793-F35A-4517-8B2B-2F3984104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EC62D863-5FC3-4168-8BC2-0D48172E1D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3C85704A-71A9-42BF-A751-1B50536BC5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836FF1C6-ED34-453F-B471-09B4D763C2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Relative intensity (%)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4BA576CB-CDE4-4B96-B575-81F226F38F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Thickness (mm)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FE92C097-44B7-420B-BD30-3B95CE27E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D404655F-AE3F-4D09-BF60-0E18D1482D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946262114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EB1A18C6-2B99-4795-B475-08AA12CC3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F3DA8CF-8A69-4322-AF67-57DD9A9B9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ECF7828-9A81-4364-923E-662281646F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96DACC0-5997-4D7A-B1E2-B99CA323F8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X-ray intensity falls exponentially through tissue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07e5541d14042f4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794CE4F3-10E3-4037-969D-0196F14C4E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Double μ and edit the point at 30 mm.</a:t>
            </a:r>
          </a:p>
        </p:txBody>
      </p:sp>
    </p:spTree>
    <p:extLst>
      <p:ext uri="{BB962C8B-B14F-4D97-AF65-F5344CB8AC3E}">
        <p14:creationId xmlns:p14="http://schemas.microsoft.com/office/powerpoint/2010/main" val="143730859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330E381-F0D1-4228-9A62-A3E7C6358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24 · MEDICAL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ABC2327-0CCF-4240-A738-ECFA6E1E6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8CBAD58-9BE4-48C7-9F7D-A40B0F8686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F51EA0D-1262-429B-B838-C12C5AA02F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C9EF7A1F-B1AB-4403-8019-7837C6E51C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An ultrasound pulse returns 130 μs after emission. Sound speed in tissue is 1540 m s⁻¹. Find boundary depth.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5429609D-2811-4B79-95CF-BF5910E37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108779631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2026-08-26T11:34:47.2740000Z</dcterms:created>
  <dcterms:modified xsi:type="dcterms:W3CDTF">2026-08-26T11:34:47.2740000Z</dcterms:modified>
</coreProperties>
</file>