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slides/charts/chart1.xml" ContentType="application/vnd.openxmlformats-officedocument.drawingml.chart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2.xml" ContentType="application/vnd.openxmlformats-officedocument.presentationml.notesSlide+xml"/>
  <Override PartName="/ppt/slides/slide13.xml" ContentType="application/vnd.openxmlformats-officedocument.presentationml.slide+xml"/>
  <Override PartName="/ppt/notesSlides/notesSlide13.xml" ContentType="application/vnd.openxmlformats-officedocument.presentationml.notesSlide+xml"/>
  <Override PartName="/ppt/slides/slide14.xml" ContentType="application/vnd.openxmlformats-officedocument.presentationml.slide+xml"/>
  <Override PartName="/ppt/notesSlides/notesSlide14.xml" ContentType="application/vnd.openxmlformats-officedocument.presentationml.notesSlide+xml"/>
  <Override PartName="/ppt/slides/slide15.xml" ContentType="application/vnd.openxmlformats-officedocument.presentationml.slide+xml"/>
  <Override PartName="/ppt/notesSlides/notesSlide15.xml" ContentType="application/vnd.openxmlformats-officedocument.presentationml.notesSlide+xml"/>
  <Override PartName="/ppt/slides/slide16.xml" ContentType="application/vnd.openxmlformats-officedocument.presentationml.slide+xml"/>
  <Override PartName="/ppt/notesSlides/notesSlide16.xml" ContentType="application/vnd.openxmlformats-officedocument.presentationml.notesSlide+xml"/>
  <Override PartName="/ppt/slides/slide17.xml" ContentType="application/vnd.openxmlformats-officedocument.presentationml.slide+xml"/>
  <Override PartName="/ppt/notesSlides/notesSlide17.xml" ContentType="application/vnd.openxmlformats-officedocument.presentationml.notesSlide+xml"/>
  <Override PartName="/ppt/slides/slide18.xml" ContentType="application/vnd.openxmlformats-officedocument.presentationml.slide+xml"/>
  <Override PartName="/ppt/notesSlides/notesSlide18.xml" ContentType="application/vnd.openxmlformats-officedocument.presentationml.notesSlide+xml"/>
  <Override PartName="/ppt/slides/slide19.xml" ContentType="application/vnd.openxmlformats-officedocument.presentationml.slide+xml"/>
  <Override PartName="/ppt/notesSlides/notesSlide19.xml" ContentType="application/vnd.openxmlformats-officedocument.presentationml.notesSlide+xml"/>
  <Override PartName="/ppt/slides/slide20.xml" ContentType="application/vnd.openxmlformats-officedocument.presentationml.slide+xml"/>
  <Override PartName="/ppt/notesSlides/notesSlide20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de9f14dfcc3a45a6" /><Relationship Type="http://schemas.openxmlformats.org/officeDocument/2006/relationships/extended-properties" Target="/docProps/app.xml" Id="R60b58f31767341d1" /><Relationship Type="http://schemas.openxmlformats.org/officeDocument/2006/relationships/officeDocument" Target="/ppt/presentation.xml" Id="R3afbd75ee8bc4b4f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f2a0113169e344f5"/>
  </p:sldMasterIdLst>
  <p:notesMasterIdLst>
    <p:notesMasterId xmlns:r="http://schemas.openxmlformats.org/officeDocument/2006/relationships" r:id="Rb9b7cc19e30e4964"/>
  </p:notesMasterIdLst>
  <p:sldIdLst>
    <p:sldId xmlns:r="http://schemas.openxmlformats.org/officeDocument/2006/relationships" id="256" r:id="R0c8db4d55d444809"/>
    <p:sldId xmlns:r="http://schemas.openxmlformats.org/officeDocument/2006/relationships" id="257" r:id="R4e21af9841924982"/>
    <p:sldId xmlns:r="http://schemas.openxmlformats.org/officeDocument/2006/relationships" id="258" r:id="Rf0da323f2f5f4717"/>
    <p:sldId xmlns:r="http://schemas.openxmlformats.org/officeDocument/2006/relationships" id="259" r:id="Rf54ad47eb8e54b5c"/>
    <p:sldId xmlns:r="http://schemas.openxmlformats.org/officeDocument/2006/relationships" id="260" r:id="R51ddd6eae741447b"/>
    <p:sldId xmlns:r="http://schemas.openxmlformats.org/officeDocument/2006/relationships" id="261" r:id="R16557d34feb946bd"/>
    <p:sldId xmlns:r="http://schemas.openxmlformats.org/officeDocument/2006/relationships" id="262" r:id="R48b006e857a2408a"/>
    <p:sldId xmlns:r="http://schemas.openxmlformats.org/officeDocument/2006/relationships" id="263" r:id="R4c9d8e4224e942b9"/>
    <p:sldId xmlns:r="http://schemas.openxmlformats.org/officeDocument/2006/relationships" id="264" r:id="R57e8bec391d542a5"/>
    <p:sldId xmlns:r="http://schemas.openxmlformats.org/officeDocument/2006/relationships" id="265" r:id="R571b84588ecf4e4b"/>
    <p:sldId xmlns:r="http://schemas.openxmlformats.org/officeDocument/2006/relationships" id="266" r:id="R051594cfca3c47d2"/>
    <p:sldId xmlns:r="http://schemas.openxmlformats.org/officeDocument/2006/relationships" id="267" r:id="R48fc9ae0e28647b4"/>
    <p:sldId xmlns:r="http://schemas.openxmlformats.org/officeDocument/2006/relationships" id="268" r:id="Re30ae33e5925414f"/>
    <p:sldId xmlns:r="http://schemas.openxmlformats.org/officeDocument/2006/relationships" id="269" r:id="R28971171ccf94927"/>
    <p:sldId xmlns:r="http://schemas.openxmlformats.org/officeDocument/2006/relationships" id="270" r:id="Rf5f68043c4664bf3"/>
    <p:sldId xmlns:r="http://schemas.openxmlformats.org/officeDocument/2006/relationships" id="271" r:id="R8d8b42ef705f4bda"/>
    <p:sldId xmlns:r="http://schemas.openxmlformats.org/officeDocument/2006/relationships" id="272" r:id="R7fc352b7bfbe4f2e"/>
    <p:sldId xmlns:r="http://schemas.openxmlformats.org/officeDocument/2006/relationships" id="273" r:id="R31416b599c9f43c4"/>
    <p:sldId xmlns:r="http://schemas.openxmlformats.org/officeDocument/2006/relationships" id="274" r:id="Rf9337941f23e480f"/>
    <p:sldId xmlns:r="http://schemas.openxmlformats.org/officeDocument/2006/relationships" id="275" r:id="Rfc71c1f080604c28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p="http://schemas.openxmlformats.org/presentationml/2006/main">
  <p:gridSpacing cx="76200" cy="76200"/>
</p:viewPr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adec9684bdbe4d71" /><Relationship Type="http://schemas.openxmlformats.org/officeDocument/2006/relationships/slideMaster" Target="/ppt/slideMasters/slideMaster1.xml" Id="Rf2a0113169e344f5" /><Relationship Type="http://schemas.openxmlformats.org/officeDocument/2006/relationships/notesMaster" Target="/ppt/notesMasters/notesMaster1.xml" Id="Rb9b7cc19e30e4964" /><Relationship Type="http://schemas.openxmlformats.org/officeDocument/2006/relationships/presProps" Target="/ppt/presProps.xml" Id="R27568e069ae74f5a" /><Relationship Type="http://schemas.openxmlformats.org/officeDocument/2006/relationships/viewProps" Target="/ppt/viewProps.xml" Id="Rf589e9ca0bcc4a63" /><Relationship Type="http://schemas.openxmlformats.org/officeDocument/2006/relationships/tableStyles" Target="/ppt/tableStyles.xml" Id="R6a5b9e8d3d0745bb" /><Relationship Type="http://schemas.openxmlformats.org/officeDocument/2006/relationships/slide" Target="/ppt/slides/slide1.xml" Id="R0c8db4d55d444809" /><Relationship Type="http://schemas.openxmlformats.org/officeDocument/2006/relationships/slide" Target="/ppt/slides/slide2.xml" Id="R4e21af9841924982" /><Relationship Type="http://schemas.openxmlformats.org/officeDocument/2006/relationships/slide" Target="/ppt/slides/slide3.xml" Id="Rf0da323f2f5f4717" /><Relationship Type="http://schemas.openxmlformats.org/officeDocument/2006/relationships/slide" Target="/ppt/slides/slide4.xml" Id="Rf54ad47eb8e54b5c" /><Relationship Type="http://schemas.openxmlformats.org/officeDocument/2006/relationships/slide" Target="/ppt/slides/slide5.xml" Id="R51ddd6eae741447b" /><Relationship Type="http://schemas.openxmlformats.org/officeDocument/2006/relationships/slide" Target="/ppt/slides/slide6.xml" Id="R16557d34feb946bd" /><Relationship Type="http://schemas.openxmlformats.org/officeDocument/2006/relationships/slide" Target="/ppt/slides/slide7.xml" Id="R48b006e857a2408a" /><Relationship Type="http://schemas.openxmlformats.org/officeDocument/2006/relationships/slide" Target="/ppt/slides/slide8.xml" Id="R4c9d8e4224e942b9" /><Relationship Type="http://schemas.openxmlformats.org/officeDocument/2006/relationships/slide" Target="/ppt/slides/slide9.xml" Id="R57e8bec391d542a5" /><Relationship Type="http://schemas.openxmlformats.org/officeDocument/2006/relationships/slide" Target="/ppt/slides/slide10.xml" Id="R571b84588ecf4e4b" /><Relationship Type="http://schemas.openxmlformats.org/officeDocument/2006/relationships/slide" Target="/ppt/slides/slide11.xml" Id="R051594cfca3c47d2" /><Relationship Type="http://schemas.openxmlformats.org/officeDocument/2006/relationships/slide" Target="/ppt/slides/slide12.xml" Id="R48fc9ae0e28647b4" /><Relationship Type="http://schemas.openxmlformats.org/officeDocument/2006/relationships/slide" Target="/ppt/slides/slide13.xml" Id="Re30ae33e5925414f" /><Relationship Type="http://schemas.openxmlformats.org/officeDocument/2006/relationships/slide" Target="/ppt/slides/slide14.xml" Id="R28971171ccf94927" /><Relationship Type="http://schemas.openxmlformats.org/officeDocument/2006/relationships/slide" Target="/ppt/slides/slide15.xml" Id="Rf5f68043c4664bf3" /><Relationship Type="http://schemas.openxmlformats.org/officeDocument/2006/relationships/slide" Target="/ppt/slides/slide16.xml" Id="R8d8b42ef705f4bda" /><Relationship Type="http://schemas.openxmlformats.org/officeDocument/2006/relationships/slide" Target="/ppt/slides/slide17.xml" Id="R7fc352b7bfbe4f2e" /><Relationship Type="http://schemas.openxmlformats.org/officeDocument/2006/relationships/slide" Target="/ppt/slides/slide18.xml" Id="R31416b599c9f43c4" /><Relationship Type="http://schemas.openxmlformats.org/officeDocument/2006/relationships/slide" Target="/ppt/slides/slide19.xml" Id="Rf9337941f23e480f" /><Relationship Type="http://schemas.openxmlformats.org/officeDocument/2006/relationships/slide" Target="/ppt/slides/slide20.xml" Id="Rfc71c1f080604c28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843f9cc871ff4d88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97c70a9d438445be" /><Relationship Type="http://schemas.openxmlformats.org/officeDocument/2006/relationships/notesMaster" Target="/ppt/notesMasters/notesMaster1.xml" Id="R873c2a8cf8f54986" /></Relationships>
</file>

<file path=ppt/notesSlides/_rels/notesSlide10.xml.rels>&#65279;<?xml version="1.0" encoding="utf-8"?><Relationships xmlns="http://schemas.openxmlformats.org/package/2006/relationships"><Relationship Type="http://schemas.openxmlformats.org/officeDocument/2006/relationships/slide" Target="/ppt/slides/slide10.xml" Id="R6efe6640923e48e1" /><Relationship Type="http://schemas.openxmlformats.org/officeDocument/2006/relationships/notesMaster" Target="/ppt/notesMasters/notesMaster1.xml" Id="R3800906428ea477c" /></Relationships>
</file>

<file path=ppt/notesSlides/_rels/notesSlide11.xml.rels>&#65279;<?xml version="1.0" encoding="utf-8"?><Relationships xmlns="http://schemas.openxmlformats.org/package/2006/relationships"><Relationship Type="http://schemas.openxmlformats.org/officeDocument/2006/relationships/slide" Target="/ppt/slides/slide11.xml" Id="R4dfee3e05eb34233" /><Relationship Type="http://schemas.openxmlformats.org/officeDocument/2006/relationships/notesMaster" Target="/ppt/notesMasters/notesMaster1.xml" Id="Re137c6ca56f44459" /></Relationships>
</file>

<file path=ppt/notesSlides/_rels/notesSlide12.xml.rels>&#65279;<?xml version="1.0" encoding="utf-8"?><Relationships xmlns="http://schemas.openxmlformats.org/package/2006/relationships"><Relationship Type="http://schemas.openxmlformats.org/officeDocument/2006/relationships/slide" Target="/ppt/slides/slide12.xml" Id="R2c2e76c9c36d4867" /><Relationship Type="http://schemas.openxmlformats.org/officeDocument/2006/relationships/notesMaster" Target="/ppt/notesMasters/notesMaster1.xml" Id="R01fc9c9c752f42ff" /></Relationships>
</file>

<file path=ppt/notesSlides/_rels/notesSlide13.xml.rels>&#65279;<?xml version="1.0" encoding="utf-8"?><Relationships xmlns="http://schemas.openxmlformats.org/package/2006/relationships"><Relationship Type="http://schemas.openxmlformats.org/officeDocument/2006/relationships/slide" Target="/ppt/slides/slide13.xml" Id="R0877f9b446eb4c41" /><Relationship Type="http://schemas.openxmlformats.org/officeDocument/2006/relationships/notesMaster" Target="/ppt/notesMasters/notesMaster1.xml" Id="R4342abf6daf34651" /></Relationships>
</file>

<file path=ppt/notesSlides/_rels/notesSlide14.xml.rels>&#65279;<?xml version="1.0" encoding="utf-8"?><Relationships xmlns="http://schemas.openxmlformats.org/package/2006/relationships"><Relationship Type="http://schemas.openxmlformats.org/officeDocument/2006/relationships/slide" Target="/ppt/slides/slide14.xml" Id="Rd9128c712e3f4c91" /><Relationship Type="http://schemas.openxmlformats.org/officeDocument/2006/relationships/notesMaster" Target="/ppt/notesMasters/notesMaster1.xml" Id="R0dd40bd35d154623" /></Relationships>
</file>

<file path=ppt/notesSlides/_rels/notesSlide15.xml.rels>&#65279;<?xml version="1.0" encoding="utf-8"?><Relationships xmlns="http://schemas.openxmlformats.org/package/2006/relationships"><Relationship Type="http://schemas.openxmlformats.org/officeDocument/2006/relationships/slide" Target="/ppt/slides/slide15.xml" Id="R41029490dcfb484d" /><Relationship Type="http://schemas.openxmlformats.org/officeDocument/2006/relationships/notesMaster" Target="/ppt/notesMasters/notesMaster1.xml" Id="Rc4978a1be9bb4c09" /></Relationships>
</file>

<file path=ppt/notesSlides/_rels/notesSlide16.xml.rels>&#65279;<?xml version="1.0" encoding="utf-8"?><Relationships xmlns="http://schemas.openxmlformats.org/package/2006/relationships"><Relationship Type="http://schemas.openxmlformats.org/officeDocument/2006/relationships/slide" Target="/ppt/slides/slide16.xml" Id="Rffbb4bc4d2414b5a" /><Relationship Type="http://schemas.openxmlformats.org/officeDocument/2006/relationships/notesMaster" Target="/ppt/notesMasters/notesMaster1.xml" Id="Rfc404aba061742a9" /></Relationships>
</file>

<file path=ppt/notesSlides/_rels/notesSlide17.xml.rels>&#65279;<?xml version="1.0" encoding="utf-8"?><Relationships xmlns="http://schemas.openxmlformats.org/package/2006/relationships"><Relationship Type="http://schemas.openxmlformats.org/officeDocument/2006/relationships/slide" Target="/ppt/slides/slide17.xml" Id="Ra190d06a8b404440" /><Relationship Type="http://schemas.openxmlformats.org/officeDocument/2006/relationships/notesMaster" Target="/ppt/notesMasters/notesMaster1.xml" Id="R7d0510df4abe4235" /></Relationships>
</file>

<file path=ppt/notesSlides/_rels/notesSlide18.xml.rels>&#65279;<?xml version="1.0" encoding="utf-8"?><Relationships xmlns="http://schemas.openxmlformats.org/package/2006/relationships"><Relationship Type="http://schemas.openxmlformats.org/officeDocument/2006/relationships/slide" Target="/ppt/slides/slide18.xml" Id="R5ed1cc520e724ef0" /><Relationship Type="http://schemas.openxmlformats.org/officeDocument/2006/relationships/notesMaster" Target="/ppt/notesMasters/notesMaster1.xml" Id="Rf930968cbd804b4b" /></Relationships>
</file>

<file path=ppt/notesSlides/_rels/notesSlide19.xml.rels>&#65279;<?xml version="1.0" encoding="utf-8"?><Relationships xmlns="http://schemas.openxmlformats.org/package/2006/relationships"><Relationship Type="http://schemas.openxmlformats.org/officeDocument/2006/relationships/slide" Target="/ppt/slides/slide19.xml" Id="Rbfce5fabfbcf41eb" /><Relationship Type="http://schemas.openxmlformats.org/officeDocument/2006/relationships/notesMaster" Target="/ppt/notesMasters/notesMaster1.xml" Id="R33d73000cc564ea7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f3cabe71b8e24139" /><Relationship Type="http://schemas.openxmlformats.org/officeDocument/2006/relationships/notesMaster" Target="/ppt/notesMasters/notesMaster1.xml" Id="R878f6b2b5ba2449a" /></Relationships>
</file>

<file path=ppt/notesSlides/_rels/notesSlide20.xml.rels>&#65279;<?xml version="1.0" encoding="utf-8"?><Relationships xmlns="http://schemas.openxmlformats.org/package/2006/relationships"><Relationship Type="http://schemas.openxmlformats.org/officeDocument/2006/relationships/slide" Target="/ppt/slides/slide20.xml" Id="Rcdc5aa4720c345b7" /><Relationship Type="http://schemas.openxmlformats.org/officeDocument/2006/relationships/notesMaster" Target="/ppt/notesMasters/notesMaster1.xml" Id="R6fa1fe2aa34b4dfc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a838a1316f3e4760" /><Relationship Type="http://schemas.openxmlformats.org/officeDocument/2006/relationships/notesMaster" Target="/ppt/notesMasters/notesMaster1.xml" Id="R4c9915b9e29041c4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69b96daddb92445f" /><Relationship Type="http://schemas.openxmlformats.org/officeDocument/2006/relationships/notesMaster" Target="/ppt/notesMasters/notesMaster1.xml" Id="Rf46d35c4cc9842d0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29f5ef5fafa24134" /><Relationship Type="http://schemas.openxmlformats.org/officeDocument/2006/relationships/notesMaster" Target="/ppt/notesMasters/notesMaster1.xml" Id="Rd50208e2f8ed4e75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649cb6033279433e" /><Relationship Type="http://schemas.openxmlformats.org/officeDocument/2006/relationships/notesMaster" Target="/ppt/notesMasters/notesMaster1.xml" Id="R984299dcd6a243de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e619d016aa72483d" /><Relationship Type="http://schemas.openxmlformats.org/officeDocument/2006/relationships/notesMaster" Target="/ppt/notesMasters/notesMaster1.xml" Id="R704f47a7ab694c37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35a23a7ffbf5463c" /><Relationship Type="http://schemas.openxmlformats.org/officeDocument/2006/relationships/notesMaster" Target="/ppt/notesMasters/notesMaster1.xml" Id="Rb02daf288ac6426f" /></Relationships>
</file>

<file path=ppt/notesSlides/_rels/notesSlide9.xml.rels>&#65279;<?xml version="1.0" encoding="utf-8"?><Relationships xmlns="http://schemas.openxmlformats.org/package/2006/relationships"><Relationship Type="http://schemas.openxmlformats.org/officeDocument/2006/relationships/slide" Target="/ppt/slides/slide9.xml" Id="Raacd05c6a6964114" /><Relationship Type="http://schemas.openxmlformats.org/officeDocument/2006/relationships/notesMaster" Target="/ppt/notesMasters/notesMaster1.xml" Id="R77735c8832b34798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A minimal dark cover with one large topic title, one lesson title and one governing equation.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Do not explain yet. Give students five seconds to identify one symbol they already know.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Opening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6 Deformation of solids; slide 1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Wear eye protection for stretched wires; use a safety screen and keep faces away from loaded samples.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The first two calculation decisions appear as large numbered lines; the final result is absent.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Pause before each line. Students predict the operation, then justify it with units or a sign convention.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Worked method reveal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6 Deformation of solids; slide 10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Wear eye protection for stretched wires; use a safety screen and keep faces away from loaded samples.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The final calculation step and answer appear at large scale on a dark high-contrast slide.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Ask students to challenge the sign, unit and order of magnitude before accepting the answer.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Worked answer reveal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6 Deformation of solids; slide 11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Wear eye protection for stretched wires; use a safety screen and keep faces away from loaded samples.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A single problem and one first hint are visible. Pair roles make the discussion active.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Give ninety seconds. The solver proposes a line; the sceptic must approve the physics before it is written.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Guided pair attempt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6 Deformation of solids; slide 12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Wear eye protection for stretched wires; use a safety screen and keep faces away from loaded samples.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remaining hints, one answer and a change-one-value extension are separated clearly.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Students compare routes, not just answers. Change one given value orally and ask for a proportional prediction.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Guided route reveal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6 Deformation of solids; slide 13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Wear eye protection for stretched wires; use a safety screen and keep faces away from loaded samples.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Only the misconception claim and three voting choices are visible; the repair is absent.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Everyone commits. Ask one student from each choice to identify the exact word that creates the problem.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Misconception vote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6 Deformation of solids; slide 14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Wear eye protection for stretched wires; use a safety screen and keep faces away from loaded samples.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The correction and one memorable humorous line appear only after the class vote.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Return to the opening hook. Students rewrite the misconception precisely in twelve words or fewer.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Misconception repair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6 Deformation of solids; slide 15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Wear eye protection for stretched wires; use a safety screen and keep faces away from loaded samples.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The original exam-style question stands alone with four method words and no mark scheme.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Allow silent first work. Students underline the command word and box the data before comparing methods.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Independent exam attempt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6 Deformation of solids; slide 16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Wear eye protection for stretched wires; use a safety screen and keep faces away from loaded samples.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Up to five concise mark points form one spacious vertical reveal.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Reveal one point at a time. Students annotate where each mark was earned and improve one line.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Peer mark and improve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6 Deformation of solids; slide 17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Wear eye protection for stretched wires; use a safety screen and keep faces away from loaded samples.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multiple-choice questions share the slide at large type; answers are withheld.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Use mini-whiteboards or finger voting. Require a written reason for the less confident item.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Exit quiz pair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6 Deformation of solids; slide 18 of 20.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Q1: none. It is a ratio of two lengths. Q2: stress/strain. Defined in the linear elastic region.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Wear eye protection for stretched wires; use a safety screen and keep faces away from loaded samples.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multiple-choice questions share the slide at large type; answers are withheld.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Use mini-whiteboards or finger voting. Require a written reason for the less confident item.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Exit quiz pair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6 Deformation of solids; slide 19 of 20.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Q3: strain energy. Work done stretching is the area under the graph. Q4: permanent extension. Plastic deformation remains.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Wear eye protection for stretched wires; use a safety screen and keep faces away from loaded samples.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One large diagnostic question fills the slide; no answer or hint is visible.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Students write an answer before speaking. Collect two contrasting predictions and revisit them on slide 15.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Diagnostic hook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6 Deformation of solids; slide 2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Wear eye protection for stretched wires; use a safety screen and keep faces away from loaded samples.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Four short answers precede one large one-minute-paper prompt. Explanations stay in the notes.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Students correct in a different colour, then answer the reflection before leaving.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Answers and reflection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6 Deformation of solids; slide 20 of 20.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Q1: none. It is a ratio of two lengths. Q2: stress/strain. Defined in the linear elastic region. Q3: strain energy. Work done stretching is the area under the graph. Q4: permanent extension. Plastic deformation remains.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Wear eye protection for stretched wires; use a safety screen and keep faces away from loaded samples.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multiple-choice retrieval questions share a clean split canvas; answers are absent.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Use mini-whiteboards. Ask for one reason, not a show of hands.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Retrieval vote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6 Deformation of solids; slide 3 of 20.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Q1: none. It is a ratio of two lengths. Q2: stress/strain. Defined in the linear elastic region.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Wear eye protection for stretched wires; use a safety screen and keep faces away from loaded samples.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The original editable native diagram is preserved, paired with one concise governing statement and larger labels.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Ask students to point to the part of the figure that makes the sentence true. Invite one student to relabel a shape.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Concept figure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6 Deformation of solids; slide 4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Wear eye protection for stretched wires; use a safety screen and keep faces away from loaded samples.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large numbered physical ideas appear with no formula list.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Reveal one idea at a time verbally. Ask a student to connect cause and effect.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Model stage one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6 Deformation of solids; slide 5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Wear eye protection for stretched wires; use a safety screen and keep faces away from loaded samples.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controlling ideas sit beside a large equation stack. Vocabulary is moved to notes.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Students name every symbol and unit. Ask which equation can be rejected by dimensions before calculation.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Model stage two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6 Deformation of solids; slide 6 of 20.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Key vocabulary: extension, elastic, plastic, stress, strain, Young modulus.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Wear eye protection for stretched wires; use a safety screen and keep faces away from loaded samples.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A large blank pair of labelled axes occupies most of the slide; four relationship prompts sit at the right.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Students sketch individually, then compare gradients, intercepts and curvature before the next slide reveals data.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Graph prediction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6 Deformation of solids; slide 7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Wear eye protection for stretched wires; use a safety screen and keep faces away from loaded samples.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A large editable native chart fills the canvas. The only additional copy is one data-edit challenge.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Compare the class sketches with the data, then use Edit Data in PowerPoint. Require a physical explanation for every changed point.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Graph reveal and edit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6 Deformation of solids; slide 8 of 20.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The first straight section defines k; later curvature and a drop signal yielding and fracture behaviour. Data: (0, 0), (1, 20), (2, 40), (3, 60), (4, 72), (5, 78), (6, 70).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Wear eye protection for stretched wires; use a safety screen and keep faces away from loaded samples.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Only the problem and three decision verbs are visible; no working or answer appears.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Ask for an estimate and the governing model before touching a calculator.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Worked problem prompt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6 Deformation of solids; slide 9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Wear eye protection for stretched wires; use a safety screen and keep faces away from loaded samples.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49b598c98ffb4158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7d2c7d7b8f204e1e" /><Relationship Type="http://schemas.openxmlformats.org/officeDocument/2006/relationships/slideLayout" Target="/ppt/slideLayouts/slideLayout1.xml" Id="Re1949e06659746f8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e1949e06659746f8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2d1b3f7a9c14532" /><Relationship Type="http://schemas.openxmlformats.org/officeDocument/2006/relationships/notesSlide" Target="/ppt/notesSlides/notesSlide1.xml" Id="R19db54f2b6f942a5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6cfe34a4a2943b1" /><Relationship Type="http://schemas.openxmlformats.org/officeDocument/2006/relationships/notesSlide" Target="/ppt/notesSlides/notesSlide10.xml" Id="R669af62c8db0431d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cab88dc289e4e9c" /><Relationship Type="http://schemas.openxmlformats.org/officeDocument/2006/relationships/notesSlide" Target="/ppt/notesSlides/notesSlide11.xml" Id="R89d9c94eab3e48a3" /></Relationships>
</file>

<file path=ppt/slides/_rels/slide1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55662b8705045ce" /><Relationship Type="http://schemas.openxmlformats.org/officeDocument/2006/relationships/notesSlide" Target="/ppt/notesSlides/notesSlide12.xml" Id="Rf502edf7b7f34063" /></Relationships>
</file>

<file path=ppt/slides/_rels/slide1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9a5fc45d7834c07" /><Relationship Type="http://schemas.openxmlformats.org/officeDocument/2006/relationships/notesSlide" Target="/ppt/notesSlides/notesSlide13.xml" Id="R349a7f1aa3234cc3" /></Relationships>
</file>

<file path=ppt/slides/_rels/slide1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5118957347a4610" /><Relationship Type="http://schemas.openxmlformats.org/officeDocument/2006/relationships/notesSlide" Target="/ppt/notesSlides/notesSlide14.xml" Id="Rfd4e22b037c14e40" /></Relationships>
</file>

<file path=ppt/slides/_rels/slide1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a93e4078e544bb6" /><Relationship Type="http://schemas.openxmlformats.org/officeDocument/2006/relationships/notesSlide" Target="/ppt/notesSlides/notesSlide15.xml" Id="R50033571c5d84dcb" /></Relationships>
</file>

<file path=ppt/slides/_rels/slide1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4d141d18ff0448a" /><Relationship Type="http://schemas.openxmlformats.org/officeDocument/2006/relationships/notesSlide" Target="/ppt/notesSlides/notesSlide16.xml" Id="Rfb9402185a6742f2" /></Relationships>
</file>

<file path=ppt/slides/_rels/slide1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9e7df38b4144765" /><Relationship Type="http://schemas.openxmlformats.org/officeDocument/2006/relationships/notesSlide" Target="/ppt/notesSlides/notesSlide17.xml" Id="Re5f74c4bf56a427f" /></Relationships>
</file>

<file path=ppt/slides/_rels/slide1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267793df1184297" /><Relationship Type="http://schemas.openxmlformats.org/officeDocument/2006/relationships/notesSlide" Target="/ppt/notesSlides/notesSlide18.xml" Id="R9829187d07e04f22" /></Relationships>
</file>

<file path=ppt/slides/_rels/slide1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05e36765362411d" /><Relationship Type="http://schemas.openxmlformats.org/officeDocument/2006/relationships/notesSlide" Target="/ppt/notesSlides/notesSlide19.xml" Id="R22c725e35ea247fe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d26100c27074247" /><Relationship Type="http://schemas.openxmlformats.org/officeDocument/2006/relationships/notesSlide" Target="/ppt/notesSlides/notesSlide2.xml" Id="R3532c593e7754932" /></Relationships>
</file>

<file path=ppt/slides/_rels/slide2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2c4c4ab9ad24055" /><Relationship Type="http://schemas.openxmlformats.org/officeDocument/2006/relationships/notesSlide" Target="/ppt/notesSlides/notesSlide20.xml" Id="Rff06b2b3023d4318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409ecf64ed647af" /><Relationship Type="http://schemas.openxmlformats.org/officeDocument/2006/relationships/notesSlide" Target="/ppt/notesSlides/notesSlide3.xml" Id="R56357d0975f54ffd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6fc28b47f974608" /><Relationship Type="http://schemas.openxmlformats.org/officeDocument/2006/relationships/notesSlide" Target="/ppt/notesSlides/notesSlide4.xml" Id="R7b309571d9b24667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f81090424994aed" /><Relationship Type="http://schemas.openxmlformats.org/officeDocument/2006/relationships/notesSlide" Target="/ppt/notesSlides/notesSlide5.xml" Id="R37149e82de5d4c3e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0a192727b9946e2" /><Relationship Type="http://schemas.openxmlformats.org/officeDocument/2006/relationships/notesSlide" Target="/ppt/notesSlides/notesSlide6.xml" Id="R35ff5ea2278a406a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f119785cc0c4c63" /><Relationship Type="http://schemas.openxmlformats.org/officeDocument/2006/relationships/notesSlide" Target="/ppt/notesSlides/notesSlide7.xml" Id="Rae4d1c03804447df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59708e1ae9049cb" /><Relationship Type="http://schemas.openxmlformats.org/officeDocument/2006/relationships/chart" Target="/ppt/slides/charts/chart1.xml" Id="Raa020edf958640f5" /><Relationship Type="http://schemas.openxmlformats.org/officeDocument/2006/relationships/notesSlide" Target="/ppt/notesSlides/notesSlide8.xml" Id="R5a409138a8ca43cc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79e8ebe6b134417" /><Relationship Type="http://schemas.openxmlformats.org/officeDocument/2006/relationships/notesSlide" Target="/ppt/notesSlides/notesSlide9.xml" Id="R52e2a7263cc6441b" /></Relationships>
</file>

<file path=ppt/slides/charts/chart1.xml><?xml version="1.0" encoding="utf-8"?>
<c:chartSpace xmlns:c="http://schemas.openxmlformats.org/drawingml/2006/chart">
  <c:lang val="en-US"/>
  <c:chart>
    <c:plotArea>
      <c:scatterChart>
        <c:scatterStyle val="lineMarker"/>
        <c:ser>
          <c:idx val="0"/>
          <c:order val="0"/>
          <c:tx>
            <c:v>Deformation of solids</c:v>
          </c:tx>
          <c:spPr>
            <a:solidFill xmlns:a="http://schemas.openxmlformats.org/drawingml/2006/main">
              <a:srgbClr val="B83724"/>
            </a:solidFill>
            <a:ln xmlns:a="http://schemas.openxmlformats.org/drawingml/2006/main" w="38100">
              <a:solidFill>
                <a:srgbClr val="B83724"/>
              </a:solidFill>
              <a:prstDash val="solid"/>
            </a:ln>
          </c:spPr>
          <c:marker>
            <c:symbol val="circle"/>
            <c:size val="8"/>
            <c:spPr>
              <a:solidFill xmlns:a="http://schemas.openxmlformats.org/drawingml/2006/main">
                <a:srgbClr val="B83724"/>
              </a:solidFill>
            </c:spPr>
          </c:marker>
          <c:xVal>
            <c:numLit>
              <c:formatCode>General</c:formatCode>
              <c:ptCount val="7"/>
              <c:pt idx="0">
                <c:v>0</c:v>
              </c:pt>
              <c:pt idx="1">
                <c:v>1</c:v>
              </c:pt>
              <c:pt idx="2">
                <c:v>2</c:v>
              </c:pt>
              <c:pt idx="3">
                <c:v>3</c:v>
              </c:pt>
              <c:pt idx="4">
                <c:v>4</c:v>
              </c:pt>
              <c:pt idx="5">
                <c:v>5</c:v>
              </c:pt>
              <c:pt idx="6">
                <c:v>6</c:v>
              </c:pt>
            </c:numLit>
          </c:xVal>
          <c:yVal>
            <c:numLit>
              <c:formatCode>General</c:formatCode>
              <c:ptCount val="7"/>
              <c:pt idx="0">
                <c:v>0</c:v>
              </c:pt>
              <c:pt idx="1">
                <c:v>20</c:v>
              </c:pt>
              <c:pt idx="2">
                <c:v>40</c:v>
              </c:pt>
              <c:pt idx="3">
                <c:v>60</c:v>
              </c:pt>
              <c:pt idx="4">
                <c:v>72</c:v>
              </c:pt>
              <c:pt idx="5">
                <c:v>78</c:v>
              </c:pt>
              <c:pt idx="6">
                <c:v>70</c:v>
              </c:pt>
            </c:numLit>
          </c:yVal>
        </c:ser>
        <c:axId val="48650112"/>
        <c:axId val="48672768"/>
      </c:scatterChart>
      <c:valAx>
        <c:axId val="48672768"/>
        <c:scaling>
          <c:orientation val="minMax"/>
        </c:scaling>
        <c:delete val="0"/>
        <c:axPos val="l"/>
        <c:majorGridlines>
          <c:spPr>
            <a:ln xmlns:a="http://schemas.openxmlformats.org/drawingml/2006/main" w="9525">
              <a:solidFill>
                <a:srgbClr val="D6DED8"/>
              </a:solidFill>
              <a:prstDash val="solid"/>
            </a:ln>
          </c:spPr>
        </c:majorGridlines>
        <c:title>
          <c:tx>
            <c:rich>
              <a:bodyPr xmlns:a="http://schemas.openxmlformats.org/drawingml/2006/main"/>
              <a:lstStyle xmlns:a="http://schemas.openxmlformats.org/drawingml/2006/main"/>
              <a:p xmlns:a="http://schemas.openxmlformats.org/drawingml/2006/main">
                <a:r>
                  <a:t>Load (N)</a:t>
                </a:r>
              </a:p>
            </c:rich>
          </c:tx>
          <c:overlay val="0"/>
        </c:title>
        <c:numFmt formatCode="General"/>
        <c:majorTickMark val="none"/>
        <c:minorTickMark val="none"/>
        <c:spPr>
          <a:ln xmlns:a="http://schemas.openxmlformats.org/drawingml/2006/main" w="19050">
            <a:solidFill>
              <a:srgbClr val="A9BBB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 sz="2250">
                <a:solidFill>
                  <a:srgbClr val="48635E"/>
                </a:solidFill>
              </a:defRPr>
            </a:pPr>
          </a:p>
        </c:txPr>
        <c:crossAx val="48650112"/>
      </c:valAx>
      <c:valAx>
        <c:axId val="48650112"/>
        <c:scaling>
          <c:orientation val="minMax"/>
        </c:scaling>
        <c:delete val="0"/>
        <c:axPos val="b"/>
        <c:title>
          <c:tx>
            <c:rich>
              <a:bodyPr xmlns:a="http://schemas.openxmlformats.org/drawingml/2006/main"/>
              <a:lstStyle xmlns:a="http://schemas.openxmlformats.org/drawingml/2006/main"/>
              <a:p xmlns:a="http://schemas.openxmlformats.org/drawingml/2006/main">
                <a:r>
                  <a:t>Extension (mm)</a:t>
                </a:r>
              </a:p>
            </c:rich>
          </c:tx>
          <c:overlay val="0"/>
        </c:title>
        <c:numFmt formatCode="0.0" sourceLinked="0"/>
        <c:majorTickMark val="none"/>
        <c:minorTickMark val="none"/>
        <c:spPr>
          <a:ln xmlns:a="http://schemas.openxmlformats.org/drawingml/2006/main" w="19050">
            <a:solidFill>
              <a:srgbClr val="A9BBB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 sz="2250">
                <a:solidFill>
                  <a:srgbClr val="48635E"/>
                </a:solidFill>
              </a:defRPr>
            </a:pPr>
          </a:p>
        </c:txPr>
        <c:crossAx val="48672768"/>
      </c:valAx>
      <c:spPr>
        <a:solidFill xmlns:a="http://schemas.openxmlformats.org/drawingml/2006/main">
          <a:srgbClr val="FCFAF1"/>
        </a:solidFill>
        <a:ln xmlns:a="http://schemas.openxmlformats.org/drawingml/2006/main" w="0">
          <a:noFill/>
          <a:prstDash val="solid"/>
        </a:ln>
      </c:spPr>
    </c:plotArea>
    <c:plotVisOnly val="1"/>
  </c:chart>
  <c:spPr>
    <a:solidFill xmlns:a="http://schemas.openxmlformats.org/drawingml/2006/main">
      <a:srgbClr val="FCFAF1"/>
    </a:solidFill>
    <a:ln xmlns:a="http://schemas.openxmlformats.org/drawingml/2006/main" w="0">
      <a:noFill/>
      <a:prstDash val="solid"/>
    </a:ln>
  </c:spPr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0B342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accent-rail">
            <a:extLst xmlns:a="http://schemas.openxmlformats.org/drawingml/2006/main">
              <a:ext uri="{FF2B5EF4-FFF2-40B4-BE49-F238E27FC236}">
                <a16:creationId xmlns:a16="http://schemas.microsoft.com/office/drawing/2014/main" id="{3D7EC6EB-A8DB-42EB-9E91-5DFA8850BA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714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7A6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topic-title">
            <a:extLst xmlns:a="http://schemas.openxmlformats.org/drawingml/2006/main">
              <a:ext uri="{FF2B5EF4-FFF2-40B4-BE49-F238E27FC236}">
                <a16:creationId xmlns:a16="http://schemas.microsoft.com/office/drawing/2014/main" id="{FB66F5A2-9B28-475E-9171-635EAEF455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428750"/>
            <a:ext cx="7524750" cy="1524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5700" b="1" i="0">
                <a:solidFill>
                  <a:srgbClr val="F4F0E2"/>
                </a:solidFill>
              </a:defRPr>
            </a:pPr>
            <a:r>
              <a:rPr sz="5700" b="1" i="0">
                <a:solidFill>
                  <a:srgbClr val="F4F0E2"/>
                </a:solidFill>
              </a:rPr>
              <a:t>Deformation of solids</a:t>
            </a:r>
          </a:p>
        </p:txBody>
      </p:sp>
      <p:sp>
        <p:nvSpPr>
          <p:cNvPr id="3" name="lesson-title">
            <a:extLst xmlns:a="http://schemas.openxmlformats.org/drawingml/2006/main">
              <a:ext uri="{FF2B5EF4-FFF2-40B4-BE49-F238E27FC236}">
                <a16:creationId xmlns:a16="http://schemas.microsoft.com/office/drawing/2014/main" id="{5F09BC48-77B1-465E-9F6D-FD9A759689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352800"/>
            <a:ext cx="72390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F7A65"/>
                </a:solidFill>
              </a:defRPr>
            </a:pPr>
            <a:r>
              <a:rPr sz="3750" b="1" i="0">
                <a:solidFill>
                  <a:srgbClr val="FF7A65"/>
                </a:solidFill>
              </a:rPr>
              <a:t>Stretch, Store, Then Yield</a:t>
            </a:r>
          </a:p>
        </p:txBody>
      </p:sp>
      <p:sp>
        <p:nvSpPr>
          <p:cNvPr id="4" name="hero-equation">
            <a:extLst xmlns:a="http://schemas.openxmlformats.org/drawingml/2006/main">
              <a:ext uri="{FF2B5EF4-FFF2-40B4-BE49-F238E27FC236}">
                <a16:creationId xmlns:a16="http://schemas.microsoft.com/office/drawing/2014/main" id="{105F3D5A-5E32-427B-9948-FB053926F4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2324100"/>
            <a:ext cx="31432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4050" b="1" i="0">
                <a:solidFill>
                  <a:srgbClr val="F4F0E2"/>
                </a:solidFill>
              </a:defRPr>
            </a:pPr>
            <a:r>
              <a:rPr sz="4050" b="1" i="0">
                <a:solidFill>
                  <a:srgbClr val="F4F0E2"/>
                </a:solidFill>
              </a:rPr>
              <a:t>F = kx</a:t>
            </a:r>
          </a:p>
        </p:txBody>
      </p:sp>
      <p:sp>
        <p:nvSpPr>
          <p:cNvPr id="5" name="opening-mode">
            <a:extLst xmlns:a="http://schemas.openxmlformats.org/drawingml/2006/main">
              <a:ext uri="{FF2B5EF4-FFF2-40B4-BE49-F238E27FC236}">
                <a16:creationId xmlns:a16="http://schemas.microsoft.com/office/drawing/2014/main" id="{A25568B3-BB2A-4831-87B8-BB00AE6DA6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5524500"/>
            <a:ext cx="5905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FF7A65"/>
                </a:solidFill>
              </a:defRPr>
            </a:pPr>
            <a:r>
              <a:rPr sz="2025" b="1" i="0">
                <a:solidFill>
                  <a:srgbClr val="FF7A65"/>
                </a:solidFill>
              </a:rPr>
              <a:t>PREDICT · TEST · EXPLAIN</a:t>
            </a:r>
          </a:p>
        </p:txBody>
      </p:sp>
      <p:sp>
        <p:nvSpPr>
          <p:cNvPr id="6" name="course-rail">
            <a:extLst xmlns:a="http://schemas.openxmlformats.org/drawingml/2006/main">
              <a:ext uri="{FF2B5EF4-FFF2-40B4-BE49-F238E27FC236}">
                <a16:creationId xmlns:a16="http://schemas.microsoft.com/office/drawing/2014/main" id="{F22BBE00-8FF3-45EC-AC68-DE35504419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FF7A65"/>
                </a:solidFill>
              </a:defRPr>
            </a:pPr>
            <a:r>
              <a:rPr sz="1650" b="1" i="0">
                <a:solidFill>
                  <a:srgbClr val="FF7A65"/>
                </a:solidFill>
              </a:rPr>
              <a:t>AS · CAMBRIDGE PHYSICS 9702 · TOPIC 6 · DEFORMATION OF SOLIDS</a:t>
            </a:r>
          </a:p>
        </p:txBody>
      </p:sp>
      <p:sp>
        <p:nvSpPr>
          <p:cNvPr id="7" name="page-number">
            <a:extLst xmlns:a="http://schemas.openxmlformats.org/drawingml/2006/main">
              <a:ext uri="{FF2B5EF4-FFF2-40B4-BE49-F238E27FC236}">
                <a16:creationId xmlns:a16="http://schemas.microsoft.com/office/drawing/2014/main" id="{3B4ECAA4-C226-446D-BFF1-0BBAEAF2D4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01 / 20</a:t>
            </a:r>
          </a:p>
        </p:txBody>
      </p:sp>
      <p:sp>
        <p:nvSpPr>
          <p:cNvPr id="8" name="rule-70-674">
            <a:extLst xmlns:a="http://schemas.openxmlformats.org/drawingml/2006/main">
              <a:ext uri="{FF2B5EF4-FFF2-40B4-BE49-F238E27FC236}">
                <a16:creationId xmlns:a16="http://schemas.microsoft.com/office/drawing/2014/main" id="{D9A506D0-876F-4D2D-9B40-768A5360E8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217020884"/>
      </p:ext>
    </p:extLst>
  </p:cSld>
</p:sld>
</file>

<file path=ppt/slides/slide10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course-rail">
            <a:extLst xmlns:a="http://schemas.openxmlformats.org/drawingml/2006/main">
              <a:ext uri="{FF2B5EF4-FFF2-40B4-BE49-F238E27FC236}">
                <a16:creationId xmlns:a16="http://schemas.microsoft.com/office/drawing/2014/main" id="{78A07359-5EF2-4FE0-933C-3ED4F01B2D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6 · DEFORMATION OF SOLIDS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E2A36531-439D-4A17-957A-34360C9F4A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10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93821537-44DB-4D98-9910-885810AD44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D8B9686D-02A2-4B21-9127-29AF685A3A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Worked reveal: make the first two decisions</a:t>
            </a:r>
          </a:p>
        </p:txBody>
      </p:sp>
      <p:sp>
        <p:nvSpPr>
          <p:cNvPr id="5" name="worked-step-number-1">
            <a:extLst xmlns:a="http://schemas.openxmlformats.org/drawingml/2006/main">
              <a:ext uri="{FF2B5EF4-FFF2-40B4-BE49-F238E27FC236}">
                <a16:creationId xmlns:a16="http://schemas.microsoft.com/office/drawing/2014/main" id="{86D51A36-A0ED-4FEE-AA7B-A4DFD3A51E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952625"/>
            <a:ext cx="762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01</a:t>
            </a:r>
          </a:p>
        </p:txBody>
      </p:sp>
      <p:sp>
        <p:nvSpPr>
          <p:cNvPr id="6" name="worked-step-1">
            <a:extLst xmlns:a="http://schemas.openxmlformats.org/drawingml/2006/main">
              <a:ext uri="{FF2B5EF4-FFF2-40B4-BE49-F238E27FC236}">
                <a16:creationId xmlns:a16="http://schemas.microsoft.com/office/drawing/2014/main" id="{41A3339F-EB91-49D4-82B7-DB31477806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66875" y="1857375"/>
            <a:ext cx="94297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0A332E"/>
                </a:solidFill>
              </a:defRPr>
            </a:pPr>
            <a:r>
              <a:rPr sz="3000" b="1" i="0">
                <a:solidFill>
                  <a:srgbClr val="0A332E"/>
                </a:solidFill>
              </a:rPr>
              <a:t>Stress = 180/(1.5 × 10⁻⁶) = 1.20 × 10⁸ Pa.</a:t>
            </a:r>
          </a:p>
        </p:txBody>
      </p:sp>
      <p:sp>
        <p:nvSpPr>
          <p:cNvPr id="7" name="worked-step-number-2">
            <a:extLst xmlns:a="http://schemas.openxmlformats.org/drawingml/2006/main">
              <a:ext uri="{FF2B5EF4-FFF2-40B4-BE49-F238E27FC236}">
                <a16:creationId xmlns:a16="http://schemas.microsoft.com/office/drawing/2014/main" id="{088470E8-2BCC-4662-A28B-6DCFFD09D1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3524250"/>
            <a:ext cx="762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02</a:t>
            </a:r>
          </a:p>
        </p:txBody>
      </p:sp>
      <p:sp>
        <p:nvSpPr>
          <p:cNvPr id="8" name="worked-step-2">
            <a:extLst xmlns:a="http://schemas.openxmlformats.org/drawingml/2006/main">
              <a:ext uri="{FF2B5EF4-FFF2-40B4-BE49-F238E27FC236}">
                <a16:creationId xmlns:a16="http://schemas.microsoft.com/office/drawing/2014/main" id="{E03620C4-D91B-4960-8DB6-BB9B7ADC1E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66875" y="3429000"/>
            <a:ext cx="94297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0A332E"/>
                </a:solidFill>
              </a:defRPr>
            </a:pPr>
            <a:r>
              <a:rPr sz="3000" b="1" i="0">
                <a:solidFill>
                  <a:srgbClr val="0A332E"/>
                </a:solidFill>
              </a:rPr>
              <a:t>Strain = 1.2 × 10⁻³ / 2.0 = 6.0 × 10⁻⁴.</a:t>
            </a:r>
          </a:p>
        </p:txBody>
      </p:sp>
      <p:sp>
        <p:nvSpPr>
          <p:cNvPr id="9" name="worked-next">
            <a:extLst xmlns:a="http://schemas.openxmlformats.org/drawingml/2006/main">
              <a:ext uri="{FF2B5EF4-FFF2-40B4-BE49-F238E27FC236}">
                <a16:creationId xmlns:a16="http://schemas.microsoft.com/office/drawing/2014/main" id="{3415CB95-62B7-491D-8787-1548A49FEB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66875" y="5286375"/>
            <a:ext cx="8096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Your turn: write the next line before clicking.</a:t>
            </a:r>
          </a:p>
        </p:txBody>
      </p:sp>
    </p:spTree>
    <p:extLst>
      <p:ext uri="{BB962C8B-B14F-4D97-AF65-F5344CB8AC3E}">
        <p14:creationId xmlns:p14="http://schemas.microsoft.com/office/powerpoint/2010/main" val="982704294"/>
      </p:ext>
    </p:extLst>
  </p:cSld>
</p:sld>
</file>

<file path=ppt/slides/slide11.xml><?xml version="1.0" encoding="utf-8"?>
<p:sld xmlns:p="http://schemas.openxmlformats.org/presentationml/2006/main">
  <p:cSld>
    <p:bg>
      <p:bgPr>
        <a:solidFill xmlns:a="http://schemas.openxmlformats.org/drawingml/2006/main">
          <a:srgbClr val="0B342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course-rail">
            <a:extLst xmlns:a="http://schemas.openxmlformats.org/drawingml/2006/main">
              <a:ext uri="{FF2B5EF4-FFF2-40B4-BE49-F238E27FC236}">
                <a16:creationId xmlns:a16="http://schemas.microsoft.com/office/drawing/2014/main" id="{3A0E988B-27B6-4D87-8951-C771054213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FF7A65"/>
                </a:solidFill>
              </a:defRPr>
            </a:pPr>
            <a:r>
              <a:rPr sz="1650" b="1" i="0">
                <a:solidFill>
                  <a:srgbClr val="FF7A65"/>
                </a:solidFill>
              </a:rPr>
              <a:t>AS · CAMBRIDGE PHYSICS 9702 · TOPIC 6 · DEFORMATION OF SOLIDS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1B0DDEBD-2E5F-408B-8769-0FFD3BC217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11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8379A3EF-B7B6-4CFD-BAF9-46954EFA3B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D18F7A95-E88B-4789-88A3-84570A09E8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4F0E2"/>
                </a:solidFill>
              </a:defRPr>
            </a:pPr>
            <a:r>
              <a:rPr sz="3750" b="1" i="0">
                <a:solidFill>
                  <a:srgbClr val="F4F0E2"/>
                </a:solidFill>
              </a:rPr>
              <a:t>Worked reveal: finish and sense-check</a:t>
            </a:r>
          </a:p>
        </p:txBody>
      </p:sp>
      <p:sp>
        <p:nvSpPr>
          <p:cNvPr id="5" name="worked-final-step-1">
            <a:extLst xmlns:a="http://schemas.openxmlformats.org/drawingml/2006/main">
              <a:ext uri="{FF2B5EF4-FFF2-40B4-BE49-F238E27FC236}">
                <a16:creationId xmlns:a16="http://schemas.microsoft.com/office/drawing/2014/main" id="{3235D026-239C-415E-AFE0-985E066CF6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809750"/>
            <a:ext cx="1057275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E = stress/strain = 2.0 × 10¹¹ Pa.</a:t>
            </a:r>
          </a:p>
        </p:txBody>
      </p:sp>
      <p:sp>
        <p:nvSpPr>
          <p:cNvPr id="6" name="worked-answer">
            <a:extLst xmlns:a="http://schemas.openxmlformats.org/drawingml/2006/main">
              <a:ext uri="{FF2B5EF4-FFF2-40B4-BE49-F238E27FC236}">
                <a16:creationId xmlns:a16="http://schemas.microsoft.com/office/drawing/2014/main" id="{555DD76D-26DC-4BB5-B084-0EB8CCA77F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3333750"/>
            <a:ext cx="10572750" cy="1104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450" b="1" i="0">
                <a:solidFill>
                  <a:srgbClr val="FF7A65"/>
                </a:solidFill>
              </a:defRPr>
            </a:pPr>
            <a:r>
              <a:rPr sz="3450" b="1" i="0">
                <a:solidFill>
                  <a:srgbClr val="FF7A65"/>
                </a:solidFill>
              </a:rPr>
              <a:t>Young modulus = 2.0 × 10¹¹ Pa.</a:t>
            </a:r>
          </a:p>
        </p:txBody>
      </p:sp>
      <p:sp>
        <p:nvSpPr>
          <p:cNvPr id="7" name="worked-sense-check">
            <a:extLst xmlns:a="http://schemas.openxmlformats.org/drawingml/2006/main">
              <a:ext uri="{FF2B5EF4-FFF2-40B4-BE49-F238E27FC236}">
                <a16:creationId xmlns:a16="http://schemas.microsoft.com/office/drawing/2014/main" id="{9F0D9314-9854-4EFD-9891-6E516DEDA8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714500" y="5391150"/>
            <a:ext cx="87630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Does the sign, unit and size make physical sense?</a:t>
            </a:r>
          </a:p>
        </p:txBody>
      </p:sp>
    </p:spTree>
    <p:extLst>
      <p:ext uri="{BB962C8B-B14F-4D97-AF65-F5344CB8AC3E}">
        <p14:creationId xmlns:p14="http://schemas.microsoft.com/office/powerpoint/2010/main" val="298065532"/>
      </p:ext>
    </p:extLst>
  </p:cSld>
</p:sld>
</file>

<file path=ppt/slides/slide12.xml><?xml version="1.0" encoding="utf-8"?>
<p:sld xmlns:p="http://schemas.openxmlformats.org/presentationml/2006/main">
  <p:cSld>
    <p:bg>
      <p:bgPr>
        <a:solidFill xmlns:a="http://schemas.openxmlformats.org/drawingml/2006/main">
          <a:srgbClr val="F4F0E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course-rail">
            <a:extLst xmlns:a="http://schemas.openxmlformats.org/drawingml/2006/main">
              <a:ext uri="{FF2B5EF4-FFF2-40B4-BE49-F238E27FC236}">
                <a16:creationId xmlns:a16="http://schemas.microsoft.com/office/drawing/2014/main" id="{41DF7650-D705-4FA4-B544-65171CB98C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6 · DEFORMATION OF SOLIDS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A82B42D6-8DF2-4E5D-8DC1-2BD6D08861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12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28A82A34-7D54-4B7A-8D57-B3E44B592F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4C5810D5-DB94-43A3-9116-BBA5F72AD8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Guided problem: solver and sceptic</a:t>
            </a:r>
          </a:p>
        </p:txBody>
      </p:sp>
      <p:sp>
        <p:nvSpPr>
          <p:cNvPr id="5" name="guided-problem">
            <a:extLst xmlns:a="http://schemas.openxmlformats.org/drawingml/2006/main">
              <a:ext uri="{FF2B5EF4-FFF2-40B4-BE49-F238E27FC236}">
                <a16:creationId xmlns:a16="http://schemas.microsoft.com/office/drawing/2014/main" id="{7784E510-ECB9-49B3-A7B4-1D99832776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714500"/>
            <a:ext cx="10477500" cy="2000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075" b="1" i="0">
                <a:solidFill>
                  <a:srgbClr val="0A332E"/>
                </a:solidFill>
              </a:defRPr>
            </a:pPr>
            <a:r>
              <a:rPr sz="3075" b="1" i="0">
                <a:solidFill>
                  <a:srgbClr val="0A332E"/>
                </a:solidFill>
              </a:rPr>
              <a:t>A spring with k = 240 N m⁻¹ is extended from 0 to 0.080 m. Find force and strain energy.</a:t>
            </a:r>
          </a:p>
        </p:txBody>
      </p:sp>
      <p:sp>
        <p:nvSpPr>
          <p:cNvPr id="6" name="guided-hint-one">
            <a:extLst xmlns:a="http://schemas.openxmlformats.org/drawingml/2006/main">
              <a:ext uri="{FF2B5EF4-FFF2-40B4-BE49-F238E27FC236}">
                <a16:creationId xmlns:a16="http://schemas.microsoft.com/office/drawing/2014/main" id="{B618592F-0A5A-4701-AE10-D9BA8C72E1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38250" y="4171950"/>
            <a:ext cx="9715500" cy="723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01 · FIRST HINT · Use F = kx.</a:t>
            </a:r>
          </a:p>
        </p:txBody>
      </p:sp>
      <p:sp>
        <p:nvSpPr>
          <p:cNvPr id="7" name="guided-roles">
            <a:extLst xmlns:a="http://schemas.openxmlformats.org/drawingml/2006/main">
              <a:ext uri="{FF2B5EF4-FFF2-40B4-BE49-F238E27FC236}">
                <a16:creationId xmlns:a16="http://schemas.microsoft.com/office/drawing/2014/main" id="{3DEF0ECC-2EB2-4F88-A486-ACD2A03E4B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5391150"/>
            <a:ext cx="91440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SOLVER proposes · SCEPTIC checks units and assumptions</a:t>
            </a:r>
          </a:p>
        </p:txBody>
      </p:sp>
    </p:spTree>
    <p:extLst>
      <p:ext uri="{BB962C8B-B14F-4D97-AF65-F5344CB8AC3E}">
        <p14:creationId xmlns:p14="http://schemas.microsoft.com/office/powerpoint/2010/main" val="1561165035"/>
      </p:ext>
    </p:extLst>
  </p:cSld>
</p:sld>
</file>

<file path=ppt/slides/slide13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course-rail">
            <a:extLst xmlns:a="http://schemas.openxmlformats.org/drawingml/2006/main">
              <a:ext uri="{FF2B5EF4-FFF2-40B4-BE49-F238E27FC236}">
                <a16:creationId xmlns:a16="http://schemas.microsoft.com/office/drawing/2014/main" id="{DEC81755-6C4F-455A-8906-B2E14B3966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6 · DEFORMATION OF SOLIDS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08AF6AA5-E1D1-49E2-9F98-CC0212A6E0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13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427121F1-0A30-47D5-A344-CF40DD5EDA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4807F45B-B48C-4FB6-B822-65E811F60B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Guided reveal: test the route</a:t>
            </a:r>
          </a:p>
        </p:txBody>
      </p:sp>
      <p:sp>
        <p:nvSpPr>
          <p:cNvPr id="5" name="guided-prompt-1">
            <a:extLst xmlns:a="http://schemas.openxmlformats.org/drawingml/2006/main">
              <a:ext uri="{FF2B5EF4-FFF2-40B4-BE49-F238E27FC236}">
                <a16:creationId xmlns:a16="http://schemas.microsoft.com/office/drawing/2014/main" id="{55FFD580-CC27-4AFB-8056-EDEC249E99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657350"/>
            <a:ext cx="1057275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01 Use F = kx.</a:t>
            </a:r>
          </a:p>
        </p:txBody>
      </p:sp>
      <p:sp>
        <p:nvSpPr>
          <p:cNvPr id="6" name="guided-prompt-2">
            <a:extLst xmlns:a="http://schemas.openxmlformats.org/drawingml/2006/main">
              <a:ext uri="{FF2B5EF4-FFF2-40B4-BE49-F238E27FC236}">
                <a16:creationId xmlns:a16="http://schemas.microsoft.com/office/drawing/2014/main" id="{2C792386-EF82-4325-A153-A795D1CC4B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2438400"/>
            <a:ext cx="1057275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02 Energy is ½Fx or ½kx².</a:t>
            </a:r>
          </a:p>
        </p:txBody>
      </p:sp>
      <p:sp>
        <p:nvSpPr>
          <p:cNvPr id="7" name="guided-prompt-3">
            <a:extLst xmlns:a="http://schemas.openxmlformats.org/drawingml/2006/main">
              <a:ext uri="{FF2B5EF4-FFF2-40B4-BE49-F238E27FC236}">
                <a16:creationId xmlns:a16="http://schemas.microsoft.com/office/drawing/2014/main" id="{333B2BB2-F0F2-448D-8F28-E443C4F294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3219450"/>
            <a:ext cx="1057275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03 Convert no units: x is already in metres.</a:t>
            </a:r>
          </a:p>
        </p:txBody>
      </p:sp>
      <p:sp>
        <p:nvSpPr>
          <p:cNvPr id="8" name="guided-answer">
            <a:extLst xmlns:a="http://schemas.openxmlformats.org/drawingml/2006/main">
              <a:ext uri="{FF2B5EF4-FFF2-40B4-BE49-F238E27FC236}">
                <a16:creationId xmlns:a16="http://schemas.microsoft.com/office/drawing/2014/main" id="{66337245-5C38-4570-B6D1-F328214DF9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4133850"/>
            <a:ext cx="10287000" cy="971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300" b="1" i="0">
                <a:solidFill>
                  <a:srgbClr val="B83724"/>
                </a:solidFill>
              </a:defRPr>
            </a:pPr>
            <a:r>
              <a:rPr sz="3300" b="1" i="0">
                <a:solidFill>
                  <a:srgbClr val="B83724"/>
                </a:solidFill>
              </a:rPr>
              <a:t>F = 19.2 N; E = 0.768 J.</a:t>
            </a:r>
          </a:p>
        </p:txBody>
      </p:sp>
      <p:sp>
        <p:nvSpPr>
          <p:cNvPr id="9" name="guided-extension">
            <a:extLst xmlns:a="http://schemas.openxmlformats.org/drawingml/2006/main">
              <a:ext uri="{FF2B5EF4-FFF2-40B4-BE49-F238E27FC236}">
                <a16:creationId xmlns:a16="http://schemas.microsoft.com/office/drawing/2014/main" id="{0B8F2114-C506-43C9-AC42-F48A91BB6E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33500" y="5486400"/>
            <a:ext cx="95250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CHANGE ONE VALUE · predict what must change before recalculating</a:t>
            </a:r>
          </a:p>
        </p:txBody>
      </p:sp>
    </p:spTree>
    <p:extLst>
      <p:ext uri="{BB962C8B-B14F-4D97-AF65-F5344CB8AC3E}">
        <p14:creationId xmlns:p14="http://schemas.microsoft.com/office/powerpoint/2010/main" val="592238558"/>
      </p:ext>
    </p:extLst>
  </p:cSld>
</p:sld>
</file>

<file path=ppt/slides/slide14.xml><?xml version="1.0" encoding="utf-8"?>
<p:sld xmlns:p="http://schemas.openxmlformats.org/presentationml/2006/main">
  <p:cSld>
    <p:bg>
      <p:bgPr>
        <a:solidFill xmlns:a="http://schemas.openxmlformats.org/drawingml/2006/main">
          <a:srgbClr val="B83724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" name="course-rail">
            <a:extLst xmlns:a="http://schemas.openxmlformats.org/drawingml/2006/main">
              <a:ext uri="{FF2B5EF4-FFF2-40B4-BE49-F238E27FC236}">
                <a16:creationId xmlns:a16="http://schemas.microsoft.com/office/drawing/2014/main" id="{F02EA533-D384-4805-859B-E3CD5B67AB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AS · CAMBRIDGE PHYSICS 9702 · TOPIC 6 · DEFORMATION OF SOLIDS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348C35A7-EEBE-423C-8EB3-18CBA1EB1A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14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BBB2E57D-89DD-4D0E-991C-40AE4689CE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4F0E2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4626272E-3A11-4F0E-A3E5-92BDE12946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4F0E2"/>
                </a:solidFill>
              </a:defRPr>
            </a:pPr>
            <a:r>
              <a:rPr sz="3750" b="1" i="0">
                <a:solidFill>
                  <a:srgbClr val="F4F0E2"/>
                </a:solidFill>
              </a:rPr>
              <a:t>Spot the physics trap</a:t>
            </a:r>
          </a:p>
        </p:txBody>
      </p:sp>
      <p:sp>
        <p:nvSpPr>
          <p:cNvPr id="5" name="misconception-claim">
            <a:extLst xmlns:a="http://schemas.openxmlformats.org/drawingml/2006/main">
              <a:ext uri="{FF2B5EF4-FFF2-40B4-BE49-F238E27FC236}">
                <a16:creationId xmlns:a16="http://schemas.microsoft.com/office/drawing/2014/main" id="{27A5E2E0-5D44-4933-8237-90D9B9B323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2000250"/>
            <a:ext cx="10382250" cy="2190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450" b="1" i="1">
                <a:solidFill>
                  <a:srgbClr val="F4F0E2"/>
                </a:solidFill>
              </a:defRPr>
            </a:pPr>
            <a:r>
              <a:rPr sz="3450" b="1" i="1">
                <a:solidFill>
                  <a:srgbClr val="F4F0E2"/>
                </a:solidFill>
              </a:rPr>
              <a:t>“Elastic means the material follows Hooke’s law.”</a:t>
            </a:r>
          </a:p>
        </p:txBody>
      </p:sp>
      <p:sp>
        <p:nvSpPr>
          <p:cNvPr id="6" name="misconception-vote">
            <a:extLst xmlns:a="http://schemas.openxmlformats.org/drawingml/2006/main">
              <a:ext uri="{FF2B5EF4-FFF2-40B4-BE49-F238E27FC236}">
                <a16:creationId xmlns:a16="http://schemas.microsoft.com/office/drawing/2014/main" id="{B406A6D3-2771-4F1D-939E-BE83B03DEB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33500" y="4857750"/>
            <a:ext cx="95250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 TRUE · B PARTLY TRUE · C FALSE</a:t>
            </a:r>
          </a:p>
        </p:txBody>
      </p:sp>
    </p:spTree>
    <p:extLst>
      <p:ext uri="{BB962C8B-B14F-4D97-AF65-F5344CB8AC3E}">
        <p14:creationId xmlns:p14="http://schemas.microsoft.com/office/powerpoint/2010/main" val="676662443"/>
      </p:ext>
    </p:extLst>
  </p:cSld>
</p:sld>
</file>

<file path=ppt/slides/slide15.xml><?xml version="1.0" encoding="utf-8"?>
<p:sld xmlns:p="http://schemas.openxmlformats.org/presentationml/2006/main">
  <p:cSld>
    <p:bg>
      <p:bgPr>
        <a:solidFill xmlns:a="http://schemas.openxmlformats.org/drawingml/2006/main">
          <a:srgbClr val="0B342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course-rail">
            <a:extLst xmlns:a="http://schemas.openxmlformats.org/drawingml/2006/main">
              <a:ext uri="{FF2B5EF4-FFF2-40B4-BE49-F238E27FC236}">
                <a16:creationId xmlns:a16="http://schemas.microsoft.com/office/drawing/2014/main" id="{950DA34A-563B-4517-91B6-0BDB979685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FF7A65"/>
                </a:solidFill>
              </a:defRPr>
            </a:pPr>
            <a:r>
              <a:rPr sz="1650" b="1" i="0">
                <a:solidFill>
                  <a:srgbClr val="FF7A65"/>
                </a:solidFill>
              </a:rPr>
              <a:t>AS · CAMBRIDGE PHYSICS 9702 · TOPIC 6 · DEFORMATION OF SOLIDS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A8516864-61BB-467C-98DD-6AE0945F76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15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1A400A35-6BE0-4242-A25D-F275C056C1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2D8C15DF-A64D-4228-8E15-1D63DB20D8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4F0E2"/>
                </a:solidFill>
              </a:defRPr>
            </a:pPr>
            <a:r>
              <a:rPr sz="3750" b="1" i="0">
                <a:solidFill>
                  <a:srgbClr val="F4F0E2"/>
                </a:solidFill>
              </a:rPr>
              <a:t>Repair the idea</a:t>
            </a:r>
          </a:p>
        </p:txBody>
      </p:sp>
      <p:sp>
        <p:nvSpPr>
          <p:cNvPr id="5" name="misconception-correction">
            <a:extLst xmlns:a="http://schemas.openxmlformats.org/drawingml/2006/main">
              <a:ext uri="{FF2B5EF4-FFF2-40B4-BE49-F238E27FC236}">
                <a16:creationId xmlns:a16="http://schemas.microsoft.com/office/drawing/2014/main" id="{AFFCBE99-DAF9-4B64-B86A-13A65E4CE6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905000"/>
            <a:ext cx="10477500" cy="1619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150" b="1" i="0">
                <a:solidFill>
                  <a:srgbClr val="F4F0E2"/>
                </a:solidFill>
              </a:defRPr>
            </a:pPr>
            <a:r>
              <a:rPr sz="3150" b="1" i="0">
                <a:solidFill>
                  <a:srgbClr val="F4F0E2"/>
                </a:solidFill>
              </a:rPr>
              <a:t>Elastic means it returns to its original shape; the relationship can be non-linear and still elastic.</a:t>
            </a:r>
          </a:p>
        </p:txBody>
      </p:sp>
      <p:sp>
        <p:nvSpPr>
          <p:cNvPr id="6" name="misconception-humor">
            <a:extLst xmlns:a="http://schemas.openxmlformats.org/drawingml/2006/main">
              <a:ext uri="{FF2B5EF4-FFF2-40B4-BE49-F238E27FC236}">
                <a16:creationId xmlns:a16="http://schemas.microsoft.com/office/drawing/2014/main" id="{FA8D154B-4F2F-4CC2-AB69-A414590C2C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38250" y="3905250"/>
            <a:ext cx="9715500" cy="857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0" i="1">
                <a:solidFill>
                  <a:srgbClr val="FF7A65"/>
                </a:solidFill>
              </a:defRPr>
            </a:pPr>
            <a:r>
              <a:rPr sz="2550" b="0" i="1">
                <a:solidFill>
                  <a:srgbClr val="FF7A65"/>
                </a:solidFill>
              </a:rPr>
              <a:t>A rubber band is elastic even when its graph refuses to use a ruler.</a:t>
            </a:r>
          </a:p>
        </p:txBody>
      </p:sp>
      <p:sp>
        <p:nvSpPr>
          <p:cNvPr id="7" name="misconception-rewrite">
            <a:extLst xmlns:a="http://schemas.openxmlformats.org/drawingml/2006/main">
              <a:ext uri="{FF2B5EF4-FFF2-40B4-BE49-F238E27FC236}">
                <a16:creationId xmlns:a16="http://schemas.microsoft.com/office/drawing/2014/main" id="{C2167280-FFF6-4BA7-A5E8-82A0C06FD6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905000" y="5334000"/>
            <a:ext cx="83820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Rewrite the claim in 12 words or fewer.</a:t>
            </a:r>
          </a:p>
        </p:txBody>
      </p:sp>
    </p:spTree>
    <p:extLst>
      <p:ext uri="{BB962C8B-B14F-4D97-AF65-F5344CB8AC3E}">
        <p14:creationId xmlns:p14="http://schemas.microsoft.com/office/powerpoint/2010/main" val="1166682524"/>
      </p:ext>
    </p:extLst>
  </p:cSld>
</p:sld>
</file>

<file path=ppt/slides/slide16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course-rail">
            <a:extLst xmlns:a="http://schemas.openxmlformats.org/drawingml/2006/main">
              <a:ext uri="{FF2B5EF4-FFF2-40B4-BE49-F238E27FC236}">
                <a16:creationId xmlns:a16="http://schemas.microsoft.com/office/drawing/2014/main" id="{9C3610D0-A785-47A0-ACE9-ECBB6B0A6E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6 · DEFORMATION OF SOLIDS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14DD3C70-831C-484F-B68D-C2701BEDBC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16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B3C56327-C114-4018-9D5A-900F55D0EC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481C1143-9E5E-41E2-887E-8AFC408645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Original exam-style challenge</a:t>
            </a:r>
          </a:p>
        </p:txBody>
      </p:sp>
      <p:sp>
        <p:nvSpPr>
          <p:cNvPr id="5" name="exam-mark-label">
            <a:extLst xmlns:a="http://schemas.openxmlformats.org/drawingml/2006/main">
              <a:ext uri="{FF2B5EF4-FFF2-40B4-BE49-F238E27FC236}">
                <a16:creationId xmlns:a16="http://schemas.microsoft.com/office/drawing/2014/main" id="{10E345EF-EDA0-4A7D-8A19-7FA278AF5E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581150"/>
            <a:ext cx="723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B83724"/>
                </a:solidFill>
              </a:defRPr>
            </a:pPr>
            <a:r>
              <a:rPr sz="2025" b="1" i="0">
                <a:solidFill>
                  <a:srgbClr val="B83724"/>
                </a:solidFill>
              </a:rPr>
              <a:t>4 MARKS · ORIGINAL GIOPHYSICS QUESTION</a:t>
            </a:r>
          </a:p>
        </p:txBody>
      </p:sp>
      <p:sp>
        <p:nvSpPr>
          <p:cNvPr id="6" name="exam-question">
            <a:extLst xmlns:a="http://schemas.openxmlformats.org/drawingml/2006/main">
              <a:ext uri="{FF2B5EF4-FFF2-40B4-BE49-F238E27FC236}">
                <a16:creationId xmlns:a16="http://schemas.microsoft.com/office/drawing/2014/main" id="{D56F8026-901A-4E8D-B978-740C8372BC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2171700"/>
            <a:ext cx="10668000" cy="2571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075" b="1" i="0">
                <a:solidFill>
                  <a:srgbClr val="0A332E"/>
                </a:solidFill>
              </a:defRPr>
            </a:pPr>
            <a:r>
              <a:rPr sz="3075" b="1" i="0">
                <a:solidFill>
                  <a:srgbClr val="0A332E"/>
                </a:solidFill>
              </a:rPr>
              <a:t>A 1.8 m wire of area 8.0 × 10⁻⁷ m² extends 0.90 mm under 80 N. Calculate its Young modulus.</a:t>
            </a:r>
          </a:p>
        </p:txBody>
      </p:sp>
      <p:sp>
        <p:nvSpPr>
          <p:cNvPr id="7" name="exam-method">
            <a:extLst xmlns:a="http://schemas.openxmlformats.org/drawingml/2006/main">
              <a:ext uri="{FF2B5EF4-FFF2-40B4-BE49-F238E27FC236}">
                <a16:creationId xmlns:a16="http://schemas.microsoft.com/office/drawing/2014/main" id="{E2DB4CC5-BAC4-416C-9A0E-366A908E75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81125" y="5334000"/>
            <a:ext cx="942975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MODEL → WORKING → UNITS → SENSE-CHECK</a:t>
            </a:r>
          </a:p>
        </p:txBody>
      </p:sp>
    </p:spTree>
    <p:extLst>
      <p:ext uri="{BB962C8B-B14F-4D97-AF65-F5344CB8AC3E}">
        <p14:creationId xmlns:p14="http://schemas.microsoft.com/office/powerpoint/2010/main" val="15731418"/>
      </p:ext>
    </p:extLst>
  </p:cSld>
</p:sld>
</file>

<file path=ppt/slides/slide17.xml><?xml version="1.0" encoding="utf-8"?>
<p:sld xmlns:p="http://schemas.openxmlformats.org/presentationml/2006/main">
  <p:cSld>
    <p:bg>
      <p:bgPr>
        <a:solidFill xmlns:a="http://schemas.openxmlformats.org/drawingml/2006/main">
          <a:srgbClr val="F4F0E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course-rail">
            <a:extLst xmlns:a="http://schemas.openxmlformats.org/drawingml/2006/main">
              <a:ext uri="{FF2B5EF4-FFF2-40B4-BE49-F238E27FC236}">
                <a16:creationId xmlns:a16="http://schemas.microsoft.com/office/drawing/2014/main" id="{C68C6372-93AF-4A24-9E11-8ADD0AE820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6 · DEFORMATION OF SOLIDS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C9403651-25F8-4AC6-B122-339A5F9F51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17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71532B90-DF2C-46BC-9902-BCA19C9400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E9253C13-DE78-4481-887C-450DC7AD2E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Mark it, improve it, explain it</a:t>
            </a:r>
          </a:p>
        </p:txBody>
      </p:sp>
      <p:sp>
        <p:nvSpPr>
          <p:cNvPr id="5" name="mark-number-1">
            <a:extLst xmlns:a="http://schemas.openxmlformats.org/drawingml/2006/main">
              <a:ext uri="{FF2B5EF4-FFF2-40B4-BE49-F238E27FC236}">
                <a16:creationId xmlns:a16="http://schemas.microsoft.com/office/drawing/2014/main" id="{D65CE221-C5A6-4EBA-85E9-0542658996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1638300"/>
            <a:ext cx="571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1</a:t>
            </a:r>
          </a:p>
        </p:txBody>
      </p:sp>
      <p:sp>
        <p:nvSpPr>
          <p:cNvPr id="6" name="mark-point-1">
            <a:extLst xmlns:a="http://schemas.openxmlformats.org/drawingml/2006/main">
              <a:ext uri="{FF2B5EF4-FFF2-40B4-BE49-F238E27FC236}">
                <a16:creationId xmlns:a16="http://schemas.microsoft.com/office/drawing/2014/main" id="{DD71C7D4-2EC6-47AB-B5AE-56DEB414F5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1562100"/>
            <a:ext cx="9715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Stress = 80/(8.0 × 10⁻⁷) = 1.0 × 10⁸ Pa.</a:t>
            </a:r>
          </a:p>
        </p:txBody>
      </p:sp>
      <p:sp>
        <p:nvSpPr>
          <p:cNvPr id="7" name="mark-number-2">
            <a:extLst xmlns:a="http://schemas.openxmlformats.org/drawingml/2006/main">
              <a:ext uri="{FF2B5EF4-FFF2-40B4-BE49-F238E27FC236}">
                <a16:creationId xmlns:a16="http://schemas.microsoft.com/office/drawing/2014/main" id="{0D6B5091-12AB-4D9B-958D-257FE0CE78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2457450"/>
            <a:ext cx="571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2</a:t>
            </a:r>
          </a:p>
        </p:txBody>
      </p:sp>
      <p:sp>
        <p:nvSpPr>
          <p:cNvPr id="8" name="mark-point-2">
            <a:extLst xmlns:a="http://schemas.openxmlformats.org/drawingml/2006/main">
              <a:ext uri="{FF2B5EF4-FFF2-40B4-BE49-F238E27FC236}">
                <a16:creationId xmlns:a16="http://schemas.microsoft.com/office/drawing/2014/main" id="{98F6DF12-AE4A-43E5-BF4E-ED345ADE56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2381250"/>
            <a:ext cx="9715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Strain = 0.90 × 10⁻³/1.8 = 5.0 × 10⁻⁴.</a:t>
            </a:r>
          </a:p>
        </p:txBody>
      </p:sp>
      <p:sp>
        <p:nvSpPr>
          <p:cNvPr id="9" name="mark-number-3">
            <a:extLst xmlns:a="http://schemas.openxmlformats.org/drawingml/2006/main">
              <a:ext uri="{FF2B5EF4-FFF2-40B4-BE49-F238E27FC236}">
                <a16:creationId xmlns:a16="http://schemas.microsoft.com/office/drawing/2014/main" id="{A7BFF4B4-A710-4775-8EA2-282DE6455A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3276600"/>
            <a:ext cx="571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3</a:t>
            </a:r>
          </a:p>
        </p:txBody>
      </p:sp>
      <p:sp>
        <p:nvSpPr>
          <p:cNvPr id="10" name="mark-point-3">
            <a:extLst xmlns:a="http://schemas.openxmlformats.org/drawingml/2006/main">
              <a:ext uri="{FF2B5EF4-FFF2-40B4-BE49-F238E27FC236}">
                <a16:creationId xmlns:a16="http://schemas.microsoft.com/office/drawing/2014/main" id="{76FBE73A-3723-44AA-A306-3D7B4DFA26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3200400"/>
            <a:ext cx="9715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E = stress/strain.</a:t>
            </a:r>
          </a:p>
        </p:txBody>
      </p:sp>
      <p:sp>
        <p:nvSpPr>
          <p:cNvPr id="11" name="mark-number-4">
            <a:extLst xmlns:a="http://schemas.openxmlformats.org/drawingml/2006/main">
              <a:ext uri="{FF2B5EF4-FFF2-40B4-BE49-F238E27FC236}">
                <a16:creationId xmlns:a16="http://schemas.microsoft.com/office/drawing/2014/main" id="{C71B7C58-5F29-4342-B155-279DC171CE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4095750"/>
            <a:ext cx="571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4</a:t>
            </a:r>
          </a:p>
        </p:txBody>
      </p:sp>
      <p:sp>
        <p:nvSpPr>
          <p:cNvPr id="12" name="mark-point-4">
            <a:extLst xmlns:a="http://schemas.openxmlformats.org/drawingml/2006/main">
              <a:ext uri="{FF2B5EF4-FFF2-40B4-BE49-F238E27FC236}">
                <a16:creationId xmlns:a16="http://schemas.microsoft.com/office/drawing/2014/main" id="{F93D82A1-DF26-4503-BBD2-10817F504C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4019550"/>
            <a:ext cx="9715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E = 2.0 × 10¹¹ Pa.</a:t>
            </a:r>
          </a:p>
        </p:txBody>
      </p:sp>
      <p:sp>
        <p:nvSpPr>
          <p:cNvPr id="13" name="mark-improve">
            <a:extLst xmlns:a="http://schemas.openxmlformats.org/drawingml/2006/main">
              <a:ext uri="{FF2B5EF4-FFF2-40B4-BE49-F238E27FC236}">
                <a16:creationId xmlns:a16="http://schemas.microsoft.com/office/drawing/2014/main" id="{C4AD2CF9-2312-4995-BE4F-64A34BB2C2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5829300"/>
            <a:ext cx="91440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Recover one mark: add the missing physics, not extra prose.</a:t>
            </a:r>
          </a:p>
        </p:txBody>
      </p:sp>
    </p:spTree>
    <p:extLst>
      <p:ext uri="{BB962C8B-B14F-4D97-AF65-F5344CB8AC3E}">
        <p14:creationId xmlns:p14="http://schemas.microsoft.com/office/powerpoint/2010/main" val="1677406284"/>
      </p:ext>
    </p:extLst>
  </p:cSld>
</p:sld>
</file>

<file path=ppt/slides/slide18.xml><?xml version="1.0" encoding="utf-8"?>
<p:sld xmlns:p="http://schemas.openxmlformats.org/presentationml/2006/main">
  <p:cSld>
    <p:bg>
      <p:bgPr>
        <a:solidFill xmlns:a="http://schemas.openxmlformats.org/drawingml/2006/main">
          <a:srgbClr val="0B342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course-rail">
            <a:extLst xmlns:a="http://schemas.openxmlformats.org/drawingml/2006/main">
              <a:ext uri="{FF2B5EF4-FFF2-40B4-BE49-F238E27FC236}">
                <a16:creationId xmlns:a16="http://schemas.microsoft.com/office/drawing/2014/main" id="{36C740DA-1FF6-478B-9090-33D93DA08E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FF7A65"/>
                </a:solidFill>
              </a:defRPr>
            </a:pPr>
            <a:r>
              <a:rPr sz="1650" b="1" i="0">
                <a:solidFill>
                  <a:srgbClr val="FF7A65"/>
                </a:solidFill>
              </a:rPr>
              <a:t>AS · CAMBRIDGE PHYSICS 9702 · TOPIC 6 · DEFORMATION OF SOLIDS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A5F60638-2349-4BFA-AF8A-CBC31B6851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18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FBB1F5C0-4E13-49AB-B13F-0B0F236D4E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D756BBD0-0296-48DA-AF7F-29B1E3F57D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4F0E2"/>
                </a:solidFill>
              </a:defRPr>
            </a:pPr>
            <a:r>
              <a:rPr sz="3750" b="1" i="0">
                <a:solidFill>
                  <a:srgbClr val="F4F0E2"/>
                </a:solidFill>
              </a:rPr>
              <a:t>Exit quiz · questions 1–2</a:t>
            </a:r>
          </a:p>
        </p:txBody>
      </p:sp>
      <p:sp>
        <p:nvSpPr>
          <p:cNvPr id="5" name="rule-640-185">
            <a:extLst xmlns:a="http://schemas.openxmlformats.org/drawingml/2006/main">
              <a:ext uri="{FF2B5EF4-FFF2-40B4-BE49-F238E27FC236}">
                <a16:creationId xmlns:a16="http://schemas.microsoft.com/office/drawing/2014/main" id="{47936C67-52FA-42A2-9656-77AB9887A1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1762125"/>
            <a:ext cx="19050" cy="3905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quiz-number-1">
            <a:extLst xmlns:a="http://schemas.openxmlformats.org/drawingml/2006/main">
              <a:ext uri="{FF2B5EF4-FFF2-40B4-BE49-F238E27FC236}">
                <a16:creationId xmlns:a16="http://schemas.microsoft.com/office/drawing/2014/main" id="{A1A486F6-4DC7-4578-97B5-100F700987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FF7A65"/>
                </a:solidFill>
              </a:defRPr>
            </a:pPr>
            <a:r>
              <a:rPr sz="2025" b="1" i="0">
                <a:solidFill>
                  <a:srgbClr val="FF7A65"/>
                </a:solidFill>
              </a:rPr>
              <a:t>Q1</a:t>
            </a:r>
          </a:p>
        </p:txBody>
      </p:sp>
      <p:sp>
        <p:nvSpPr>
          <p:cNvPr id="7" name="quiz-question-1">
            <a:extLst xmlns:a="http://schemas.openxmlformats.org/drawingml/2006/main">
              <a:ext uri="{FF2B5EF4-FFF2-40B4-BE49-F238E27FC236}">
                <a16:creationId xmlns:a16="http://schemas.microsoft.com/office/drawing/2014/main" id="{640304DB-B6DB-47DC-BFB5-4EDD8BDDB5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343150"/>
            <a:ext cx="49530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Strain unit?</a:t>
            </a:r>
          </a:p>
        </p:txBody>
      </p:sp>
      <p:sp>
        <p:nvSpPr>
          <p:cNvPr id="8" name="quiz-choices-1">
            <a:extLst xmlns:a="http://schemas.openxmlformats.org/drawingml/2006/main">
              <a:ext uri="{FF2B5EF4-FFF2-40B4-BE49-F238E27FC236}">
                <a16:creationId xmlns:a16="http://schemas.microsoft.com/office/drawing/2014/main" id="{E5BBE15C-B851-4C74-B744-A7DCF8F6B9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638550"/>
            <a:ext cx="4953000" cy="1905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 Pa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B N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C m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 none</a:t>
            </a:r>
          </a:p>
        </p:txBody>
      </p:sp>
      <p:sp>
        <p:nvSpPr>
          <p:cNvPr id="9" name="quiz-number-2">
            <a:extLst xmlns:a="http://schemas.openxmlformats.org/drawingml/2006/main">
              <a:ext uri="{FF2B5EF4-FFF2-40B4-BE49-F238E27FC236}">
                <a16:creationId xmlns:a16="http://schemas.microsoft.com/office/drawing/2014/main" id="{441F9CE7-15BB-4BBA-873A-00178C3B87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FF7A65"/>
                </a:solidFill>
              </a:defRPr>
            </a:pPr>
            <a:r>
              <a:rPr sz="2025" b="1" i="0">
                <a:solidFill>
                  <a:srgbClr val="FF7A65"/>
                </a:solidFill>
              </a:rPr>
              <a:t>Q2</a:t>
            </a:r>
          </a:p>
        </p:txBody>
      </p:sp>
      <p:sp>
        <p:nvSpPr>
          <p:cNvPr id="10" name="quiz-question-2">
            <a:extLst xmlns:a="http://schemas.openxmlformats.org/drawingml/2006/main">
              <a:ext uri="{FF2B5EF4-FFF2-40B4-BE49-F238E27FC236}">
                <a16:creationId xmlns:a16="http://schemas.microsoft.com/office/drawing/2014/main" id="{6D4FE956-D8AC-4B4F-B519-8C4E7D27A2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2343150"/>
            <a:ext cx="49530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Young modulus is?</a:t>
            </a:r>
          </a:p>
        </p:txBody>
      </p:sp>
      <p:sp>
        <p:nvSpPr>
          <p:cNvPr id="11" name="quiz-choices-2">
            <a:extLst xmlns:a="http://schemas.openxmlformats.org/drawingml/2006/main">
              <a:ext uri="{FF2B5EF4-FFF2-40B4-BE49-F238E27FC236}">
                <a16:creationId xmlns:a16="http://schemas.microsoft.com/office/drawing/2014/main" id="{CB6F18B0-7505-4C3A-8390-EF75F80B4A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638550"/>
            <a:ext cx="4953000" cy="1905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 stress × strain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B stress/strain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C strain/stress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 force/length</a:t>
            </a:r>
          </a:p>
        </p:txBody>
      </p:sp>
    </p:spTree>
    <p:extLst>
      <p:ext uri="{BB962C8B-B14F-4D97-AF65-F5344CB8AC3E}">
        <p14:creationId xmlns:p14="http://schemas.microsoft.com/office/powerpoint/2010/main" val="2002110247"/>
      </p:ext>
    </p:extLst>
  </p:cSld>
</p:sld>
</file>

<file path=ppt/slides/slide19.xml><?xml version="1.0" encoding="utf-8"?>
<p:sld xmlns:p="http://schemas.openxmlformats.org/presentationml/2006/main">
  <p:cSld>
    <p:bg>
      <p:bgPr>
        <a:solidFill xmlns:a="http://schemas.openxmlformats.org/drawingml/2006/main">
          <a:srgbClr val="0B342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course-rail">
            <a:extLst xmlns:a="http://schemas.openxmlformats.org/drawingml/2006/main">
              <a:ext uri="{FF2B5EF4-FFF2-40B4-BE49-F238E27FC236}">
                <a16:creationId xmlns:a16="http://schemas.microsoft.com/office/drawing/2014/main" id="{5D52B47B-2993-477A-A2FB-4927E750BA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FF7A65"/>
                </a:solidFill>
              </a:defRPr>
            </a:pPr>
            <a:r>
              <a:rPr sz="1650" b="1" i="0">
                <a:solidFill>
                  <a:srgbClr val="FF7A65"/>
                </a:solidFill>
              </a:rPr>
              <a:t>AS · CAMBRIDGE PHYSICS 9702 · TOPIC 6 · DEFORMATION OF SOLIDS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F25BEAC4-7E86-4D0F-8E33-4CCD7E92C0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19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819214E3-899D-4534-BA75-DDBB317AC6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C73478FB-7100-45E8-985D-DCF3E56086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4F0E2"/>
                </a:solidFill>
              </a:defRPr>
            </a:pPr>
            <a:r>
              <a:rPr sz="3750" b="1" i="0">
                <a:solidFill>
                  <a:srgbClr val="F4F0E2"/>
                </a:solidFill>
              </a:rPr>
              <a:t>Exit quiz · questions 3–4</a:t>
            </a:r>
          </a:p>
        </p:txBody>
      </p:sp>
      <p:sp>
        <p:nvSpPr>
          <p:cNvPr id="5" name="rule-640-185">
            <a:extLst xmlns:a="http://schemas.openxmlformats.org/drawingml/2006/main">
              <a:ext uri="{FF2B5EF4-FFF2-40B4-BE49-F238E27FC236}">
                <a16:creationId xmlns:a16="http://schemas.microsoft.com/office/drawing/2014/main" id="{086156F3-E4D0-4516-93DA-786560B037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1762125"/>
            <a:ext cx="19050" cy="3905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quiz-number-3">
            <a:extLst xmlns:a="http://schemas.openxmlformats.org/drawingml/2006/main">
              <a:ext uri="{FF2B5EF4-FFF2-40B4-BE49-F238E27FC236}">
                <a16:creationId xmlns:a16="http://schemas.microsoft.com/office/drawing/2014/main" id="{FAD84556-2088-42A1-AFE4-28011AF8B8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FF7A65"/>
                </a:solidFill>
              </a:defRPr>
            </a:pPr>
            <a:r>
              <a:rPr sz="2025" b="1" i="0">
                <a:solidFill>
                  <a:srgbClr val="FF7A65"/>
                </a:solidFill>
              </a:rPr>
              <a:t>Q3</a:t>
            </a:r>
          </a:p>
        </p:txBody>
      </p:sp>
      <p:sp>
        <p:nvSpPr>
          <p:cNvPr id="7" name="quiz-question-3">
            <a:extLst xmlns:a="http://schemas.openxmlformats.org/drawingml/2006/main">
              <a:ext uri="{FF2B5EF4-FFF2-40B4-BE49-F238E27FC236}">
                <a16:creationId xmlns:a16="http://schemas.microsoft.com/office/drawing/2014/main" id="{7B15EA56-A126-467E-8BE6-B17F8F7C5A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343150"/>
            <a:ext cx="49530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Area under F–x gives?</a:t>
            </a:r>
          </a:p>
        </p:txBody>
      </p:sp>
      <p:sp>
        <p:nvSpPr>
          <p:cNvPr id="8" name="quiz-choices-3">
            <a:extLst xmlns:a="http://schemas.openxmlformats.org/drawingml/2006/main">
              <a:ext uri="{FF2B5EF4-FFF2-40B4-BE49-F238E27FC236}">
                <a16:creationId xmlns:a16="http://schemas.microsoft.com/office/drawing/2014/main" id="{85D560B7-C736-4A3E-BDD5-4BD05425AC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638550"/>
            <a:ext cx="4953000" cy="1905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 power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B stress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C strain energy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 Young modulus</a:t>
            </a:r>
          </a:p>
        </p:txBody>
      </p:sp>
      <p:sp>
        <p:nvSpPr>
          <p:cNvPr id="9" name="quiz-number-4">
            <a:extLst xmlns:a="http://schemas.openxmlformats.org/drawingml/2006/main">
              <a:ext uri="{FF2B5EF4-FFF2-40B4-BE49-F238E27FC236}">
                <a16:creationId xmlns:a16="http://schemas.microsoft.com/office/drawing/2014/main" id="{79F122B7-873B-4BD6-8DC1-E9797C04AE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FF7A65"/>
                </a:solidFill>
              </a:defRPr>
            </a:pPr>
            <a:r>
              <a:rPr sz="2025" b="1" i="0">
                <a:solidFill>
                  <a:srgbClr val="FF7A65"/>
                </a:solidFill>
              </a:rPr>
              <a:t>Q4</a:t>
            </a:r>
          </a:p>
        </p:txBody>
      </p:sp>
      <p:sp>
        <p:nvSpPr>
          <p:cNvPr id="10" name="quiz-question-4">
            <a:extLst xmlns:a="http://schemas.openxmlformats.org/drawingml/2006/main">
              <a:ext uri="{FF2B5EF4-FFF2-40B4-BE49-F238E27FC236}">
                <a16:creationId xmlns:a16="http://schemas.microsoft.com/office/drawing/2014/main" id="{DB82CD44-3AA7-42FA-AD26-1F68640C26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2343150"/>
            <a:ext cx="49530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Beyond elastic limit, unloading leaves?</a:t>
            </a:r>
          </a:p>
        </p:txBody>
      </p:sp>
      <p:sp>
        <p:nvSpPr>
          <p:cNvPr id="11" name="quiz-choices-4">
            <a:extLst xmlns:a="http://schemas.openxmlformats.org/drawingml/2006/main">
              <a:ext uri="{FF2B5EF4-FFF2-40B4-BE49-F238E27FC236}">
                <a16:creationId xmlns:a16="http://schemas.microsoft.com/office/drawing/2014/main" id="{3047A90C-BABB-4F13-9898-1F9082914D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638550"/>
            <a:ext cx="4953000" cy="1905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 zero force only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B permanent extension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C higher modulus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 zero energy</a:t>
            </a:r>
          </a:p>
        </p:txBody>
      </p:sp>
    </p:spTree>
    <p:extLst>
      <p:ext uri="{BB962C8B-B14F-4D97-AF65-F5344CB8AC3E}">
        <p14:creationId xmlns:p14="http://schemas.microsoft.com/office/powerpoint/2010/main" val="1505915802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4F0E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" name="course-rail">
            <a:extLst xmlns:a="http://schemas.openxmlformats.org/drawingml/2006/main">
              <a:ext uri="{FF2B5EF4-FFF2-40B4-BE49-F238E27FC236}">
                <a16:creationId xmlns:a16="http://schemas.microsoft.com/office/drawing/2014/main" id="{BACC90F5-C84A-4E88-A5B1-60D8F90430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6 · DEFORMATION OF SOLIDS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9795E32D-2F4B-44B9-83A8-7EFFE60314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02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8D73A073-9E17-4DA0-959C-EA0EA098B5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BDFEED91-BAC5-4048-9CEE-16A41FB8C5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Start with a prediction</a:t>
            </a:r>
          </a:p>
        </p:txBody>
      </p:sp>
      <p:sp>
        <p:nvSpPr>
          <p:cNvPr id="5" name="hook">
            <a:extLst xmlns:a="http://schemas.openxmlformats.org/drawingml/2006/main">
              <a:ext uri="{FF2B5EF4-FFF2-40B4-BE49-F238E27FC236}">
                <a16:creationId xmlns:a16="http://schemas.microsoft.com/office/drawing/2014/main" id="{826BC870-1FB4-455F-9A66-E0F0F5357C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47750" y="1952625"/>
            <a:ext cx="10096500" cy="2000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A wire returns to its original length after unloading—but its graph was not perfectly straight. Was it elastic?</a:t>
            </a:r>
          </a:p>
        </p:txBody>
      </p:sp>
      <p:sp>
        <p:nvSpPr>
          <p:cNvPr id="6" name="hook-action">
            <a:extLst xmlns:a="http://schemas.openxmlformats.org/drawingml/2006/main">
              <a:ext uri="{FF2B5EF4-FFF2-40B4-BE49-F238E27FC236}">
                <a16:creationId xmlns:a16="http://schemas.microsoft.com/office/drawing/2014/main" id="{8E768E7A-023E-4A30-87A5-465372F31B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33625" y="4857750"/>
            <a:ext cx="752475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THINK 20 s → PAIR → COMMIT</a:t>
            </a:r>
          </a:p>
        </p:txBody>
      </p:sp>
    </p:spTree>
    <p:extLst>
      <p:ext uri="{BB962C8B-B14F-4D97-AF65-F5344CB8AC3E}">
        <p14:creationId xmlns:p14="http://schemas.microsoft.com/office/powerpoint/2010/main" val="228005417"/>
      </p:ext>
    </p:extLst>
  </p:cSld>
</p:sld>
</file>

<file path=ppt/slides/slide20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course-rail">
            <a:extLst xmlns:a="http://schemas.openxmlformats.org/drawingml/2006/main">
              <a:ext uri="{FF2B5EF4-FFF2-40B4-BE49-F238E27FC236}">
                <a16:creationId xmlns:a16="http://schemas.microsoft.com/office/drawing/2014/main" id="{060FA106-0EE8-459A-B04E-BDB938E9C5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6 · DEFORMATION OF SOLIDS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A24350E6-D1D2-4145-BDDF-BC1A37CBAC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20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612DE0BA-9D03-4BFF-B270-45DEB412D6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E859DD82-398B-4642-B4E5-C575ADCA90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Answers, then one minute of thinking</a:t>
            </a:r>
          </a:p>
        </p:txBody>
      </p:sp>
      <p:sp>
        <p:nvSpPr>
          <p:cNvPr id="5" name="answer-1">
            <a:extLst xmlns:a="http://schemas.openxmlformats.org/drawingml/2006/main">
              <a:ext uri="{FF2B5EF4-FFF2-40B4-BE49-F238E27FC236}">
                <a16:creationId xmlns:a16="http://schemas.microsoft.com/office/drawing/2014/main" id="{96E1728A-C8A8-4566-9A48-F6DD9372B3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1638300"/>
            <a:ext cx="10287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Q1 none</a:t>
            </a:r>
          </a:p>
        </p:txBody>
      </p:sp>
      <p:sp>
        <p:nvSpPr>
          <p:cNvPr id="6" name="answer-2">
            <a:extLst xmlns:a="http://schemas.openxmlformats.org/drawingml/2006/main">
              <a:ext uri="{FF2B5EF4-FFF2-40B4-BE49-F238E27FC236}">
                <a16:creationId xmlns:a16="http://schemas.microsoft.com/office/drawing/2014/main" id="{E3EA1B36-E876-48B4-B903-6EFB753478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2438400"/>
            <a:ext cx="10287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Q2 stress/strain</a:t>
            </a:r>
          </a:p>
        </p:txBody>
      </p:sp>
      <p:sp>
        <p:nvSpPr>
          <p:cNvPr id="7" name="answer-3">
            <a:extLst xmlns:a="http://schemas.openxmlformats.org/drawingml/2006/main">
              <a:ext uri="{FF2B5EF4-FFF2-40B4-BE49-F238E27FC236}">
                <a16:creationId xmlns:a16="http://schemas.microsoft.com/office/drawing/2014/main" id="{B930534A-4089-425C-90F0-F5E217EB37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3238500"/>
            <a:ext cx="10287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Q3 strain energy</a:t>
            </a:r>
          </a:p>
        </p:txBody>
      </p:sp>
      <p:sp>
        <p:nvSpPr>
          <p:cNvPr id="8" name="answer-4">
            <a:extLst xmlns:a="http://schemas.openxmlformats.org/drawingml/2006/main">
              <a:ext uri="{FF2B5EF4-FFF2-40B4-BE49-F238E27FC236}">
                <a16:creationId xmlns:a16="http://schemas.microsoft.com/office/drawing/2014/main" id="{8DFA4196-BEA0-4E53-9F44-449FBEEC00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4038600"/>
            <a:ext cx="10287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Q4 permanent extension</a:t>
            </a:r>
          </a:p>
        </p:txBody>
      </p:sp>
      <p:sp>
        <p:nvSpPr>
          <p:cNvPr id="9" name="one-minute-rule">
            <a:extLst xmlns:a="http://schemas.openxmlformats.org/drawingml/2006/main">
              <a:ext uri="{FF2B5EF4-FFF2-40B4-BE49-F238E27FC236}">
                <a16:creationId xmlns:a16="http://schemas.microsoft.com/office/drawing/2014/main" id="{30CCB9F6-BABA-45D7-942E-6D1CC3D764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5143500"/>
            <a:ext cx="10477500" cy="895350"/>
          </a:xfrm>
          <a:prstGeom xmlns:a="http://schemas.openxmlformats.org/drawingml/2006/main" prst="roundRect">
            <a:avLst>
              <a:gd name="adj" fmla="val 12766"/>
            </a:avLst>
          </a:prstGeom>
          <a:solidFill xmlns:a="http://schemas.openxmlformats.org/drawingml/2006/main">
            <a:srgbClr val="B8372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one-minute-prompt">
            <a:extLst xmlns:a="http://schemas.openxmlformats.org/drawingml/2006/main">
              <a:ext uri="{FF2B5EF4-FFF2-40B4-BE49-F238E27FC236}">
                <a16:creationId xmlns:a16="http://schemas.microsoft.com/office/drawing/2014/main" id="{0A433EA8-0C06-46F6-A117-7695966469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90625" y="5372100"/>
            <a:ext cx="98107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ONE-MINUTE PAPER · Which idea changed your answer?</a:t>
            </a:r>
          </a:p>
        </p:txBody>
      </p:sp>
    </p:spTree>
    <p:extLst>
      <p:ext uri="{BB962C8B-B14F-4D97-AF65-F5344CB8AC3E}">
        <p14:creationId xmlns:p14="http://schemas.microsoft.com/office/powerpoint/2010/main" val="1406063866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course-rail">
            <a:extLst xmlns:a="http://schemas.openxmlformats.org/drawingml/2006/main">
              <a:ext uri="{FF2B5EF4-FFF2-40B4-BE49-F238E27FC236}">
                <a16:creationId xmlns:a16="http://schemas.microsoft.com/office/drawing/2014/main" id="{4D1F520C-62CF-4F31-84A0-FB2F425B7F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6 · DEFORMATION OF SOLIDS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9CE497B3-218D-49BF-9DC2-B64E39E8B3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03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E403D653-7694-4A3F-AB73-7A1B922359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2DA49941-0671-461D-9C3B-BC451775E9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Two quick checks before we build</a:t>
            </a:r>
          </a:p>
        </p:txBody>
      </p:sp>
      <p:sp>
        <p:nvSpPr>
          <p:cNvPr id="5" name="rule-640-190">
            <a:extLst xmlns:a="http://schemas.openxmlformats.org/drawingml/2006/main">
              <a:ext uri="{FF2B5EF4-FFF2-40B4-BE49-F238E27FC236}">
                <a16:creationId xmlns:a16="http://schemas.microsoft.com/office/drawing/2014/main" id="{258557B5-43EF-459F-9B9D-5B49006C60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1809750"/>
            <a:ext cx="19050" cy="3790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retrieval-number-1">
            <a:extLst xmlns:a="http://schemas.openxmlformats.org/drawingml/2006/main">
              <a:ext uri="{FF2B5EF4-FFF2-40B4-BE49-F238E27FC236}">
                <a16:creationId xmlns:a16="http://schemas.microsoft.com/office/drawing/2014/main" id="{C22F0CA9-BDE5-4349-A033-BA2F7E0969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Q1</a:t>
            </a:r>
          </a:p>
        </p:txBody>
      </p:sp>
      <p:sp>
        <p:nvSpPr>
          <p:cNvPr id="7" name="retrieval-question-1">
            <a:extLst xmlns:a="http://schemas.openxmlformats.org/drawingml/2006/main">
              <a:ext uri="{FF2B5EF4-FFF2-40B4-BE49-F238E27FC236}">
                <a16:creationId xmlns:a16="http://schemas.microsoft.com/office/drawing/2014/main" id="{F9504E60-F4B2-4559-BD1D-88E9138F2D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343150"/>
            <a:ext cx="4953000" cy="1066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Strain unit?</a:t>
            </a:r>
          </a:p>
        </p:txBody>
      </p:sp>
      <p:sp>
        <p:nvSpPr>
          <p:cNvPr id="8" name="retrieval-choices-1">
            <a:extLst xmlns:a="http://schemas.openxmlformats.org/drawingml/2006/main">
              <a:ext uri="{FF2B5EF4-FFF2-40B4-BE49-F238E27FC236}">
                <a16:creationId xmlns:a16="http://schemas.microsoft.com/office/drawing/2014/main" id="{13394516-56E7-4F43-99B4-1F04DF27F0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714750"/>
            <a:ext cx="4953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A Pa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B N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C m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D none</a:t>
            </a:r>
          </a:p>
        </p:txBody>
      </p:sp>
      <p:sp>
        <p:nvSpPr>
          <p:cNvPr id="9" name="retrieval-number-2">
            <a:extLst xmlns:a="http://schemas.openxmlformats.org/drawingml/2006/main">
              <a:ext uri="{FF2B5EF4-FFF2-40B4-BE49-F238E27FC236}">
                <a16:creationId xmlns:a16="http://schemas.microsoft.com/office/drawing/2014/main" id="{DC268F4E-FD21-47D8-AC62-20423697C2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Q2</a:t>
            </a:r>
          </a:p>
        </p:txBody>
      </p:sp>
      <p:sp>
        <p:nvSpPr>
          <p:cNvPr id="10" name="retrieval-question-2">
            <a:extLst xmlns:a="http://schemas.openxmlformats.org/drawingml/2006/main">
              <a:ext uri="{FF2B5EF4-FFF2-40B4-BE49-F238E27FC236}">
                <a16:creationId xmlns:a16="http://schemas.microsoft.com/office/drawing/2014/main" id="{47DA0CFF-FE06-40FD-B030-14BD28BB39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2343150"/>
            <a:ext cx="4953000" cy="1066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Young modulus is?</a:t>
            </a:r>
          </a:p>
        </p:txBody>
      </p:sp>
      <p:sp>
        <p:nvSpPr>
          <p:cNvPr id="11" name="retrieval-choices-2">
            <a:extLst xmlns:a="http://schemas.openxmlformats.org/drawingml/2006/main">
              <a:ext uri="{FF2B5EF4-FFF2-40B4-BE49-F238E27FC236}">
                <a16:creationId xmlns:a16="http://schemas.microsoft.com/office/drawing/2014/main" id="{A95FCD5E-BF1B-47A2-B06B-CAC6B43C7D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714750"/>
            <a:ext cx="4953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A stress × strain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B stress/strain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C strain/stress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D force/length</a:t>
            </a:r>
          </a:p>
        </p:txBody>
      </p:sp>
    </p:spTree>
    <p:extLst>
      <p:ext uri="{BB962C8B-B14F-4D97-AF65-F5344CB8AC3E}">
        <p14:creationId xmlns:p14="http://schemas.microsoft.com/office/powerpoint/2010/main" val="1824011994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C1466713-C199-FE05-69C4-B49A4848C2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buNone/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04 / 20</a:t>
            </a:r>
            <a:endParaRPr sz="1425" b="1" i="0">
              <a:solidFill>
                <a:srgbClr val="0A332E"/>
              </a:solidFill>
            </a:endParaRPr>
          </a:p>
        </p:txBody>
      </p:sp>
      <p:sp>
        <p:nvSpPr>
          <p:cNvPr id="5" name="slide-title">
            <a:extLst xmlns:a="http://schemas.openxmlformats.org/drawingml/2006/main">
              <a:ext uri="{FF2B5EF4-FFF2-40B4-BE49-F238E27FC236}">
                <a16:creationId xmlns:a16="http://schemas.microsoft.com/office/drawing/2014/main" id="{63C4025E-0C21-B96E-2E2A-4323198606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buNone/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See the idea</a:t>
            </a:r>
            <a:endParaRPr sz="3300" b="1" i="0">
              <a:solidFill>
                <a:srgbClr val="0A332E"/>
              </a:solidFill>
            </a:endParaRPr>
          </a:p>
        </p:txBody>
      </p:sp>
      <p:sp>
        <p:nvSpPr>
          <p:cNvPr id="23" name="simple-definition-label">
            <a:extLst xmlns:a="http://schemas.openxmlformats.org/drawingml/2006/main">
              <a:ext uri="{FF2B5EF4-FFF2-40B4-BE49-F238E27FC236}">
                <a16:creationId xmlns:a16="http://schemas.microsoft.com/office/drawing/2014/main" id="{ADAF0F33-5261-FAF9-D960-AE4C910940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504950"/>
            <a:ext cx="3048000" cy="32385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lIns="0" tIns="0" b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025" b="1">
                <a:solidFill>
                  <a:srgbClr val="B83724"/>
                </a:solidFill>
              </a:defRPr>
            </a:pPr>
            <a:r>
              <a:rPr sz="2025" b="1">
                <a:solidFill>
                  <a:srgbClr val="B83724"/>
                </a:solidFill>
              </a:rPr>
              <a:t>ONE SENTENCE</a:t>
            </a:r>
          </a:p>
        </p:txBody>
      </p:sp>
      <p:sp>
        <p:nvSpPr>
          <p:cNvPr id="24" name="simple-definition">
            <a:extLst xmlns:a="http://schemas.openxmlformats.org/drawingml/2006/main">
              <a:ext uri="{FF2B5EF4-FFF2-40B4-BE49-F238E27FC236}">
                <a16:creationId xmlns:a16="http://schemas.microsoft.com/office/drawing/2014/main" id="{DDF14DAD-35BE-F07C-F1C6-0EC0DD7174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885950"/>
            <a:ext cx="10858500" cy="78105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850" b="1">
                <a:solidFill>
                  <a:srgbClr val="0A332E"/>
                </a:solidFill>
              </a:defRPr>
            </a:pPr>
            <a:r>
              <a:rPr sz="2850" b="1">
                <a:solidFill>
                  <a:srgbClr val="0A332E"/>
                </a:solidFill>
              </a:rPr>
              <a:t>Hooke’s law applies only within the proportional region.</a:t>
            </a:r>
          </a:p>
        </p:txBody>
      </p:sp>
      <p:sp>
        <p:nvSpPr>
          <p:cNvPr id="25" name="Straight Connector 24">
            <a:extLst xmlns:a="http://schemas.openxmlformats.org/drawingml/2006/main">
              <a:ext uri="{FF2B5EF4-FFF2-40B4-BE49-F238E27FC236}">
                <a16:creationId xmlns:a16="http://schemas.microsoft.com/office/drawing/2014/main" id="{2CD84CAA-0AE4-40F4-98E4-9524F2EB04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3745089"/>
            <a:ext cx="1778000" cy="0"/>
          </a:xfrm>
          <a:prstGeom xmlns:a="http://schemas.openxmlformats.org/drawingml/2006/main" prst="line">
            <a:avLst/>
          </a:prstGeom>
          <a:ln xmlns:a="http://schemas.openxmlformats.org/drawingml/2006/main" w="38100">
            <a:solidFill>
              <a:srgbClr val="102E29"/>
            </a:solidFill>
            <a:tailEnd type="none"/>
          </a:ln>
        </p:spPr>
        <p:style>
          <a:lnRef xmlns:a="http://schemas.openxmlformats.org/drawingml/2006/main" idx="1">
            <a:schemeClr val="accent1"/>
          </a:lnRef>
          <a:fillRef xmlns:a="http://schemas.openxmlformats.org/drawingml/2006/main" idx="0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tx1"/>
          </a:fontRef>
        </p:style>
      </p:sp>
      <p:sp>
        <p:nvSpPr>
          <p:cNvPr id="26" name="Straight Connector 25">
            <a:extLst xmlns:a="http://schemas.openxmlformats.org/drawingml/2006/main">
              <a:ext uri="{FF2B5EF4-FFF2-40B4-BE49-F238E27FC236}">
                <a16:creationId xmlns:a16="http://schemas.microsoft.com/office/drawing/2014/main" id="{F9D1E5B1-DEA7-476F-83D2-960136039E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413000" y="3745089"/>
            <a:ext cx="0" cy="1166519"/>
          </a:xfrm>
          <a:prstGeom xmlns:a="http://schemas.openxmlformats.org/drawingml/2006/main" prst="line">
            <a:avLst/>
          </a:prstGeom>
          <a:ln xmlns:a="http://schemas.openxmlformats.org/drawingml/2006/main" w="25400">
            <a:solidFill>
              <a:srgbClr val="102E29"/>
            </a:solidFill>
            <a:tailEnd type="none"/>
          </a:ln>
        </p:spPr>
        <p:style>
          <a:lnRef xmlns:a="http://schemas.openxmlformats.org/drawingml/2006/main" idx="1">
            <a:schemeClr val="accent1"/>
          </a:lnRef>
          <a:fillRef xmlns:a="http://schemas.openxmlformats.org/drawingml/2006/main" idx="0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tx1"/>
          </a:fontRef>
        </p:style>
      </p:sp>
      <p:sp>
        <p:nvSpPr>
          <p:cNvPr id="27" name="TextBox 26">
            <a:extLst xmlns:a="http://schemas.openxmlformats.org/drawingml/2006/main">
              <a:ext uri="{FF2B5EF4-FFF2-40B4-BE49-F238E27FC236}">
                <a16:creationId xmlns:a16="http://schemas.microsoft.com/office/drawing/2014/main" id="{4C09C000-DAD1-D96A-921A-EDA61535F0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514600" y="4211696"/>
            <a:ext cx="8890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250"/>
            </a:pPr>
            <a:r>
              <a:rPr sz="2250">
                <a:solidFill>
                  <a:srgbClr val="102E29"/>
                </a:solidFill>
              </a:rPr>
              <a:t>L</a:t>
            </a:r>
          </a:p>
        </p:txBody>
      </p:sp>
      <p:sp>
        <p:nvSpPr>
          <p:cNvPr id="28" name="TextBox 27">
            <a:extLst xmlns:a="http://schemas.openxmlformats.org/drawingml/2006/main">
              <a:ext uri="{FF2B5EF4-FFF2-40B4-BE49-F238E27FC236}">
                <a16:creationId xmlns:a16="http://schemas.microsoft.com/office/drawing/2014/main" id="{CCBC5ABB-0CB8-9B06-911E-1016FB695A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19200" y="4124208"/>
            <a:ext cx="4318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 algn="r">
              <a:buNone/>
              <a:defRPr sz="2250"/>
            </a:pPr>
            <a:r>
              <a:rPr sz="2250">
                <a:solidFill>
                  <a:srgbClr val="6B7F79"/>
                </a:solidFill>
              </a:rPr>
              <a:t>A</a:t>
            </a:r>
          </a:p>
        </p:txBody>
      </p:sp>
      <p:sp>
        <p:nvSpPr>
          <p:cNvPr id="29" name="Straight Connector 28">
            <a:extLst xmlns:a="http://schemas.openxmlformats.org/drawingml/2006/main">
              <a:ext uri="{FF2B5EF4-FFF2-40B4-BE49-F238E27FC236}">
                <a16:creationId xmlns:a16="http://schemas.microsoft.com/office/drawing/2014/main" id="{DC6C690A-F67A-4087-9621-3B7686E581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727200" y="4255441"/>
            <a:ext cx="609600" cy="0"/>
          </a:xfrm>
          <a:prstGeom xmlns:a="http://schemas.openxmlformats.org/drawingml/2006/main" prst="line">
            <a:avLst/>
          </a:prstGeom>
          <a:ln xmlns:a="http://schemas.openxmlformats.org/drawingml/2006/main" w="25400">
            <a:solidFill>
              <a:srgbClr val="6B7F79"/>
            </a:solidFill>
            <a:tailEnd type="arrow"/>
          </a:ln>
        </p:spPr>
        <p:style>
          <a:lnRef xmlns:a="http://schemas.openxmlformats.org/drawingml/2006/main" idx="1">
            <a:schemeClr val="accent1"/>
          </a:lnRef>
          <a:fillRef xmlns:a="http://schemas.openxmlformats.org/drawingml/2006/main" idx="0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tx1"/>
          </a:fontRef>
        </p:style>
      </p:sp>
      <p:sp>
        <p:nvSpPr>
          <p:cNvPr id="30" name="Straight Connector 29">
            <a:extLst xmlns:a="http://schemas.openxmlformats.org/drawingml/2006/main">
              <a:ext uri="{FF2B5EF4-FFF2-40B4-BE49-F238E27FC236}">
                <a16:creationId xmlns:a16="http://schemas.microsoft.com/office/drawing/2014/main" id="{B60DFA8C-6CE8-4D93-8525-AA8294F0FE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64000" y="3745089"/>
            <a:ext cx="1778000" cy="0"/>
          </a:xfrm>
          <a:prstGeom xmlns:a="http://schemas.openxmlformats.org/drawingml/2006/main" prst="line">
            <a:avLst/>
          </a:prstGeom>
          <a:ln xmlns:a="http://schemas.openxmlformats.org/drawingml/2006/main" w="38100">
            <a:solidFill>
              <a:srgbClr val="102E29"/>
            </a:solidFill>
            <a:tailEnd type="none"/>
          </a:ln>
        </p:spPr>
        <p:style>
          <a:lnRef xmlns:a="http://schemas.openxmlformats.org/drawingml/2006/main" idx="1">
            <a:schemeClr val="accent1"/>
          </a:lnRef>
          <a:fillRef xmlns:a="http://schemas.openxmlformats.org/drawingml/2006/main" idx="0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tx1"/>
          </a:fontRef>
        </p:style>
      </p:sp>
      <p:sp>
        <p:nvSpPr>
          <p:cNvPr id="31" name="Straight Connector 30">
            <a:extLst xmlns:a="http://schemas.openxmlformats.org/drawingml/2006/main">
              <a:ext uri="{FF2B5EF4-FFF2-40B4-BE49-F238E27FC236}">
                <a16:creationId xmlns:a16="http://schemas.microsoft.com/office/drawing/2014/main" id="{0E2895DC-19EF-415F-8641-BFCCC9205C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0" y="3745089"/>
            <a:ext cx="0" cy="1166519"/>
          </a:xfrm>
          <a:prstGeom xmlns:a="http://schemas.openxmlformats.org/drawingml/2006/main" prst="line">
            <a:avLst/>
          </a:prstGeom>
          <a:ln xmlns:a="http://schemas.openxmlformats.org/drawingml/2006/main" w="25400">
            <a:solidFill>
              <a:srgbClr val="102E29"/>
            </a:solidFill>
            <a:tailEnd type="none"/>
          </a:ln>
        </p:spPr>
        <p:style>
          <a:lnRef xmlns:a="http://schemas.openxmlformats.org/drawingml/2006/main" idx="1">
            <a:schemeClr val="accent1"/>
          </a:lnRef>
          <a:fillRef xmlns:a="http://schemas.openxmlformats.org/drawingml/2006/main" idx="0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tx1"/>
          </a:fontRef>
        </p:style>
      </p:sp>
      <p:sp>
        <p:nvSpPr>
          <p:cNvPr id="32" name="Straight Connector 31">
            <a:extLst xmlns:a="http://schemas.openxmlformats.org/drawingml/2006/main">
              <a:ext uri="{FF2B5EF4-FFF2-40B4-BE49-F238E27FC236}">
                <a16:creationId xmlns:a16="http://schemas.microsoft.com/office/drawing/2014/main" id="{040FBF21-A93F-4F21-A7E8-6CF8C64610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0" y="4911608"/>
            <a:ext cx="0" cy="320792"/>
          </a:xfrm>
          <a:prstGeom xmlns:a="http://schemas.openxmlformats.org/drawingml/2006/main" prst="line">
            <a:avLst/>
          </a:prstGeom>
          <a:ln xmlns:a="http://schemas.openxmlformats.org/drawingml/2006/main" w="25400">
            <a:solidFill>
              <a:srgbClr val="EF5C3E"/>
            </a:solidFill>
            <a:tailEnd type="none"/>
          </a:ln>
        </p:spPr>
        <p:style>
          <a:lnRef xmlns:a="http://schemas.openxmlformats.org/drawingml/2006/main" idx="1">
            <a:schemeClr val="accent1"/>
          </a:lnRef>
          <a:fillRef xmlns:a="http://schemas.openxmlformats.org/drawingml/2006/main" idx="0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tx1"/>
          </a:fontRef>
        </p:style>
      </p:sp>
      <p:sp>
        <p:nvSpPr>
          <p:cNvPr id="33" name="TextBox 32">
            <a:extLst xmlns:a="http://schemas.openxmlformats.org/drawingml/2006/main">
              <a:ext uri="{FF2B5EF4-FFF2-40B4-BE49-F238E27FC236}">
                <a16:creationId xmlns:a16="http://schemas.microsoft.com/office/drawing/2014/main" id="{EE5B8A2C-0ADA-31B4-214C-B0ADDDDB27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54600" y="4824118"/>
            <a:ext cx="8890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250"/>
            </a:pPr>
            <a:r>
              <a:rPr sz="2250">
                <a:solidFill>
                  <a:srgbClr val="EF5C3E"/>
                </a:solidFill>
              </a:rPr>
              <a:t>x</a:t>
            </a:r>
          </a:p>
        </p:txBody>
      </p:sp>
      <p:sp>
        <p:nvSpPr>
          <p:cNvPr id="34" name="Rectangle 33">
            <a:extLst xmlns:a="http://schemas.openxmlformats.org/drawingml/2006/main">
              <a:ext uri="{FF2B5EF4-FFF2-40B4-BE49-F238E27FC236}">
                <a16:creationId xmlns:a16="http://schemas.microsoft.com/office/drawing/2014/main" id="{C16B53A5-1520-F6BC-7A52-8736266BA9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48200" y="5232400"/>
            <a:ext cx="609600" cy="408281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6B7F79"/>
          </a:solidFill>
          <a:ln xmlns:a="http://schemas.openxmlformats.org/drawingml/2006/main" w="19050">
            <a:solidFill>
              <a:srgbClr val="102E29"/>
            </a:solidFill>
          </a:ln>
        </p:spPr>
        <p:style>
          <a:lnRef xmlns:a="http://schemas.openxmlformats.org/drawingml/2006/main" idx="2">
            <a:schemeClr val="accent1">
              <a:shade val="15000"/>
            </a:schemeClr>
          </a:lnRef>
          <a:fillRef xmlns:a="http://schemas.openxmlformats.org/drawingml/2006/main" idx="1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lt1"/>
          </a:fontRef>
        </p:style>
        <p:txBody>
          <a:bodyPr xmlns:a="http://schemas.openxmlformats.org/drawingml/2006/main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2250"/>
            </a:pPr>
            <a:r>
              <a:rPr sz="2250">
                <a:solidFill>
                  <a:srgbClr val="F3EFDF"/>
                </a:solidFill>
              </a:rPr>
              <a:t>F</a:t>
            </a:r>
          </a:p>
        </p:txBody>
      </p:sp>
      <p:sp>
        <p:nvSpPr>
          <p:cNvPr id="35" name="TextBox 34">
            <a:extLst xmlns:a="http://schemas.openxmlformats.org/drawingml/2006/main">
              <a:ext uri="{FF2B5EF4-FFF2-40B4-BE49-F238E27FC236}">
                <a16:creationId xmlns:a16="http://schemas.microsoft.com/office/drawing/2014/main" id="{F6389F89-9009-62A3-6F3E-ECC37562AA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5699008"/>
            <a:ext cx="17780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2250"/>
            </a:pPr>
            <a:r>
              <a:rPr sz="2250">
                <a:solidFill>
                  <a:srgbClr val="6B7F79"/>
                </a:solidFill>
              </a:rPr>
              <a:t>unloaded</a:t>
            </a:r>
          </a:p>
        </p:txBody>
      </p:sp>
      <p:sp>
        <p:nvSpPr>
          <p:cNvPr id="36" name="TextBox 35">
            <a:extLst xmlns:a="http://schemas.openxmlformats.org/drawingml/2006/main">
              <a:ext uri="{FF2B5EF4-FFF2-40B4-BE49-F238E27FC236}">
                <a16:creationId xmlns:a16="http://schemas.microsoft.com/office/drawing/2014/main" id="{C0349EB5-C075-BA29-844D-86067A703D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64000" y="5699008"/>
            <a:ext cx="17780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2250"/>
            </a:pPr>
            <a:r>
              <a:rPr sz="2250">
                <a:solidFill>
                  <a:srgbClr val="6B7F79"/>
                </a:solidFill>
              </a:rPr>
              <a:t>loaded</a:t>
            </a:r>
          </a:p>
        </p:txBody>
      </p:sp>
      <p:sp>
        <p:nvSpPr>
          <p:cNvPr id="37" name="Straight Connector 36">
            <a:extLst xmlns:a="http://schemas.openxmlformats.org/drawingml/2006/main">
              <a:ext uri="{FF2B5EF4-FFF2-40B4-BE49-F238E27FC236}">
                <a16:creationId xmlns:a16="http://schemas.microsoft.com/office/drawing/2014/main" id="{323A96BD-0759-412F-A59D-01B4677D5E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31000" y="3745089"/>
            <a:ext cx="0" cy="2099733"/>
          </a:xfrm>
          <a:prstGeom xmlns:a="http://schemas.openxmlformats.org/drawingml/2006/main" prst="line">
            <a:avLst/>
          </a:prstGeom>
          <a:ln xmlns:a="http://schemas.openxmlformats.org/drawingml/2006/main" w="25400">
            <a:solidFill>
              <a:srgbClr val="6B7F79"/>
            </a:solidFill>
            <a:prstDash val="dash"/>
            <a:tailEnd type="none"/>
          </a:ln>
        </p:spPr>
        <p:style>
          <a:lnRef xmlns:a="http://schemas.openxmlformats.org/drawingml/2006/main" idx="1">
            <a:schemeClr val="accent1"/>
          </a:lnRef>
          <a:fillRef xmlns:a="http://schemas.openxmlformats.org/drawingml/2006/main" idx="0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tx1"/>
          </a:fontRef>
        </p:style>
      </p:sp>
      <p:sp>
        <p:nvSpPr>
          <p:cNvPr id="38" name="TextBox 37">
            <a:extLst xmlns:a="http://schemas.openxmlformats.org/drawingml/2006/main">
              <a:ext uri="{FF2B5EF4-FFF2-40B4-BE49-F238E27FC236}">
                <a16:creationId xmlns:a16="http://schemas.microsoft.com/office/drawing/2014/main" id="{943DE2DB-A821-AA16-2849-578BF38493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61200" y="3920067"/>
            <a:ext cx="43180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250"/>
            </a:pPr>
            <a:r>
              <a:rPr sz="2250" b="1">
                <a:solidFill>
                  <a:srgbClr val="102E29"/>
                </a:solidFill>
              </a:rPr>
              <a:t>stress = F / A</a:t>
            </a:r>
          </a:p>
        </p:txBody>
      </p:sp>
      <p:sp>
        <p:nvSpPr>
          <p:cNvPr id="39" name="TextBox 38">
            <a:extLst xmlns:a="http://schemas.openxmlformats.org/drawingml/2006/main">
              <a:ext uri="{FF2B5EF4-FFF2-40B4-BE49-F238E27FC236}">
                <a16:creationId xmlns:a16="http://schemas.microsoft.com/office/drawing/2014/main" id="{B99D4AE0-4CF6-CFD5-00A4-B0556A2485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61200" y="4357511"/>
            <a:ext cx="43180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250"/>
            </a:pPr>
            <a:r>
              <a:rPr sz="2250" b="1">
                <a:solidFill>
                  <a:srgbClr val="102E29"/>
                </a:solidFill>
              </a:rPr>
              <a:t>strain = x / L</a:t>
            </a:r>
          </a:p>
        </p:txBody>
      </p:sp>
      <p:sp>
        <p:nvSpPr>
          <p:cNvPr id="40" name="TextBox 39">
            <a:extLst xmlns:a="http://schemas.openxmlformats.org/drawingml/2006/main">
              <a:ext uri="{FF2B5EF4-FFF2-40B4-BE49-F238E27FC236}">
                <a16:creationId xmlns:a16="http://schemas.microsoft.com/office/drawing/2014/main" id="{1F28F1C7-5843-3EE1-E411-CCB99794B6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61200" y="4882445"/>
            <a:ext cx="43180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250"/>
            </a:pPr>
            <a:r>
              <a:rPr sz="2250">
                <a:solidFill>
                  <a:srgbClr val="6B7F79"/>
                </a:solidFill>
              </a:rPr>
              <a:t>their ratio, the Young modulus, describes the material — not this particular wire</a:t>
            </a:r>
          </a:p>
        </p:txBody>
      </p:sp>
      <p:sp>
        <p:nvSpPr>
          <p:cNvPr id="41" name="course-rail">
            <a:extLst xmlns:a="http://schemas.openxmlformats.org/drawingml/2006/main">
              <a:ext uri="{FF2B5EF4-FFF2-40B4-BE49-F238E27FC236}">
                <a16:creationId xmlns:a16="http://schemas.microsoft.com/office/drawing/2014/main" id="{39334334-EADD-49F5-BCFE-2BA4309896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buNone/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6 · DEFORMATION OF SOLIDS</a:t>
            </a:r>
          </a:p>
        </p:txBody>
      </p:sp>
      <p:sp>
        <p:nvSpPr>
          <p:cNvPr id="42" name="rule-70-674">
            <a:extLst xmlns:a="http://schemas.openxmlformats.org/drawingml/2006/main">
              <a:ext uri="{FF2B5EF4-FFF2-40B4-BE49-F238E27FC236}">
                <a16:creationId xmlns:a16="http://schemas.microsoft.com/office/drawing/2014/main" id="{79DF5E8C-8557-43B3-B9B2-6B18DECE18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2373675835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4F0E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course-rail">
            <a:extLst xmlns:a="http://schemas.openxmlformats.org/drawingml/2006/main">
              <a:ext uri="{FF2B5EF4-FFF2-40B4-BE49-F238E27FC236}">
                <a16:creationId xmlns:a16="http://schemas.microsoft.com/office/drawing/2014/main" id="{85EAC5A5-1237-4B0E-80D6-A546825E6B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6 · DEFORMATION OF SOLIDS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0C780131-8147-4CD9-9B16-CD8814F9A9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05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EBEBA597-363B-4AF4-882F-55332B2298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A3B36AFF-2BF4-4105-B44F-2B6C00845E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Build the model: what happens?</a:t>
            </a:r>
          </a:p>
        </p:txBody>
      </p:sp>
      <p:sp>
        <p:nvSpPr>
          <p:cNvPr id="5" name="model-number-1">
            <a:extLst xmlns:a="http://schemas.openxmlformats.org/drawingml/2006/main">
              <a:ext uri="{FF2B5EF4-FFF2-40B4-BE49-F238E27FC236}">
                <a16:creationId xmlns:a16="http://schemas.microsoft.com/office/drawing/2014/main" id="{7A4D5326-915D-45DB-BD74-85E7276377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809750"/>
            <a:ext cx="7620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01</a:t>
            </a:r>
          </a:p>
        </p:txBody>
      </p:sp>
      <p:sp>
        <p:nvSpPr>
          <p:cNvPr id="6" name="model-idea-1">
            <a:extLst xmlns:a="http://schemas.openxmlformats.org/drawingml/2006/main">
              <a:ext uri="{FF2B5EF4-FFF2-40B4-BE49-F238E27FC236}">
                <a16:creationId xmlns:a16="http://schemas.microsoft.com/office/drawing/2014/main" id="{CF6BCF7D-41C6-43F1-8768-AF70951982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19250" y="1733550"/>
            <a:ext cx="9239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0A332E"/>
                </a:solidFill>
              </a:defRPr>
            </a:pPr>
            <a:r>
              <a:rPr sz="3000" b="1" i="0">
                <a:solidFill>
                  <a:srgbClr val="0A332E"/>
                </a:solidFill>
              </a:rPr>
              <a:t>Hooke’s law applies only within the proportional region.</a:t>
            </a:r>
          </a:p>
        </p:txBody>
      </p:sp>
      <p:sp>
        <p:nvSpPr>
          <p:cNvPr id="7" name="model-number-2">
            <a:extLst xmlns:a="http://schemas.openxmlformats.org/drawingml/2006/main">
              <a:ext uri="{FF2B5EF4-FFF2-40B4-BE49-F238E27FC236}">
                <a16:creationId xmlns:a16="http://schemas.microsoft.com/office/drawing/2014/main" id="{25F564B0-E076-41E8-938F-EA47C6B85B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524250"/>
            <a:ext cx="7620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02</a:t>
            </a:r>
          </a:p>
        </p:txBody>
      </p:sp>
      <p:sp>
        <p:nvSpPr>
          <p:cNvPr id="8" name="model-idea-2">
            <a:extLst xmlns:a="http://schemas.openxmlformats.org/drawingml/2006/main">
              <a:ext uri="{FF2B5EF4-FFF2-40B4-BE49-F238E27FC236}">
                <a16:creationId xmlns:a16="http://schemas.microsoft.com/office/drawing/2014/main" id="{2A6BA10C-409C-446C-AE33-82628DEF64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19250" y="3448050"/>
            <a:ext cx="9239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0A332E"/>
                </a:solidFill>
              </a:defRPr>
            </a:pPr>
            <a:r>
              <a:rPr sz="3000" b="1" i="0">
                <a:solidFill>
                  <a:srgbClr val="0A332E"/>
                </a:solidFill>
              </a:rPr>
              <a:t>Stress removes force-size dependence; strain removes length dependence.</a:t>
            </a:r>
          </a:p>
        </p:txBody>
      </p:sp>
      <p:sp>
        <p:nvSpPr>
          <p:cNvPr id="9" name="model-check">
            <a:extLst xmlns:a="http://schemas.openxmlformats.org/drawingml/2006/main">
              <a:ext uri="{FF2B5EF4-FFF2-40B4-BE49-F238E27FC236}">
                <a16:creationId xmlns:a16="http://schemas.microsoft.com/office/drawing/2014/main" id="{DBD806F5-5048-4134-9F6C-AF0DFAB37B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19250" y="5314950"/>
            <a:ext cx="75247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Connect them in one spoken sentence.</a:t>
            </a:r>
          </a:p>
        </p:txBody>
      </p:sp>
    </p:spTree>
    <p:extLst>
      <p:ext uri="{BB962C8B-B14F-4D97-AF65-F5344CB8AC3E}">
        <p14:creationId xmlns:p14="http://schemas.microsoft.com/office/powerpoint/2010/main" val="482210298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course-rail">
            <a:extLst xmlns:a="http://schemas.openxmlformats.org/drawingml/2006/main">
              <a:ext uri="{FF2B5EF4-FFF2-40B4-BE49-F238E27FC236}">
                <a16:creationId xmlns:a16="http://schemas.microsoft.com/office/drawing/2014/main" id="{DB9F25E8-8A7B-4A65-BCCA-516C9FB59F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6 · DEFORMATION OF SOLIDS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8D3C43C6-7EA6-450C-B7A3-27FB35F430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06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9EE0A208-2C2B-4649-8FBB-51D71897B9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FC95858C-A1A8-40E5-96E3-98C2FDBDEF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Build the model: what controls it?</a:t>
            </a:r>
          </a:p>
        </p:txBody>
      </p:sp>
      <p:sp>
        <p:nvSpPr>
          <p:cNvPr id="5" name="rule-650-188">
            <a:extLst xmlns:a="http://schemas.openxmlformats.org/drawingml/2006/main">
              <a:ext uri="{FF2B5EF4-FFF2-40B4-BE49-F238E27FC236}">
                <a16:creationId xmlns:a16="http://schemas.microsoft.com/office/drawing/2014/main" id="{8DCA83C0-A66F-46B7-8AC0-AA7B2F7AC5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790700"/>
            <a:ext cx="19050" cy="3667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control-idea-1">
            <a:extLst xmlns:a="http://schemas.openxmlformats.org/drawingml/2006/main">
              <a:ext uri="{FF2B5EF4-FFF2-40B4-BE49-F238E27FC236}">
                <a16:creationId xmlns:a16="http://schemas.microsoft.com/office/drawing/2014/main" id="{D7405B2A-46A4-434D-9B20-F668811E20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809750"/>
            <a:ext cx="4953000" cy="1123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Young modulus is the stress–strain gradient in the linear elastic region.</a:t>
            </a:r>
          </a:p>
        </p:txBody>
      </p:sp>
      <p:sp>
        <p:nvSpPr>
          <p:cNvPr id="7" name="control-idea-2">
            <a:extLst xmlns:a="http://schemas.openxmlformats.org/drawingml/2006/main">
              <a:ext uri="{FF2B5EF4-FFF2-40B4-BE49-F238E27FC236}">
                <a16:creationId xmlns:a16="http://schemas.microsoft.com/office/drawing/2014/main" id="{C661E23B-05C6-47F2-8B0F-0F5180EE43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238500"/>
            <a:ext cx="4953000" cy="1123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Area under force–extension is strain energy; plastic deformation leaves permanent extension.</a:t>
            </a:r>
          </a:p>
        </p:txBody>
      </p:sp>
      <p:sp>
        <p:nvSpPr>
          <p:cNvPr id="8" name="equation-label">
            <a:extLst xmlns:a="http://schemas.openxmlformats.org/drawingml/2006/main">
              <a:ext uri="{FF2B5EF4-FFF2-40B4-BE49-F238E27FC236}">
                <a16:creationId xmlns:a16="http://schemas.microsoft.com/office/drawing/2014/main" id="{821320CA-3B74-4C2A-B97C-05E37C293F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1771650"/>
            <a:ext cx="428625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B83724"/>
                </a:solidFill>
              </a:defRPr>
            </a:pPr>
            <a:r>
              <a:rPr sz="2025" b="1" i="0">
                <a:solidFill>
                  <a:srgbClr val="B83724"/>
                </a:solidFill>
              </a:rPr>
              <a:t>EQUATIONS TO EXPLAIN</a:t>
            </a:r>
          </a:p>
        </p:txBody>
      </p:sp>
      <p:sp>
        <p:nvSpPr>
          <p:cNvPr id="9" name="equation-1">
            <a:extLst xmlns:a="http://schemas.openxmlformats.org/drawingml/2006/main">
              <a:ext uri="{FF2B5EF4-FFF2-40B4-BE49-F238E27FC236}">
                <a16:creationId xmlns:a16="http://schemas.microsoft.com/office/drawing/2014/main" id="{6C4F71C3-1824-4776-B763-5F1507AADA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2324100"/>
            <a:ext cx="447675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F = kx</a:t>
            </a:r>
          </a:p>
        </p:txBody>
      </p:sp>
      <p:sp>
        <p:nvSpPr>
          <p:cNvPr id="10" name="equation-2">
            <a:extLst xmlns:a="http://schemas.openxmlformats.org/drawingml/2006/main">
              <a:ext uri="{FF2B5EF4-FFF2-40B4-BE49-F238E27FC236}">
                <a16:creationId xmlns:a16="http://schemas.microsoft.com/office/drawing/2014/main" id="{9A1A5AC6-2FA7-4296-9337-D501AE9983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3028950"/>
            <a:ext cx="447675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stress = F/A</a:t>
            </a:r>
          </a:p>
        </p:txBody>
      </p:sp>
      <p:sp>
        <p:nvSpPr>
          <p:cNvPr id="11" name="equation-3">
            <a:extLst xmlns:a="http://schemas.openxmlformats.org/drawingml/2006/main">
              <a:ext uri="{FF2B5EF4-FFF2-40B4-BE49-F238E27FC236}">
                <a16:creationId xmlns:a16="http://schemas.microsoft.com/office/drawing/2014/main" id="{0823883E-E1D9-4DDB-8C11-505FFDA1AA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3733800"/>
            <a:ext cx="447675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strain = x/L</a:t>
            </a:r>
          </a:p>
        </p:txBody>
      </p:sp>
      <p:sp>
        <p:nvSpPr>
          <p:cNvPr id="12" name="equation-4">
            <a:extLst xmlns:a="http://schemas.openxmlformats.org/drawingml/2006/main">
              <a:ext uri="{FF2B5EF4-FFF2-40B4-BE49-F238E27FC236}">
                <a16:creationId xmlns:a16="http://schemas.microsoft.com/office/drawing/2014/main" id="{30462DE1-CD37-4E8D-B667-6288EAFF57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4438650"/>
            <a:ext cx="447675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E = stress/strain</a:t>
            </a:r>
          </a:p>
        </p:txBody>
      </p:sp>
      <p:sp>
        <p:nvSpPr>
          <p:cNvPr id="13" name="equation-question">
            <a:extLst xmlns:a="http://schemas.openxmlformats.org/drawingml/2006/main">
              <a:ext uri="{FF2B5EF4-FFF2-40B4-BE49-F238E27FC236}">
                <a16:creationId xmlns:a16="http://schemas.microsoft.com/office/drawing/2014/main" id="{4EFC0AF1-5D3B-4475-8CAB-B44B05B679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105400"/>
            <a:ext cx="876300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Which quantities change sign if the chosen positive direction reverses?</a:t>
            </a:r>
          </a:p>
        </p:txBody>
      </p:sp>
    </p:spTree>
    <p:extLst>
      <p:ext uri="{BB962C8B-B14F-4D97-AF65-F5344CB8AC3E}">
        <p14:creationId xmlns:p14="http://schemas.microsoft.com/office/powerpoint/2010/main" val="1565634649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course-rail">
            <a:extLst xmlns:a="http://schemas.openxmlformats.org/drawingml/2006/main">
              <a:ext uri="{FF2B5EF4-FFF2-40B4-BE49-F238E27FC236}">
                <a16:creationId xmlns:a16="http://schemas.microsoft.com/office/drawing/2014/main" id="{EE8852C8-3D49-404B-8A0C-39F0B8A1B3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6 · DEFORMATION OF SOLIDS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04570562-B145-4054-B208-AECDA50BAD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07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071F5C58-FD93-4767-A3D8-FAC35A2AD5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D63F2B27-575A-4930-B5F7-CDA890DC48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Predict the graph before the data appear</a:t>
            </a:r>
          </a:p>
        </p:txBody>
      </p:sp>
      <p:sp>
        <p:nvSpPr>
          <p:cNvPr id="5" name="prediction-y-axis">
            <a:extLst xmlns:a="http://schemas.openxmlformats.org/drawingml/2006/main">
              <a:ext uri="{FF2B5EF4-FFF2-40B4-BE49-F238E27FC236}">
                <a16:creationId xmlns:a16="http://schemas.microsoft.com/office/drawing/2014/main" id="{5E853263-DA1D-44D9-9E4A-DEE86FF61F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095500" y="2000250"/>
            <a:ext cx="38100" cy="3219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A332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prediction-x-axis">
            <a:extLst xmlns:a="http://schemas.openxmlformats.org/drawingml/2006/main">
              <a:ext uri="{FF2B5EF4-FFF2-40B4-BE49-F238E27FC236}">
                <a16:creationId xmlns:a16="http://schemas.microsoft.com/office/drawing/2014/main" id="{1EA71695-CE53-4981-9908-37D06739DD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095500" y="5181600"/>
            <a:ext cx="78105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A332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7" name="prediction-y-label">
            <a:extLst xmlns:a="http://schemas.openxmlformats.org/drawingml/2006/main">
              <a:ext uri="{FF2B5EF4-FFF2-40B4-BE49-F238E27FC236}">
                <a16:creationId xmlns:a16="http://schemas.microsoft.com/office/drawing/2014/main" id="{385E54CD-E060-4519-BC6D-F380B35F34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095500" y="1543050"/>
            <a:ext cx="5715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Load (N)</a:t>
            </a:r>
          </a:p>
        </p:txBody>
      </p:sp>
      <p:sp>
        <p:nvSpPr>
          <p:cNvPr id="8" name="prediction-x-label">
            <a:extLst xmlns:a="http://schemas.openxmlformats.org/drawingml/2006/main">
              <a:ext uri="{FF2B5EF4-FFF2-40B4-BE49-F238E27FC236}">
                <a16:creationId xmlns:a16="http://schemas.microsoft.com/office/drawing/2014/main" id="{4FF92FD3-AB69-4BD0-83BF-7DC0F9FD43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0" y="5391150"/>
            <a:ext cx="41910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Extension (mm)</a:t>
            </a:r>
          </a:p>
        </p:txBody>
      </p:sp>
      <p:sp>
        <p:nvSpPr>
          <p:cNvPr id="9" name="prediction-command">
            <a:extLst xmlns:a="http://schemas.openxmlformats.org/drawingml/2006/main">
              <a:ext uri="{FF2B5EF4-FFF2-40B4-BE49-F238E27FC236}">
                <a16:creationId xmlns:a16="http://schemas.microsoft.com/office/drawing/2014/main" id="{43C27221-150B-4FB3-AE93-E3774F7EDC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05750" y="2114550"/>
            <a:ext cx="33337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SKETCH → LABEL → DEFEND</a:t>
            </a:r>
          </a:p>
        </p:txBody>
      </p:sp>
      <p:sp>
        <p:nvSpPr>
          <p:cNvPr id="10" name="prediction-options">
            <a:extLst xmlns:a="http://schemas.openxmlformats.org/drawingml/2006/main">
              <a:ext uri="{FF2B5EF4-FFF2-40B4-BE49-F238E27FC236}">
                <a16:creationId xmlns:a16="http://schemas.microsoft.com/office/drawing/2014/main" id="{ABA4EA3C-FE67-4D5B-BE5B-C4F048316F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91500" y="2914650"/>
            <a:ext cx="28575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linear?</a:t>
            </a:r>
          </a:p>
          <a:p xmlns:a="http://schemas.openxmlformats.org/drawingml/2006/main">
            <a:pPr algn="ctr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curved?</a:t>
            </a:r>
          </a:p>
          <a:p xmlns:a="http://schemas.openxmlformats.org/drawingml/2006/main">
            <a:pPr algn="ctr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constant?</a:t>
            </a:r>
          </a:p>
          <a:p xmlns:a="http://schemas.openxmlformats.org/drawingml/2006/main">
            <a:pPr algn="ctr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changes sign?</a:t>
            </a:r>
          </a:p>
        </p:txBody>
      </p:sp>
    </p:spTree>
    <p:extLst>
      <p:ext uri="{BB962C8B-B14F-4D97-AF65-F5344CB8AC3E}">
        <p14:creationId xmlns:p14="http://schemas.microsoft.com/office/powerpoint/2010/main" val="67946891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" name="course-rail">
            <a:extLst xmlns:a="http://schemas.openxmlformats.org/drawingml/2006/main">
              <a:ext uri="{FF2B5EF4-FFF2-40B4-BE49-F238E27FC236}">
                <a16:creationId xmlns:a16="http://schemas.microsoft.com/office/drawing/2014/main" id="{2010B164-CB99-456A-8A73-2666F3EFCA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6 · DEFORMATION OF SOLIDS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9A23A462-51C5-4AEC-B660-BEE6B87099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08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E4DD14DD-94C8-4FF9-8E34-CA7323FAC9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0D95672D-6DBF-4EE0-BCFD-055B240A3F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A material leaves Hooke’s law before it breaks</a:t>
            </a:r>
          </a:p>
        </p:txBody>
      </p:sp>
      <p:graphicFrame>
        <p:nvGraphicFramePr>
          <p:cNvPr id="11" name="Chart"/>
          <p:cNvGraphicFramePr/>
          <p:nvPr/>
        </p:nvGraphicFramePr>
        <p:xfrm>
          <a:off xmlns:a="http://schemas.openxmlformats.org/drawingml/2006/main" x="952500" y="1676400"/>
          <a:ext xmlns:a="http://schemas.openxmlformats.org/drawingml/2006/main" cx="10287000" cy="3810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aa020edf958640f5"/>
          </a:graphicData>
        </a:graphic>
      </p:graphicFrame>
      <p:sp>
        <p:nvSpPr>
          <p:cNvPr id="6" name="graph-edit">
            <a:extLst xmlns:a="http://schemas.openxmlformats.org/drawingml/2006/main">
              <a:ext uri="{FF2B5EF4-FFF2-40B4-BE49-F238E27FC236}">
                <a16:creationId xmlns:a16="http://schemas.microsoft.com/office/drawing/2014/main" id="{93FD45A4-39F1-42B5-8BEB-ED50341216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5486400"/>
            <a:ext cx="10287000" cy="723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EDIT THE CHART · Double the specimen length. Predict which axis values change for the same strain.</a:t>
            </a:r>
          </a:p>
        </p:txBody>
      </p:sp>
    </p:spTree>
    <p:extLst>
      <p:ext uri="{BB962C8B-B14F-4D97-AF65-F5344CB8AC3E}">
        <p14:creationId xmlns:p14="http://schemas.microsoft.com/office/powerpoint/2010/main" val="2096354378"/>
      </p:ext>
    </p:extLst>
  </p:cSld>
</p:sld>
</file>

<file path=ppt/slides/slide9.xml><?xml version="1.0" encoding="utf-8"?>
<p:sld xmlns:p="http://schemas.openxmlformats.org/presentationml/2006/main">
  <p:cSld>
    <p:bg>
      <p:bgPr>
        <a:solidFill xmlns:a="http://schemas.openxmlformats.org/drawingml/2006/main">
          <a:srgbClr val="F4F0E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" name="course-rail">
            <a:extLst xmlns:a="http://schemas.openxmlformats.org/drawingml/2006/main">
              <a:ext uri="{FF2B5EF4-FFF2-40B4-BE49-F238E27FC236}">
                <a16:creationId xmlns:a16="http://schemas.microsoft.com/office/drawing/2014/main" id="{49870A3F-D47E-4581-8F72-3E862B84D0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6 · DEFORMATION OF SOLIDS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A4F84360-DF78-4232-8D35-FB0E4D56B7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09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FD84EF89-5B95-4235-807E-553668D863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3D6EA9C6-06D1-4989-9ED6-8DA130763C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Worked problem: commit before the reveal</a:t>
            </a:r>
          </a:p>
        </p:txBody>
      </p:sp>
      <p:sp>
        <p:nvSpPr>
          <p:cNvPr id="5" name="worked-problem">
            <a:extLst xmlns:a="http://schemas.openxmlformats.org/drawingml/2006/main">
              <a:ext uri="{FF2B5EF4-FFF2-40B4-BE49-F238E27FC236}">
                <a16:creationId xmlns:a16="http://schemas.microsoft.com/office/drawing/2014/main" id="{1EB17976-9D6F-42CE-82A8-850BD70342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809750"/>
            <a:ext cx="10477500" cy="1952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150" b="1" i="0">
                <a:solidFill>
                  <a:srgbClr val="0A332E"/>
                </a:solidFill>
              </a:defRPr>
            </a:pPr>
            <a:r>
              <a:rPr sz="3150" b="1" i="0">
                <a:solidFill>
                  <a:srgbClr val="0A332E"/>
                </a:solidFill>
              </a:rPr>
              <a:t>A wire of length 2.0 m and cross-sectional area 1.5 × 10⁻⁶ m² extends 1.2 mm under 180 N. Find Young modulus.</a:t>
            </a:r>
          </a:p>
        </p:txBody>
      </p:sp>
      <p:sp>
        <p:nvSpPr>
          <p:cNvPr id="6" name="worked-actions">
            <a:extLst xmlns:a="http://schemas.openxmlformats.org/drawingml/2006/main">
              <a:ext uri="{FF2B5EF4-FFF2-40B4-BE49-F238E27FC236}">
                <a16:creationId xmlns:a16="http://schemas.microsoft.com/office/drawing/2014/main" id="{07114CD0-D2E8-4D20-B8CE-806B607732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4762500"/>
            <a:ext cx="93345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ESTIMATE · CHOOSE THE MODEL · STATE THE SIGN</a:t>
            </a:r>
          </a:p>
        </p:txBody>
      </p:sp>
    </p:spTree>
    <p:extLst>
      <p:ext uri="{BB962C8B-B14F-4D97-AF65-F5344CB8AC3E}">
        <p14:creationId xmlns:p14="http://schemas.microsoft.com/office/powerpoint/2010/main" val="352770779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2026-08-26T11:34:30.5170000Z</dcterms:created>
  <dcterms:modified xsi:type="dcterms:W3CDTF">2026-08-26T11:34:30.5170000Z</dcterms:modified>
</coreProperties>
</file>