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5ffe5ff47b34f31" /><Relationship Type="http://schemas.openxmlformats.org/officeDocument/2006/relationships/extended-properties" Target="/docProps/app.xml" Id="Ra0d6f80854fb41af" /><Relationship Type="http://schemas.openxmlformats.org/officeDocument/2006/relationships/officeDocument" Target="/ppt/presentation.xml" Id="R5106462af34a47f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8d2ba90c8a647a6"/>
  </p:sldMasterIdLst>
  <p:notesMasterIdLst>
    <p:notesMasterId xmlns:r="http://schemas.openxmlformats.org/officeDocument/2006/relationships" r:id="R93a5e129bc5546a5"/>
  </p:notesMasterIdLst>
  <p:sldIdLst>
    <p:sldId xmlns:r="http://schemas.openxmlformats.org/officeDocument/2006/relationships" id="256" r:id="R0442674bea2542f8"/>
    <p:sldId xmlns:r="http://schemas.openxmlformats.org/officeDocument/2006/relationships" id="257" r:id="R8abcd94860354b69"/>
    <p:sldId xmlns:r="http://schemas.openxmlformats.org/officeDocument/2006/relationships" id="258" r:id="Rc57dfe1ff4a148f8"/>
    <p:sldId xmlns:r="http://schemas.openxmlformats.org/officeDocument/2006/relationships" id="259" r:id="R1adc5fc5319544a5"/>
    <p:sldId xmlns:r="http://schemas.openxmlformats.org/officeDocument/2006/relationships" id="260" r:id="Rb3faf12305414314"/>
    <p:sldId xmlns:r="http://schemas.openxmlformats.org/officeDocument/2006/relationships" id="261" r:id="R18fbe45c5f6444ba"/>
    <p:sldId xmlns:r="http://schemas.openxmlformats.org/officeDocument/2006/relationships" id="262" r:id="R8d8dc9142fe4445c"/>
    <p:sldId xmlns:r="http://schemas.openxmlformats.org/officeDocument/2006/relationships" id="263" r:id="R2a3f37f6ebe44f93"/>
    <p:sldId xmlns:r="http://schemas.openxmlformats.org/officeDocument/2006/relationships" id="264" r:id="R120b695e585f4828"/>
    <p:sldId xmlns:r="http://schemas.openxmlformats.org/officeDocument/2006/relationships" id="265" r:id="R4a3c8401d41d49de"/>
    <p:sldId xmlns:r="http://schemas.openxmlformats.org/officeDocument/2006/relationships" id="266" r:id="R260cab5aa77241b5"/>
    <p:sldId xmlns:r="http://schemas.openxmlformats.org/officeDocument/2006/relationships" id="267" r:id="Rf0b7ac728166489d"/>
    <p:sldId xmlns:r="http://schemas.openxmlformats.org/officeDocument/2006/relationships" id="268" r:id="Rbd7b591e028f4e6f"/>
    <p:sldId xmlns:r="http://schemas.openxmlformats.org/officeDocument/2006/relationships" id="269" r:id="R46bf0f65cd2e4f6d"/>
    <p:sldId xmlns:r="http://schemas.openxmlformats.org/officeDocument/2006/relationships" id="270" r:id="R3659c5c4f283407f"/>
    <p:sldId xmlns:r="http://schemas.openxmlformats.org/officeDocument/2006/relationships" id="271" r:id="R393a63a2c93a4fe0"/>
    <p:sldId xmlns:r="http://schemas.openxmlformats.org/officeDocument/2006/relationships" id="272" r:id="R78c73d5e44bb4e8e"/>
    <p:sldId xmlns:r="http://schemas.openxmlformats.org/officeDocument/2006/relationships" id="273" r:id="R6538bb2c1b18454f"/>
    <p:sldId xmlns:r="http://schemas.openxmlformats.org/officeDocument/2006/relationships" id="274" r:id="Rd3dcebbd42c74cd3"/>
    <p:sldId xmlns:r="http://schemas.openxmlformats.org/officeDocument/2006/relationships" id="275" r:id="R9ec1c22da1f64c2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52d4950f2404363" /><Relationship Type="http://schemas.openxmlformats.org/officeDocument/2006/relationships/slideMaster" Target="/ppt/slideMasters/slideMaster1.xml" Id="R28d2ba90c8a647a6" /><Relationship Type="http://schemas.openxmlformats.org/officeDocument/2006/relationships/notesMaster" Target="/ppt/notesMasters/notesMaster1.xml" Id="R93a5e129bc5546a5" /><Relationship Type="http://schemas.openxmlformats.org/officeDocument/2006/relationships/presProps" Target="/ppt/presProps.xml" Id="Rc92c14eb6b854855" /><Relationship Type="http://schemas.openxmlformats.org/officeDocument/2006/relationships/viewProps" Target="/ppt/viewProps.xml" Id="R99c75a56c35d49e9" /><Relationship Type="http://schemas.openxmlformats.org/officeDocument/2006/relationships/tableStyles" Target="/ppt/tableStyles.xml" Id="Rd7b4c6c4498f4103" /><Relationship Type="http://schemas.openxmlformats.org/officeDocument/2006/relationships/slide" Target="/ppt/slides/slide1.xml" Id="R0442674bea2542f8" /><Relationship Type="http://schemas.openxmlformats.org/officeDocument/2006/relationships/slide" Target="/ppt/slides/slide2.xml" Id="R8abcd94860354b69" /><Relationship Type="http://schemas.openxmlformats.org/officeDocument/2006/relationships/slide" Target="/ppt/slides/slide3.xml" Id="Rc57dfe1ff4a148f8" /><Relationship Type="http://schemas.openxmlformats.org/officeDocument/2006/relationships/slide" Target="/ppt/slides/slide4.xml" Id="R1adc5fc5319544a5" /><Relationship Type="http://schemas.openxmlformats.org/officeDocument/2006/relationships/slide" Target="/ppt/slides/slide5.xml" Id="Rb3faf12305414314" /><Relationship Type="http://schemas.openxmlformats.org/officeDocument/2006/relationships/slide" Target="/ppt/slides/slide6.xml" Id="R18fbe45c5f6444ba" /><Relationship Type="http://schemas.openxmlformats.org/officeDocument/2006/relationships/slide" Target="/ppt/slides/slide7.xml" Id="R8d8dc9142fe4445c" /><Relationship Type="http://schemas.openxmlformats.org/officeDocument/2006/relationships/slide" Target="/ppt/slides/slide8.xml" Id="R2a3f37f6ebe44f93" /><Relationship Type="http://schemas.openxmlformats.org/officeDocument/2006/relationships/slide" Target="/ppt/slides/slide9.xml" Id="R120b695e585f4828" /><Relationship Type="http://schemas.openxmlformats.org/officeDocument/2006/relationships/slide" Target="/ppt/slides/slide10.xml" Id="R4a3c8401d41d49de" /><Relationship Type="http://schemas.openxmlformats.org/officeDocument/2006/relationships/slide" Target="/ppt/slides/slide11.xml" Id="R260cab5aa77241b5" /><Relationship Type="http://schemas.openxmlformats.org/officeDocument/2006/relationships/slide" Target="/ppt/slides/slide12.xml" Id="Rf0b7ac728166489d" /><Relationship Type="http://schemas.openxmlformats.org/officeDocument/2006/relationships/slide" Target="/ppt/slides/slide13.xml" Id="Rbd7b591e028f4e6f" /><Relationship Type="http://schemas.openxmlformats.org/officeDocument/2006/relationships/slide" Target="/ppt/slides/slide14.xml" Id="R46bf0f65cd2e4f6d" /><Relationship Type="http://schemas.openxmlformats.org/officeDocument/2006/relationships/slide" Target="/ppt/slides/slide15.xml" Id="R3659c5c4f283407f" /><Relationship Type="http://schemas.openxmlformats.org/officeDocument/2006/relationships/slide" Target="/ppt/slides/slide16.xml" Id="R393a63a2c93a4fe0" /><Relationship Type="http://schemas.openxmlformats.org/officeDocument/2006/relationships/slide" Target="/ppt/slides/slide17.xml" Id="R78c73d5e44bb4e8e" /><Relationship Type="http://schemas.openxmlformats.org/officeDocument/2006/relationships/slide" Target="/ppt/slides/slide18.xml" Id="R6538bb2c1b18454f" /><Relationship Type="http://schemas.openxmlformats.org/officeDocument/2006/relationships/slide" Target="/ppt/slides/slide19.xml" Id="Rd3dcebbd42c74cd3" /><Relationship Type="http://schemas.openxmlformats.org/officeDocument/2006/relationships/slide" Target="/ppt/slides/slide20.xml" Id="R9ec1c22da1f64c2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875ac721c584c8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f86e248a9c044e4" /><Relationship Type="http://schemas.openxmlformats.org/officeDocument/2006/relationships/notesMaster" Target="/ppt/notesMasters/notesMaster1.xml" Id="R766e5e40abb744d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d0aa6cee61840c7" /><Relationship Type="http://schemas.openxmlformats.org/officeDocument/2006/relationships/notesMaster" Target="/ppt/notesMasters/notesMaster1.xml" Id="R23285b8b15c84501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b5f3ec7c68b84095" /><Relationship Type="http://schemas.openxmlformats.org/officeDocument/2006/relationships/notesMaster" Target="/ppt/notesMasters/notesMaster1.xml" Id="Rcfe315f0ec194f0e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ee8e8986d3a649b1" /><Relationship Type="http://schemas.openxmlformats.org/officeDocument/2006/relationships/notesMaster" Target="/ppt/notesMasters/notesMaster1.xml" Id="Rbb67b45abdf54f58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8a1549dfecf64359" /><Relationship Type="http://schemas.openxmlformats.org/officeDocument/2006/relationships/notesMaster" Target="/ppt/notesMasters/notesMaster1.xml" Id="Raf4bfb0731c8478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8c06424e449642aa" /><Relationship Type="http://schemas.openxmlformats.org/officeDocument/2006/relationships/notesMaster" Target="/ppt/notesMasters/notesMaster1.xml" Id="R9f39b0f717444194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da4c6e617e71484d" /><Relationship Type="http://schemas.openxmlformats.org/officeDocument/2006/relationships/notesMaster" Target="/ppt/notesMasters/notesMaster1.xml" Id="R399eee93763b46c1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9ee191cf02e14704" /><Relationship Type="http://schemas.openxmlformats.org/officeDocument/2006/relationships/notesMaster" Target="/ppt/notesMasters/notesMaster1.xml" Id="Rcf822ce1edbb4e1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4696eaef1f0e430a" /><Relationship Type="http://schemas.openxmlformats.org/officeDocument/2006/relationships/notesMaster" Target="/ppt/notesMasters/notesMaster1.xml" Id="Rc7226e4f8d104eb9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323e44916df24134" /><Relationship Type="http://schemas.openxmlformats.org/officeDocument/2006/relationships/notesMaster" Target="/ppt/notesMasters/notesMaster1.xml" Id="Radd9935b555a4ac6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eea21c0dfe0049cb" /><Relationship Type="http://schemas.openxmlformats.org/officeDocument/2006/relationships/notesMaster" Target="/ppt/notesMasters/notesMaster1.xml" Id="Ra465e4b7fbe7436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1a272c24c0e477e" /><Relationship Type="http://schemas.openxmlformats.org/officeDocument/2006/relationships/notesMaster" Target="/ppt/notesMasters/notesMaster1.xml" Id="R9ced6790a6b2425c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0e649148127d48f4" /><Relationship Type="http://schemas.openxmlformats.org/officeDocument/2006/relationships/notesMaster" Target="/ppt/notesMasters/notesMaster1.xml" Id="R99daa7affc454ea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50fcc98e6cb4cbf" /><Relationship Type="http://schemas.openxmlformats.org/officeDocument/2006/relationships/notesMaster" Target="/ppt/notesMasters/notesMaster1.xml" Id="Rabd13e9dfbeb437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66c50db53bd4371" /><Relationship Type="http://schemas.openxmlformats.org/officeDocument/2006/relationships/notesMaster" Target="/ppt/notesMasters/notesMaster1.xml" Id="R2f23ebfc8ac049b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65ba3dd9fbc466e" /><Relationship Type="http://schemas.openxmlformats.org/officeDocument/2006/relationships/notesMaster" Target="/ppt/notesMasters/notesMaster1.xml" Id="Rffab2b86e0e94b6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8c0686a529f44c6" /><Relationship Type="http://schemas.openxmlformats.org/officeDocument/2006/relationships/notesMaster" Target="/ppt/notesMasters/notesMaster1.xml" Id="Rf5e280a0ae004e5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7814f5481614a3d" /><Relationship Type="http://schemas.openxmlformats.org/officeDocument/2006/relationships/notesMaster" Target="/ppt/notesMasters/notesMaster1.xml" Id="Ra2735883cb664d1a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fbfe2407fd14050" /><Relationship Type="http://schemas.openxmlformats.org/officeDocument/2006/relationships/notesMaster" Target="/ppt/notesMasters/notesMaster1.xml" Id="R9ad4ff70fb554d5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c2245c5d12e4a42" /><Relationship Type="http://schemas.openxmlformats.org/officeDocument/2006/relationships/notesMaster" Target="/ppt/notesMasters/notesMaster1.xml" Id="R5bf85e0d2a96409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Q/t. Current is rate of charge flow. Q2: Ω m. From R = ρL/A.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temperature changes resistance. Hotter filament has greater resistance. Q4: opposite conventional current. Conventional current is defined in the positive-charge direction.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Q/t. Current is rate of charge flow. Q2: Ω m. From R = ρL/A. Q3: temperature changes resistance. Hotter filament has greater resistance. Q4: opposite conventional current. Conventional current is defined in the positive-charge direction.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Q/t. Current is rate of charge flow. Q2: Ω m. From R = ρL/A.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charge, current, potential difference, resistance, resistivity, I–V characteristic.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The decreasing gradient shows resistance rising as temperature increases. Data: (-6, -450), (-4, -360), (-2, -230), (0, 0), (2, 230), (4, 360), (6, 450).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9 Electricity;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Electrical power is P = VI = I²R = V²/R, and the energy transferred in time t is W = Pt.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low-voltage current-limited supplies; disconnect before changing circuits and never use mains electricity.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c38e968d5db424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28429a330d34dfc" /><Relationship Type="http://schemas.openxmlformats.org/officeDocument/2006/relationships/slideLayout" Target="/ppt/slideLayouts/slideLayout1.xml" Id="R6c66223f7568457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c66223f7568457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288440fbc4419f" /><Relationship Type="http://schemas.openxmlformats.org/officeDocument/2006/relationships/notesSlide" Target="/ppt/notesSlides/notesSlide1.xml" Id="R501bc91ef15c401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4d9845ff6b40c0" /><Relationship Type="http://schemas.openxmlformats.org/officeDocument/2006/relationships/notesSlide" Target="/ppt/notesSlides/notesSlide10.xml" Id="R0089d0d6b78b45ea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0b976e984a4163" /><Relationship Type="http://schemas.openxmlformats.org/officeDocument/2006/relationships/notesSlide" Target="/ppt/notesSlides/notesSlide11.xml" Id="Rd5cc4bb6fdfa4fe3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a054cfd3cc4b2a" /><Relationship Type="http://schemas.openxmlformats.org/officeDocument/2006/relationships/notesSlide" Target="/ppt/notesSlides/notesSlide12.xml" Id="R80b3927e2919482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22bcf928784c76" /><Relationship Type="http://schemas.openxmlformats.org/officeDocument/2006/relationships/notesSlide" Target="/ppt/notesSlides/notesSlide13.xml" Id="R5b393b0539aa40d8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96f57ce97842ad" /><Relationship Type="http://schemas.openxmlformats.org/officeDocument/2006/relationships/notesSlide" Target="/ppt/notesSlides/notesSlide14.xml" Id="R875de538c4ee41e8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f1137304cd4c6a" /><Relationship Type="http://schemas.openxmlformats.org/officeDocument/2006/relationships/notesSlide" Target="/ppt/notesSlides/notesSlide15.xml" Id="R797f468bd05448b4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f45034ae754426" /><Relationship Type="http://schemas.openxmlformats.org/officeDocument/2006/relationships/notesSlide" Target="/ppt/notesSlides/notesSlide16.xml" Id="Rcae4124a55ac45b5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e76caba3564154" /><Relationship Type="http://schemas.openxmlformats.org/officeDocument/2006/relationships/notesSlide" Target="/ppt/notesSlides/notesSlide17.xml" Id="Rf578f45e10554413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d4805e8b884c54" /><Relationship Type="http://schemas.openxmlformats.org/officeDocument/2006/relationships/notesSlide" Target="/ppt/notesSlides/notesSlide18.xml" Id="R95430c9829ad4cc1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0a6d04ec604d47" /><Relationship Type="http://schemas.openxmlformats.org/officeDocument/2006/relationships/notesSlide" Target="/ppt/notesSlides/notesSlide19.xml" Id="R274b1611cd5a4df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5d54ee758f49ad" /><Relationship Type="http://schemas.openxmlformats.org/officeDocument/2006/relationships/notesSlide" Target="/ppt/notesSlides/notesSlide2.xml" Id="R97b1a822de5a44cf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018c5c3f164ed1" /><Relationship Type="http://schemas.openxmlformats.org/officeDocument/2006/relationships/notesSlide" Target="/ppt/notesSlides/notesSlide20.xml" Id="R81053d600c6143b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6a4cf0deab4147" /><Relationship Type="http://schemas.openxmlformats.org/officeDocument/2006/relationships/notesSlide" Target="/ppt/notesSlides/notesSlide3.xml" Id="R355315afb70c4a3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dbc2a67e5845e5" /><Relationship Type="http://schemas.openxmlformats.org/officeDocument/2006/relationships/notesSlide" Target="/ppt/notesSlides/notesSlide4.xml" Id="Rbdbeeb97de13457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f4a60964df48d4" /><Relationship Type="http://schemas.openxmlformats.org/officeDocument/2006/relationships/notesSlide" Target="/ppt/notesSlides/notesSlide5.xml" Id="Rdbd8e705cebe40c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aab299d28c407e" /><Relationship Type="http://schemas.openxmlformats.org/officeDocument/2006/relationships/notesSlide" Target="/ppt/notesSlides/notesSlide6.xml" Id="Rd03f802f8f954f3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7fe23fa6de4452" /><Relationship Type="http://schemas.openxmlformats.org/officeDocument/2006/relationships/notesSlide" Target="/ppt/notesSlides/notesSlide7.xml" Id="R225d6a9e03c4454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0dbe2cf803423c" /><Relationship Type="http://schemas.openxmlformats.org/officeDocument/2006/relationships/chart" Target="/ppt/slides/charts/chart1.xml" Id="R9e647cfc33fb4354" /><Relationship Type="http://schemas.openxmlformats.org/officeDocument/2006/relationships/notesSlide" Target="/ppt/notesSlides/notesSlide8.xml" Id="R9135eb80f1504c3e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fdf6801dfa47e3" /><Relationship Type="http://schemas.openxmlformats.org/officeDocument/2006/relationships/notesSlide" Target="/ppt/notesSlides/notesSlide9.xml" Id="Rbe8932f36a434bf0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Electricity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7"/>
              <c:pt idx="0">
                <c:v>-6</c:v>
              </c:pt>
              <c:pt idx="1">
                <c:v>-4</c:v>
              </c:pt>
              <c:pt idx="2">
                <c:v>-2</c:v>
              </c:pt>
              <c:pt idx="3">
                <c:v>0</c:v>
              </c:pt>
              <c:pt idx="4">
                <c:v>2</c:v>
              </c:pt>
              <c:pt idx="5">
                <c:v>4</c:v>
              </c:pt>
              <c:pt idx="6">
                <c:v>6</c:v>
              </c:pt>
            </c:numLit>
          </c:xVal>
          <c:yVal>
            <c:numLit>
              <c:formatCode>General</c:formatCode>
              <c:ptCount val="7"/>
              <c:pt idx="0">
                <c:v>-450</c:v>
              </c:pt>
              <c:pt idx="1">
                <c:v>-360</c:v>
              </c:pt>
              <c:pt idx="2">
                <c:v>-230</c:v>
              </c:pt>
              <c:pt idx="3">
                <c:v>0</c:v>
              </c:pt>
              <c:pt idx="4">
                <c:v>230</c:v>
              </c:pt>
              <c:pt idx="5">
                <c:v>360</c:v>
              </c:pt>
              <c:pt idx="6">
                <c:v>450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Current (mA)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Potential difference (V)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E02AECFD-F966-4910-AD03-4273E581CB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615A2E1F-B732-4443-A5B8-0C2E9FE5F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Electricity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FF484F3E-6E11-4E42-A213-CD35CAF75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Charge Flow Meets Material Response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4CBE16A2-E72A-4F7D-8EE2-F12C3A47B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Q = It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878574FD-1038-43CC-98E3-444C14504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2BB8E79-9CEE-40FD-9782-9C4758E5C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9 · ELECTRICITY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0329FC8-98CF-40F5-9B3C-5E5E71B91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7D8E189-FDAA-4871-8873-ABD6E14D4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50031656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555F6A2-E766-4D19-90A1-806C533A9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7D0BE2D-B79D-45E9-B74F-7F0009BFF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3F7B41B-A2B5-4E8C-9675-8355BFDEE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0FA18D9-269B-4378-8E7B-1EE33FF2EA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E3985FF6-478C-453D-BD5D-21E96E98C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C7968A3C-E1EF-494E-BC7F-51160ABBCF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Convert area: 0.50 mm² = 5.0 × 10⁻⁷ m².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E012605D-69C8-4B15-8B42-59B597BE2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D18715A2-8D49-45E0-808A-2CFEE12E3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R = ρL/A.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7C6CF8A6-C3FB-401F-B5BA-B18A8CB92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1920632436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EF94C5F-3F6E-4C70-8BE5-F26709557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7D8DD7D-45BF-4301-A71A-83EB94ABAD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B8B31BF-1896-4936-B702-DE918E7B72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DCAC945-BB41-4EA8-BE25-5DDCF74DB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96A74158-837C-474A-87A7-D415C9B93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 = 1.7 × 10⁻⁸ × 1.8/(5.0 × 10⁻⁷) = 0.0612 Ω.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7CDF4BD9-658E-4870-BE4A-AACAB7D63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R = 6.1 × 10⁻² Ω.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08D2155A-1E39-431B-832A-73C2E8F95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687975478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1A1B731-D32C-49E9-A036-3B7D8A301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9AE5C7F-7E8D-4348-9B50-45B011F03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E86C21A-8FB3-41B5-81E2-A2E1856CE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1FFFFCD-3682-4A7D-B848-645295605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A0329755-E16D-4BF5-82B3-6F4C1C716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12 V device draws 0.80 A for 5.0 min. Find charge and energy transferred.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E114C433-17BE-428B-B08D-027E66406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Convert minutes to seconds.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A26D8FE8-FF97-436E-BCDA-0F3323954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140951667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212D8FC-E51E-4C32-A5AB-D61FB9CA1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6CAD5B7-9291-4573-B0F4-1D617BBA1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713E1792-4FF8-40E7-8718-C9AD5CF2B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A4E40C2-1E0B-466D-B2AE-674A621AE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CAAEBB94-98EB-4C06-AE9E-CA1F0C9C6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Convert minutes to seconds.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E5DA0831-85F6-44E7-827D-E05C49821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Q = It.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565F849C-0B14-4E92-9A92-D745308675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W = VQ.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D077B45C-A875-457B-B208-16637B3D3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Q = 240 C; W = 2.88 kJ.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CCF87A50-D26A-4DD1-B362-D0663A069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67555742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EB038EC-4383-4B76-ADBC-4A4EFA5430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F3F45FF-255B-430C-B4BB-D991D5521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E02E635-88FF-4E0A-A746-8765048CE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E480327-A89F-4588-8A51-C6B4AC0D9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A489A19E-C199-4CD8-9998-9166D1EA5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“Current is used up by a resistor.”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9943956F-120A-4965-887E-1B1C66744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050332805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00020A07-47D2-4F3F-8F38-4AC2BE42A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00BEAEC-939F-41BB-B965-7C2478542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60EECD7-3F37-447E-8D89-2F72ED358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45D9EB5B-1EE3-4754-B3CA-190064C36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11886868-7BC3-4DAA-BCD2-88242294B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Charge is conserved; the resistor transfers electrical energy while steady current is the same through a series branch.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88D0865D-EDB8-4A03-986A-FC08618FA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Electrons leave the resistor poorer in energy, not fewer in number.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73DA5DA8-6BA9-45FA-8204-B6E5D248C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1847265264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F7CD64B-0A31-4A95-A1D3-FB477D864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646DEAB-92C0-442E-B783-1A33298A6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5B2C664-5D69-4B86-AD40-DAC665B8CC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8ADE3A8-76E9-48FC-A34F-B5E3B3211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3A037BF1-66EA-4ACE-A72F-F09083A0D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5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17C433F0-2630-4399-889D-60D5ABC50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wire has resistance 3.2 Ω at constant temperature. A potential difference of 4.8 V is applied for 40 s. Calculate current, charge and energy transferred.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D5F24C10-778F-479F-8ECE-40E40126EF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131655993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61DBC5D-D229-4C6E-8ECC-7F5AE2B6C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36C1290-7C56-4EF3-A28C-6DE6FC0723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AF068DB-ACD8-499B-8E0F-BF7FE8DD19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76CC751D-6BF8-44A0-B18B-C9D527FBC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D2BF1521-080A-4D13-8FC1-791AD9EC1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9546BC9B-BE23-4407-9AE3-44DB3E9C2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I = V/R = 1.5 A.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3E97DDDB-64C1-4B57-BCE1-D3526504A8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8BD0BC2E-7C2B-4FA7-A2C9-18B9BC3F3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 = It = 60 C.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930F5887-1B3B-45C3-A26B-5FC26E9DDC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99D2F92B-B266-469D-AA14-D9939DF41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W = VQ.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A51F34DB-F376-421D-AA0E-F86C89629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B3EA30E8-11E1-440F-8D37-D1164C29F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W = 4.8 × 60 = 288 J.</a:t>
            </a:r>
          </a:p>
        </p:txBody>
      </p:sp>
      <p:sp>
        <p:nvSpPr>
          <p:cNvPr id="13" name="mark-number-5">
            <a:extLst xmlns:a="http://schemas.openxmlformats.org/drawingml/2006/main">
              <a:ext uri="{FF2B5EF4-FFF2-40B4-BE49-F238E27FC236}">
                <a16:creationId xmlns:a16="http://schemas.microsoft.com/office/drawing/2014/main" id="{A2F0989A-8406-4845-A82D-650AC40CC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9149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5</a:t>
            </a:r>
          </a:p>
        </p:txBody>
      </p:sp>
      <p:sp>
        <p:nvSpPr>
          <p:cNvPr id="14" name="mark-point-5">
            <a:extLst xmlns:a="http://schemas.openxmlformats.org/drawingml/2006/main">
              <a:ext uri="{FF2B5EF4-FFF2-40B4-BE49-F238E27FC236}">
                <a16:creationId xmlns:a16="http://schemas.microsoft.com/office/drawing/2014/main" id="{4D5179D5-D915-4676-B53B-70F4EF61F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8387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Correct units.</a:t>
            </a:r>
          </a:p>
        </p:txBody>
      </p:sp>
      <p:sp>
        <p:nvSpPr>
          <p:cNvPr id="15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250450FF-509E-453D-AC66-22AECDD66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393442022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506751F-0AF1-4C04-9571-F4BC52056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B53CA75-8312-44FF-9293-4FA825252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EE75F9D-54DA-404C-A6EF-3438F633D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EAD4529-61A9-402E-BBBB-BCBB6E0379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0CEF972B-B311-440F-9275-CCAF87D37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3B2A8121-F976-4251-99F0-7B3B3B607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72206545-600A-45D8-AF02-86406B808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Current definition?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07B5AA9F-40B2-4D5A-97BE-47425393C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Q/t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W/Q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V/I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P/A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38E71BA7-6678-493E-B79E-B9C014F40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B2DB82C1-8B20-4A1D-87FF-B9CD3DE44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Resistivity unit?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98B984D5-8F8F-40D2-ABDC-E760B6174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Ω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Ω m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V m⁻¹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A m⁻²</a:t>
            </a:r>
          </a:p>
        </p:txBody>
      </p:sp>
    </p:spTree>
    <p:extLst>
      <p:ext uri="{BB962C8B-B14F-4D97-AF65-F5344CB8AC3E}">
        <p14:creationId xmlns:p14="http://schemas.microsoft.com/office/powerpoint/2010/main" val="1808244460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8B53607-4C4D-4A3B-9BE9-A64EB48B10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84C2C183-48C5-4C69-8213-DDF91A522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F0212D5-77FB-4B7A-9B4D-7B3FF6D20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D6E4BDA-8F75-43D2-A6A3-4581D8AB66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059A53FE-2CF2-48A0-8A37-65F7891F8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F96D10D1-2AFD-4E6F-A1E5-E546B8EEF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3F8A017D-2CE5-4796-BEF7-DF3B2D77E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Lamp I–V curve bends because?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3F981812-1216-4907-8C40-15332587C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charge vanishes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temperature changes resistance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voltage is used up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current reverses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79523564-881F-4E4D-948D-CAE9764A7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6A0EC7FB-19C5-4CD2-B563-82353C5ED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Electron drift is?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3779FF06-F22F-45CD-89F6-C1E794255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same as conventional current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opposite conventional current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at light speed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</p:spTree>
    <p:extLst>
      <p:ext uri="{BB962C8B-B14F-4D97-AF65-F5344CB8AC3E}">
        <p14:creationId xmlns:p14="http://schemas.microsoft.com/office/powerpoint/2010/main" val="38147465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5F16B43-DB6F-4DED-BDCD-BFAA290B3C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5820668-CA5E-4815-870C-3A0EC3B635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9FE6B37-6938-4DF8-AC5E-F9C904A8A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4F58C85-C635-446D-B0E7-E6FDAF3FF7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C2067178-2CE7-4F8C-A840-5B6BC75983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lamp’s resistance rises while current rises. Has Ohm’s law stopped existing?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B33D4F6A-8672-4365-9950-B414C1A1C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319782952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9A8C0C0-FC3F-4808-94E6-048BB0C98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45DB81E-A302-487A-9205-4EDD49FFA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963CA41-FAC3-44B7-AAEE-F6024D5B2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B4A0240-3C7C-4A24-BD09-1E206621E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13D35131-1A5C-4A4C-B871-172F682F7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Q/t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87403473-BC63-4E76-A201-B0714C88AE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Ω m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E625DE76-AA01-41E6-8E51-50797A1FA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temperature changes resistance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A1395728-90AE-42AE-8A07-B136AFD64F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opposite conventional current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C1AA0E11-E949-47C6-B7AF-B9656CF84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16D185AB-233F-4294-ADAA-C0E1A9B157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173924101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59D29AD-5A8D-435A-B727-C7A8B0A25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D57CCF0-5CB8-4370-98B5-5D33AA9F3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CEAA069-7731-4685-9EEF-7B52603FA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B0E3078-C8A6-462A-A6B4-CF66EC6EC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5482D217-8264-4FD0-A688-87CF0F907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DE126AF1-C90C-433D-B10A-C20E85CD5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0B30138F-2D88-4DE0-BEE8-FF1149D25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Current definition?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1199ED4C-1095-485C-87FA-595B126DC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Q/t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W/Q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V/I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P/A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53A0D983-1BDB-4015-AC24-5935BE91C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38C7D3D2-3EC7-4547-940B-1BEA57601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Resistivity unit?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C0EEB8B9-94DD-4682-A396-23FB96120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Ω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Ω m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V m⁻¹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A m⁻²</a:t>
            </a:r>
          </a:p>
        </p:txBody>
      </p:sp>
    </p:spTree>
    <p:extLst>
      <p:ext uri="{BB962C8B-B14F-4D97-AF65-F5344CB8AC3E}">
        <p14:creationId xmlns:p14="http://schemas.microsoft.com/office/powerpoint/2010/main" val="130943820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F72F5EC-849B-A1DC-26AD-650B3ADFB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10CEE35-603A-8A9E-FEE4-B6D868DC5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3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6C053FD7-CA4A-6E77-7720-091AA5A0BE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4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30F70F24-53AD-AE1C-CF11-094B2034E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Current is charge flow per time; conventional current is opposite electron drift.</a:t>
            </a:r>
          </a:p>
        </p:txBody>
      </p:sp>
      <p:sp>
        <p:nvSpPr>
          <p:cNvPr id="25" name="Rectangle 24">
            <a:extLst xmlns:a="http://schemas.openxmlformats.org/drawingml/2006/main">
              <a:ext uri="{FF2B5EF4-FFF2-40B4-BE49-F238E27FC236}">
                <a16:creationId xmlns:a16="http://schemas.microsoft.com/office/drawing/2014/main" id="{02745653-1D85-B038-B98A-ED05885742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036718"/>
            <a:ext cx="5334000" cy="904052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3EFDF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Straight Connector 25">
            <a:extLst xmlns:a="http://schemas.openxmlformats.org/drawingml/2006/main">
              <a:ext uri="{FF2B5EF4-FFF2-40B4-BE49-F238E27FC236}">
                <a16:creationId xmlns:a16="http://schemas.microsoft.com/office/drawing/2014/main" id="{204C17A2-13AC-4D04-8426-8518D9810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78000" y="4299185"/>
            <a:ext cx="4064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EF5C3E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27" name="TextBox 26">
            <a:extLst xmlns:a="http://schemas.openxmlformats.org/drawingml/2006/main">
              <a:ext uri="{FF2B5EF4-FFF2-40B4-BE49-F238E27FC236}">
                <a16:creationId xmlns:a16="http://schemas.microsoft.com/office/drawing/2014/main" id="{3D38B129-5579-6FE0-A1F3-C109A870C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3715926"/>
            <a:ext cx="330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conventional current I</a:t>
            </a:r>
          </a:p>
        </p:txBody>
      </p:sp>
      <p:sp>
        <p:nvSpPr>
          <p:cNvPr id="28" name="Oval 27">
            <a:extLst xmlns:a="http://schemas.openxmlformats.org/drawingml/2006/main">
              <a:ext uri="{FF2B5EF4-FFF2-40B4-BE49-F238E27FC236}">
                <a16:creationId xmlns:a16="http://schemas.microsoft.com/office/drawing/2014/main" id="{868307B6-0231-E5F4-2740-CA60083116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4503326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9" name="Oval 28">
            <a:extLst xmlns:a="http://schemas.openxmlformats.org/drawingml/2006/main">
              <a:ext uri="{FF2B5EF4-FFF2-40B4-BE49-F238E27FC236}">
                <a16:creationId xmlns:a16="http://schemas.microsoft.com/office/drawing/2014/main" id="{733436D8-5056-CB75-751F-218A47B6E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21000" y="4503326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0" name="Oval 29">
            <a:extLst xmlns:a="http://schemas.openxmlformats.org/drawingml/2006/main">
              <a:ext uri="{FF2B5EF4-FFF2-40B4-BE49-F238E27FC236}">
                <a16:creationId xmlns:a16="http://schemas.microsoft.com/office/drawing/2014/main" id="{4EC77BC4-18AF-D08E-D38C-6A29230177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7000" y="4503326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1" name="Oval 30">
            <a:extLst xmlns:a="http://schemas.openxmlformats.org/drawingml/2006/main">
              <a:ext uri="{FF2B5EF4-FFF2-40B4-BE49-F238E27FC236}">
                <a16:creationId xmlns:a16="http://schemas.microsoft.com/office/drawing/2014/main" id="{BAF1F442-00FD-1E09-80D2-13D6A0986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503326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6B7F7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8BC7519C-CF63-41C0-8B1A-0B23114E7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H="1">
            <a:off x="2159000" y="4794955"/>
            <a:ext cx="2032000" cy="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arrow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TextBox 32">
            <a:extLst xmlns:a="http://schemas.openxmlformats.org/drawingml/2006/main">
              <a:ext uri="{FF2B5EF4-FFF2-40B4-BE49-F238E27FC236}">
                <a16:creationId xmlns:a16="http://schemas.microsoft.com/office/drawing/2014/main" id="{F023C3F0-0B4D-72BE-CACD-4E63EDE34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99096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electrons drift the other way</a:t>
            </a:r>
          </a:p>
        </p:txBody>
      </p:sp>
      <p:sp>
        <p:nvSpPr>
          <p:cNvPr id="34" name="TextBox 33">
            <a:extLst xmlns:a="http://schemas.openxmlformats.org/drawingml/2006/main">
              <a:ext uri="{FF2B5EF4-FFF2-40B4-BE49-F238E27FC236}">
                <a16:creationId xmlns:a16="http://schemas.microsoft.com/office/drawing/2014/main" id="{24EA3E0B-0374-8005-9B74-BE6186D19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349052"/>
            <a:ext cx="5334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ctr"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the current is the same all along the wire</a:t>
            </a:r>
          </a:p>
        </p:txBody>
      </p:sp>
      <p:sp>
        <p:nvSpPr>
          <p:cNvPr id="35" name="Straight Connector 34">
            <a:extLst xmlns:a="http://schemas.openxmlformats.org/drawingml/2006/main">
              <a:ext uri="{FF2B5EF4-FFF2-40B4-BE49-F238E27FC236}">
                <a16:creationId xmlns:a16="http://schemas.microsoft.com/office/drawing/2014/main" id="{918CC6CF-A18B-453C-B3EE-7086814CBA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12000" y="3774252"/>
            <a:ext cx="0" cy="207057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prstDash val="dash"/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370A005B-4094-9A60-52E9-054584369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6800" y="3861741"/>
            <a:ext cx="3937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I = </a:t>
            </a:r>
            <a:r>
              <a:rPr sz="2250" b="1">
                <a:solidFill>
                  <a:srgbClr val="102E29"/>
                </a:solidFill>
              </a:rPr>
              <a:t>Δ</a:t>
            </a:r>
            <a:r>
              <a:rPr sz="2250" b="1">
                <a:solidFill>
                  <a:srgbClr val="102E29"/>
                </a:solidFill>
              </a:rPr>
              <a:t>Q / </a:t>
            </a:r>
            <a:r>
              <a:rPr sz="2250" b="1">
                <a:solidFill>
                  <a:srgbClr val="102E29"/>
                </a:solidFill>
              </a:rPr>
              <a:t>Δ</a:t>
            </a:r>
            <a:r>
              <a:rPr sz="2250" b="1">
                <a:solidFill>
                  <a:srgbClr val="102E29"/>
                </a:solidFill>
              </a:rPr>
              <a:t>t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9F9E715B-2072-532D-7132-436F1575C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6800" y="4328348"/>
            <a:ext cx="3937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V = W / Q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0138D243-462F-268D-76FC-D552BF4B0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6800" y="4794955"/>
            <a:ext cx="3937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 b="1">
                <a:solidFill>
                  <a:srgbClr val="102E29"/>
                </a:solidFill>
              </a:rPr>
              <a:t>R = V / I = ρL / A</a:t>
            </a:r>
            <a:endParaRPr sz="1600" b="1">
              <a:solidFill>
                <a:srgbClr val="102E29"/>
              </a:solidFill>
            </a:endParaRPr>
          </a:p>
        </p:txBody>
      </p:sp>
      <p:sp>
        <p:nvSpPr>
          <p:cNvPr id="39" name="TextBox 38">
            <a:extLst xmlns:a="http://schemas.openxmlformats.org/drawingml/2006/main">
              <a:ext uri="{FF2B5EF4-FFF2-40B4-BE49-F238E27FC236}">
                <a16:creationId xmlns:a16="http://schemas.microsoft.com/office/drawing/2014/main" id="{2AC99D2F-8FFF-2E40-9677-D44497704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6800" y="5290726"/>
            <a:ext cx="3937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charge flows, energy is delivered, the material resists</a:t>
            </a:r>
          </a:p>
        </p:txBody>
      </p:sp>
      <p:sp>
        <p:nvSpPr>
          <p:cNvPr id="4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B0E8EA6-F7B7-465E-8401-BE9F24C91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41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80890EF-AE32-44B6-86CF-874A8AFA4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12703742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37ADA25-B0BC-4D14-A8C9-9A8DFB9F57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81A9ABA-1E32-4993-BEEF-0C9F44A78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3000B7C-1BE6-4120-AC93-05EC551DD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3D3990E-FC5C-41D5-B95F-9770ED233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5749A3D2-13B2-4E38-BFE6-047102A352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AC074B45-A13A-4FFD-BBC4-789092D46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Current is charge flow per time; conventional current is opposite electron drift.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EC826F20-7955-4539-847A-546D74FF7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4038744F-7D8F-4302-9BE8-6F24A7607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Potential difference is energy transferred per unit charge.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8B74EF77-69C4-46FE-B06B-B432AE510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48615962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56F12189-D335-4C0C-8B36-698799EB3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45B2513-B1FD-400E-BCD4-E5CCC58C5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E7B13A1-71D7-4746-B07F-8DE8578ED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097CD9A-F1BB-4F5C-93F5-94AB46DDD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16893E34-6041-4CA9-9E4F-A1D81CB38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0BFDB690-C93C-4EF5-A39D-EA2F3D9B6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Resistance is V/I at a point; Ohm’s law describes constant resistance under constant conditions.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AC4E0507-89C6-4C3B-B014-60374B04A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Resistivity is a material property; temperature changes carrier behaviour.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F66385DC-4E0A-4DB5-945D-D21B6060B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47989BB7-36B6-46FC-83AB-A2E63E8A7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Q = It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F9E16AE5-E68C-42BA-9958-4BB028D56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V = W/Q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3E4572F3-D0A3-4878-8BA8-B724D2EE9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 = V/I</a:t>
            </a:r>
          </a:p>
        </p:txBody>
      </p:sp>
      <p:sp>
        <p:nvSpPr>
          <p:cNvPr id="12" name="equation-4">
            <a:extLst xmlns:a="http://schemas.openxmlformats.org/drawingml/2006/main">
              <a:ext uri="{FF2B5EF4-FFF2-40B4-BE49-F238E27FC236}">
                <a16:creationId xmlns:a16="http://schemas.microsoft.com/office/drawing/2014/main" id="{A1EFCE33-941E-4AB8-A851-D00BDA8DA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386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R = ρL/A</a:t>
            </a:r>
          </a:p>
        </p:txBody>
      </p:sp>
      <p:sp>
        <p:nvSpPr>
          <p:cNvPr id="13" name="scope-extra">
            <a:extLst xmlns:a="http://schemas.openxmlformats.org/drawingml/2006/main">
              <a:ext uri="{FF2B5EF4-FFF2-40B4-BE49-F238E27FC236}">
                <a16:creationId xmlns:a16="http://schemas.microsoft.com/office/drawing/2014/main" id="{16E9BCA3-7296-4ECB-AFF5-5374F9B95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EXAM EDGE · Electrical power is P = VI = I²R = V²/R, and the energy transferred in time t is W = Pt.</a:t>
            </a:r>
          </a:p>
        </p:txBody>
      </p:sp>
    </p:spTree>
    <p:extLst>
      <p:ext uri="{BB962C8B-B14F-4D97-AF65-F5344CB8AC3E}">
        <p14:creationId xmlns:p14="http://schemas.microsoft.com/office/powerpoint/2010/main" val="113251344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7D167BE-0698-4C42-8884-54A2911E8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210D720-DE38-4EDC-A8BB-F1E7DB68A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273CDF6-C7C9-4094-8DEC-29E3DF787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6943E95-3E7B-498A-96C5-8826BA76DB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A9E02B75-3347-4A2E-A388-B900A7893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CEF21108-3369-425A-A893-1A800CE433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5F3C9789-0779-41CD-87A6-991EE6714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Current (mA)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872B1783-59C7-4069-84DA-128CBAC53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Potential difference (V)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E37BB672-2509-492D-B00D-FD8C2A193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7E58A387-027F-49FF-9FE0-5A1BD1031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43011855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A308CCA-AD08-4DF6-A11D-E35DE9166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BF19DC09-46F2-471E-A070-B8BBD06B9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1A751EB3-5B74-498B-8B52-8A58644D4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6CE0EBB-1688-4E25-8FDC-F03908A0B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A filament lamp becomes less conductive as it heats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e647cfc33fb4354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6E78C5A7-7572-47D5-9951-B3125A81B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Add an ideal 10 Ω resistor series and compare its straight I–V line in milliamperes.</a:t>
            </a:r>
          </a:p>
        </p:txBody>
      </p:sp>
    </p:spTree>
    <p:extLst>
      <p:ext uri="{BB962C8B-B14F-4D97-AF65-F5344CB8AC3E}">
        <p14:creationId xmlns:p14="http://schemas.microsoft.com/office/powerpoint/2010/main" val="116944656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FDBD005-97A5-43A6-91A3-8451E7E18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9 · ELECTRICITY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40CBB96-FBC5-4FCD-B445-8E65189117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BA4BD466-5EF9-47C2-8AE9-C037DAE24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5774E50-91CB-479D-AB6A-1F5C6516A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06704A8C-4BD3-4F52-89F4-7295F1D811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A copper wire has length 1.8 m, area 0.50 mm² and resistivity 1.7 × 10⁻⁸ Ω m. Find resistance.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14CF50F4-E387-431C-9CD9-2910E3273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22550943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2026-08-26T11:34:33.2530000Z</dcterms:created>
  <dcterms:modified xsi:type="dcterms:W3CDTF">2026-08-26T11:34:33.2530000Z</dcterms:modified>
</coreProperties>
</file>