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b2dd25318fb0477a" /><Relationship Type="http://schemas.openxmlformats.org/officeDocument/2006/relationships/extended-properties" Target="/docProps/app.xml" Id="R4199ba5f340c4241" /><Relationship Type="http://schemas.openxmlformats.org/officeDocument/2006/relationships/officeDocument" Target="/ppt/presentation.xml" Id="R0bacd7a266114857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62d78b88cfc247bd"/>
  </p:sldMasterIdLst>
  <p:notesMasterIdLst>
    <p:notesMasterId xmlns:r="http://schemas.openxmlformats.org/officeDocument/2006/relationships" r:id="Ra2b7b389500b46c8"/>
  </p:notesMasterIdLst>
  <p:sldIdLst>
    <p:sldId xmlns:r="http://schemas.openxmlformats.org/officeDocument/2006/relationships" id="256" r:id="R8fac98573f46472b"/>
    <p:sldId xmlns:r="http://schemas.openxmlformats.org/officeDocument/2006/relationships" id="257" r:id="Rdd4c470262a24956"/>
    <p:sldId xmlns:r="http://schemas.openxmlformats.org/officeDocument/2006/relationships" id="258" r:id="R38dc8f0ddc1a4710"/>
    <p:sldId xmlns:r="http://schemas.openxmlformats.org/officeDocument/2006/relationships" id="259" r:id="R963a46c67d584c2c"/>
    <p:sldId xmlns:r="http://schemas.openxmlformats.org/officeDocument/2006/relationships" id="260" r:id="R261d15e8d2bb47b7"/>
    <p:sldId xmlns:r="http://schemas.openxmlformats.org/officeDocument/2006/relationships" id="261" r:id="R1952db7f3acb4c06"/>
    <p:sldId xmlns:r="http://schemas.openxmlformats.org/officeDocument/2006/relationships" id="262" r:id="R3c9619fa43454720"/>
    <p:sldId xmlns:r="http://schemas.openxmlformats.org/officeDocument/2006/relationships" id="263" r:id="Rca18713ea8a04261"/>
    <p:sldId xmlns:r="http://schemas.openxmlformats.org/officeDocument/2006/relationships" id="264" r:id="Red55a40f40874b99"/>
    <p:sldId xmlns:r="http://schemas.openxmlformats.org/officeDocument/2006/relationships" id="265" r:id="R8098c46a5a3141f3"/>
    <p:sldId xmlns:r="http://schemas.openxmlformats.org/officeDocument/2006/relationships" id="266" r:id="R8f3fba9128474bca"/>
    <p:sldId xmlns:r="http://schemas.openxmlformats.org/officeDocument/2006/relationships" id="267" r:id="R6027c615a8de40c3"/>
    <p:sldId xmlns:r="http://schemas.openxmlformats.org/officeDocument/2006/relationships" id="268" r:id="R9a2fb797db8048bc"/>
    <p:sldId xmlns:r="http://schemas.openxmlformats.org/officeDocument/2006/relationships" id="269" r:id="R1831a1d0295c41b8"/>
    <p:sldId xmlns:r="http://schemas.openxmlformats.org/officeDocument/2006/relationships" id="270" r:id="Re8d58e348a304d55"/>
    <p:sldId xmlns:r="http://schemas.openxmlformats.org/officeDocument/2006/relationships" id="271" r:id="Rfcc61b0ea05644d0"/>
    <p:sldId xmlns:r="http://schemas.openxmlformats.org/officeDocument/2006/relationships" id="272" r:id="R7738a467f7ff49e3"/>
    <p:sldId xmlns:r="http://schemas.openxmlformats.org/officeDocument/2006/relationships" id="273" r:id="R713c6cc76534482a"/>
    <p:sldId xmlns:r="http://schemas.openxmlformats.org/officeDocument/2006/relationships" id="274" r:id="Rab669c47e2454e39"/>
    <p:sldId xmlns:r="http://schemas.openxmlformats.org/officeDocument/2006/relationships" id="275" r:id="R873c10065aa24842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6d4dfbb2a934c9a" /><Relationship Type="http://schemas.openxmlformats.org/officeDocument/2006/relationships/slideMaster" Target="/ppt/slideMasters/slideMaster1.xml" Id="R62d78b88cfc247bd" /><Relationship Type="http://schemas.openxmlformats.org/officeDocument/2006/relationships/notesMaster" Target="/ppt/notesMasters/notesMaster1.xml" Id="Ra2b7b389500b46c8" /><Relationship Type="http://schemas.openxmlformats.org/officeDocument/2006/relationships/presProps" Target="/ppt/presProps.xml" Id="R895f35d52da14d14" /><Relationship Type="http://schemas.openxmlformats.org/officeDocument/2006/relationships/viewProps" Target="/ppt/viewProps.xml" Id="Rba95b46f49f04f9b" /><Relationship Type="http://schemas.openxmlformats.org/officeDocument/2006/relationships/tableStyles" Target="/ppt/tableStyles.xml" Id="Rcb504f1c8f10427e" /><Relationship Type="http://schemas.openxmlformats.org/officeDocument/2006/relationships/slide" Target="/ppt/slides/slide1.xml" Id="R8fac98573f46472b" /><Relationship Type="http://schemas.openxmlformats.org/officeDocument/2006/relationships/slide" Target="/ppt/slides/slide2.xml" Id="Rdd4c470262a24956" /><Relationship Type="http://schemas.openxmlformats.org/officeDocument/2006/relationships/slide" Target="/ppt/slides/slide3.xml" Id="R38dc8f0ddc1a4710" /><Relationship Type="http://schemas.openxmlformats.org/officeDocument/2006/relationships/slide" Target="/ppt/slides/slide4.xml" Id="R963a46c67d584c2c" /><Relationship Type="http://schemas.openxmlformats.org/officeDocument/2006/relationships/slide" Target="/ppt/slides/slide5.xml" Id="R261d15e8d2bb47b7" /><Relationship Type="http://schemas.openxmlformats.org/officeDocument/2006/relationships/slide" Target="/ppt/slides/slide6.xml" Id="R1952db7f3acb4c06" /><Relationship Type="http://schemas.openxmlformats.org/officeDocument/2006/relationships/slide" Target="/ppt/slides/slide7.xml" Id="R3c9619fa43454720" /><Relationship Type="http://schemas.openxmlformats.org/officeDocument/2006/relationships/slide" Target="/ppt/slides/slide8.xml" Id="Rca18713ea8a04261" /><Relationship Type="http://schemas.openxmlformats.org/officeDocument/2006/relationships/slide" Target="/ppt/slides/slide9.xml" Id="Red55a40f40874b99" /><Relationship Type="http://schemas.openxmlformats.org/officeDocument/2006/relationships/slide" Target="/ppt/slides/slide10.xml" Id="R8098c46a5a3141f3" /><Relationship Type="http://schemas.openxmlformats.org/officeDocument/2006/relationships/slide" Target="/ppt/slides/slide11.xml" Id="R8f3fba9128474bca" /><Relationship Type="http://schemas.openxmlformats.org/officeDocument/2006/relationships/slide" Target="/ppt/slides/slide12.xml" Id="R6027c615a8de40c3" /><Relationship Type="http://schemas.openxmlformats.org/officeDocument/2006/relationships/slide" Target="/ppt/slides/slide13.xml" Id="R9a2fb797db8048bc" /><Relationship Type="http://schemas.openxmlformats.org/officeDocument/2006/relationships/slide" Target="/ppt/slides/slide14.xml" Id="R1831a1d0295c41b8" /><Relationship Type="http://schemas.openxmlformats.org/officeDocument/2006/relationships/slide" Target="/ppt/slides/slide15.xml" Id="Re8d58e348a304d55" /><Relationship Type="http://schemas.openxmlformats.org/officeDocument/2006/relationships/slide" Target="/ppt/slides/slide16.xml" Id="Rfcc61b0ea05644d0" /><Relationship Type="http://schemas.openxmlformats.org/officeDocument/2006/relationships/slide" Target="/ppt/slides/slide17.xml" Id="R7738a467f7ff49e3" /><Relationship Type="http://schemas.openxmlformats.org/officeDocument/2006/relationships/slide" Target="/ppt/slides/slide18.xml" Id="R713c6cc76534482a" /><Relationship Type="http://schemas.openxmlformats.org/officeDocument/2006/relationships/slide" Target="/ppt/slides/slide19.xml" Id="Rab669c47e2454e39" /><Relationship Type="http://schemas.openxmlformats.org/officeDocument/2006/relationships/slide" Target="/ppt/slides/slide20.xml" Id="R873c10065aa2484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048893742114451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fd67b38b4c914e42" /><Relationship Type="http://schemas.openxmlformats.org/officeDocument/2006/relationships/notesMaster" Target="/ppt/notesMasters/notesMaster1.xml" Id="Rf83f7a96e4224480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2b2e59ce4e184a64" /><Relationship Type="http://schemas.openxmlformats.org/officeDocument/2006/relationships/notesMaster" Target="/ppt/notesMasters/notesMaster1.xml" Id="R0dae00c1737d4def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66092ca4b11d4ef1" /><Relationship Type="http://schemas.openxmlformats.org/officeDocument/2006/relationships/notesMaster" Target="/ppt/notesMasters/notesMaster1.xml" Id="Rc306e8882c4242cc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f58a4715fc8042c7" /><Relationship Type="http://schemas.openxmlformats.org/officeDocument/2006/relationships/notesMaster" Target="/ppt/notesMasters/notesMaster1.xml" Id="Rd4b5d7207b024f5d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4ddc55895db048f8" /><Relationship Type="http://schemas.openxmlformats.org/officeDocument/2006/relationships/notesMaster" Target="/ppt/notesMasters/notesMaster1.xml" Id="R614367eec1a64ef7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5b174a11090b489e" /><Relationship Type="http://schemas.openxmlformats.org/officeDocument/2006/relationships/notesMaster" Target="/ppt/notesMasters/notesMaster1.xml" Id="Rb42c16da2a6245ca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da2e6ad49faa4fef" /><Relationship Type="http://schemas.openxmlformats.org/officeDocument/2006/relationships/notesMaster" Target="/ppt/notesMasters/notesMaster1.xml" Id="Rc60f79f4734d4204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d8bc0ff536764da8" /><Relationship Type="http://schemas.openxmlformats.org/officeDocument/2006/relationships/notesMaster" Target="/ppt/notesMasters/notesMaster1.xml" Id="Rf3eb4b7470074c25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c7bb5af1752945c4" /><Relationship Type="http://schemas.openxmlformats.org/officeDocument/2006/relationships/notesMaster" Target="/ppt/notesMasters/notesMaster1.xml" Id="R1529621721a64b21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dd4a979b043a4953" /><Relationship Type="http://schemas.openxmlformats.org/officeDocument/2006/relationships/notesMaster" Target="/ppt/notesMasters/notesMaster1.xml" Id="R5b4b8ca620a44430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a6629295e08a47cb" /><Relationship Type="http://schemas.openxmlformats.org/officeDocument/2006/relationships/notesMaster" Target="/ppt/notesMasters/notesMaster1.xml" Id="R6428bed6e3df4a1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93cd7d3ae0aa45b7" /><Relationship Type="http://schemas.openxmlformats.org/officeDocument/2006/relationships/notesMaster" Target="/ppt/notesMasters/notesMaster1.xml" Id="Ra618d1f24b2343fb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bf3110a1dc294a8f" /><Relationship Type="http://schemas.openxmlformats.org/officeDocument/2006/relationships/notesMaster" Target="/ppt/notesMasters/notesMaster1.xml" Id="Refa57d3b0d2c4de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1e4209a66334625" /><Relationship Type="http://schemas.openxmlformats.org/officeDocument/2006/relationships/notesMaster" Target="/ppt/notesMasters/notesMaster1.xml" Id="R20a7880684844cf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ab45182836943f8" /><Relationship Type="http://schemas.openxmlformats.org/officeDocument/2006/relationships/notesMaster" Target="/ppt/notesMasters/notesMaster1.xml" Id="R6cfbc153315d4d0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af5b000aa9ec4e2d" /><Relationship Type="http://schemas.openxmlformats.org/officeDocument/2006/relationships/notesMaster" Target="/ppt/notesMasters/notesMaster1.xml" Id="R20e95f4bddc2415c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e0cee9e77c84f0e" /><Relationship Type="http://schemas.openxmlformats.org/officeDocument/2006/relationships/notesMaster" Target="/ppt/notesMasters/notesMaster1.xml" Id="R0e291a4d90ae4ca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341445fdda4e480f" /><Relationship Type="http://schemas.openxmlformats.org/officeDocument/2006/relationships/notesMaster" Target="/ppt/notesMasters/notesMaster1.xml" Id="R185208d6e9e04d16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30c2b7ec767247c7" /><Relationship Type="http://schemas.openxmlformats.org/officeDocument/2006/relationships/notesMaster" Target="/ppt/notesMasters/notesMaster1.xml" Id="R1882746039174e1b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930a0c7a2a7644f6" /><Relationship Type="http://schemas.openxmlformats.org/officeDocument/2006/relationships/notesMaster" Target="/ppt/notesMasters/notesMaster1.xml" Id="R2eb5062e5e3f4ba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10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11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12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13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14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15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16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17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18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Bq. One becquerel is one decay per second. Q2: fractions. Exponential decay removes the same fraction.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19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more stable. More energy per nucleon is needed to separate the nucleus. Q4: random. Half-life is statistical for a population.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20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Bq. One becquerel is one decay per second. Q2: fractions. Exponential decay removes the same fraction. Q3: more stable. More energy per nucleon is needed to separate the nucleus. Q4: random. Half-life is statistical for a population.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Bq. One becquerel is one decay per second. Q2: fractions. Exponential decay removes the same fraction.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mass defect, binding energy, activity, decay constant, half-life, random.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This sample has a 2.0 h half-life: equal time intervals remove equal fractions. Data: (0, 80), (2, 40), (4, 20), (6, 10), (8, 5), (10, 2.5).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 Level extension; Topic 23 Nuclear physics; slide 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Binding energy per nucleon rises to a peak near A ≈ 56, so fusing light nuclei or splitting heavy ones releases energy.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simulation only; real sources require trained staff and local radiation procedures.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98ed92ec2f2472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941dd23390c4be0" /><Relationship Type="http://schemas.openxmlformats.org/officeDocument/2006/relationships/slideLayout" Target="/ppt/slideLayouts/slideLayout1.xml" Id="R31464a8265f9405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1464a8265f9405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54f8c0c041e4ecd" /><Relationship Type="http://schemas.openxmlformats.org/officeDocument/2006/relationships/notesSlide" Target="/ppt/notesSlides/notesSlide1.xml" Id="R533f2ee681874f88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bbb0f52daa4abd" /><Relationship Type="http://schemas.openxmlformats.org/officeDocument/2006/relationships/notesSlide" Target="/ppt/notesSlides/notesSlide10.xml" Id="Rdca747cfd5d24006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2fa858e00344d8d" /><Relationship Type="http://schemas.openxmlformats.org/officeDocument/2006/relationships/notesSlide" Target="/ppt/notesSlides/notesSlide11.xml" Id="R8df2828493b44c1e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67498dbadcd4328" /><Relationship Type="http://schemas.openxmlformats.org/officeDocument/2006/relationships/notesSlide" Target="/ppt/notesSlides/notesSlide12.xml" Id="R3b3d996b58154cb7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63bd02c14c42b6" /><Relationship Type="http://schemas.openxmlformats.org/officeDocument/2006/relationships/notesSlide" Target="/ppt/notesSlides/notesSlide13.xml" Id="R07298317cc154b26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06023d0ed604d77" /><Relationship Type="http://schemas.openxmlformats.org/officeDocument/2006/relationships/notesSlide" Target="/ppt/notesSlides/notesSlide14.xml" Id="Rec1a3fa0f1154267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d5c637a3798479c" /><Relationship Type="http://schemas.openxmlformats.org/officeDocument/2006/relationships/notesSlide" Target="/ppt/notesSlides/notesSlide15.xml" Id="Ra1fd0173396c4973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6ab86613ba4517" /><Relationship Type="http://schemas.openxmlformats.org/officeDocument/2006/relationships/notesSlide" Target="/ppt/notesSlides/notesSlide16.xml" Id="R03ea8cd5653543cd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5a5b91524914316" /><Relationship Type="http://schemas.openxmlformats.org/officeDocument/2006/relationships/notesSlide" Target="/ppt/notesSlides/notesSlide17.xml" Id="R894d69e3309144d5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95ec889d6ac4989" /><Relationship Type="http://schemas.openxmlformats.org/officeDocument/2006/relationships/notesSlide" Target="/ppt/notesSlides/notesSlide18.xml" Id="R5cb4fd99cd1a4f80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0665b64ba514023" /><Relationship Type="http://schemas.openxmlformats.org/officeDocument/2006/relationships/notesSlide" Target="/ppt/notesSlides/notesSlide19.xml" Id="R6ef073e9b81f4e3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f64e181383046f9" /><Relationship Type="http://schemas.openxmlformats.org/officeDocument/2006/relationships/notesSlide" Target="/ppt/notesSlides/notesSlide2.xml" Id="Re874cb7a6a774de7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4d0a88611e34270" /><Relationship Type="http://schemas.openxmlformats.org/officeDocument/2006/relationships/notesSlide" Target="/ppt/notesSlides/notesSlide20.xml" Id="R481c1a6ac42545a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41e9090eb8f4e69" /><Relationship Type="http://schemas.openxmlformats.org/officeDocument/2006/relationships/notesSlide" Target="/ppt/notesSlides/notesSlide3.xml" Id="R3917308f4b89459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1d6c9851ab24219" /><Relationship Type="http://schemas.openxmlformats.org/officeDocument/2006/relationships/notesSlide" Target="/ppt/notesSlides/notesSlide4.xml" Id="Ree075658233e4b3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4dc033dfca0483b" /><Relationship Type="http://schemas.openxmlformats.org/officeDocument/2006/relationships/notesSlide" Target="/ppt/notesSlides/notesSlide5.xml" Id="R6e22cea25dcb4a5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9de5cac6a645d5" /><Relationship Type="http://schemas.openxmlformats.org/officeDocument/2006/relationships/notesSlide" Target="/ppt/notesSlides/notesSlide6.xml" Id="R282a23e0074b484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8548665b494729" /><Relationship Type="http://schemas.openxmlformats.org/officeDocument/2006/relationships/notesSlide" Target="/ppt/notesSlides/notesSlide7.xml" Id="Ra0ad293dc73c41f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d5a62e57d084c23" /><Relationship Type="http://schemas.openxmlformats.org/officeDocument/2006/relationships/chart" Target="/ppt/slides/charts/chart1.xml" Id="R625f477c63454561" /><Relationship Type="http://schemas.openxmlformats.org/officeDocument/2006/relationships/notesSlide" Target="/ppt/notesSlides/notesSlide8.xml" Id="R915c5d07846d4b83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a7f527aa487414f" /><Relationship Type="http://schemas.openxmlformats.org/officeDocument/2006/relationships/notesSlide" Target="/ppt/notesSlides/notesSlide9.xml" Id="Ra6dc2727c8254528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Nuclear physics</c:v>
          </c:tx>
          <c:spPr>
            <a:solidFill xmlns:a="http://schemas.openxmlformats.org/drawingml/2006/main">
              <a:srgbClr val="6336D6"/>
            </a:solidFill>
            <a:ln xmlns:a="http://schemas.openxmlformats.org/drawingml/2006/main" w="38100">
              <a:solidFill>
                <a:srgbClr val="6336D6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6336D6"/>
              </a:solidFill>
            </c:spPr>
          </c:marker>
          <c:xVal>
            <c:numLit>
              <c:formatCode>General</c:formatCode>
              <c:ptCount val="6"/>
              <c:pt idx="0">
                <c:v>0</c:v>
              </c:pt>
              <c:pt idx="1">
                <c:v>2</c:v>
              </c:pt>
              <c:pt idx="2">
                <c:v>4</c:v>
              </c:pt>
              <c:pt idx="3">
                <c:v>6</c:v>
              </c:pt>
              <c:pt idx="4">
                <c:v>8</c:v>
              </c:pt>
              <c:pt idx="5">
                <c:v>10</c:v>
              </c:pt>
            </c:numLit>
          </c:xVal>
          <c:yVal>
            <c:numLit>
              <c:formatCode>General</c:formatCode>
              <c:ptCount val="6"/>
              <c:pt idx="0">
                <c:v>80</c:v>
              </c:pt>
              <c:pt idx="1">
                <c:v>40</c:v>
              </c:pt>
              <c:pt idx="2">
                <c:v>20</c:v>
              </c:pt>
              <c:pt idx="3">
                <c:v>10</c:v>
              </c:pt>
              <c:pt idx="4">
                <c:v>5</c:v>
              </c:pt>
              <c:pt idx="5">
                <c:v>2.5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Activity (kBq)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Time (h)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55FD047D-6C50-45F5-B2E1-1CCBA57E08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88C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29E68A88-36EA-495C-B5A1-717562785B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Nuclear physics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EAE81536-A5C0-4A30-99C2-6EF557D28E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A88CFF"/>
                </a:solidFill>
              </a:defRPr>
            </a:pPr>
            <a:r>
              <a:rPr sz="3750" b="1" i="0">
                <a:solidFill>
                  <a:srgbClr val="A88CFF"/>
                </a:solidFill>
              </a:rPr>
              <a:t>Mass Defect Funds Nuclear Energy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376BC253-2589-4C5F-B6D1-B7FBC70E09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E = Δmc²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5B7E9D99-1344-4708-A6AB-3B5FF93DFC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D9B6AE8-4BEF-4D96-9D6E-4653C5704C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23 · NUCLEAR PHYSICS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811E4F1-9424-4386-AC3C-080EE10F0E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E16FB60-855D-4A5A-95DB-4AFFEFA6DE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027951522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B8A2E07-4A9E-4E49-A32F-053B3773EB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0A07FBC-12A8-492B-87EC-F2B20715F9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4182977-E9AF-4A2E-B7DE-50F685A155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F398B2B-8DAA-41F0-8325-8A17B6298F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D9376EC8-DDD6-4DB3-8A3F-EBA9E50553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16A602FD-F18C-49C2-A53A-245D1EE86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E = Δmc².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651CB4D4-E5A4-4330-AD81-480CDFC212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1B8A9AD1-3EA2-405C-B4D8-D842272599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E = 0.180 × 931.5 MeV.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7FA14D2E-831C-4DA0-84ED-44E8CE731E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711834014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7121DE9-8E0B-4C11-989F-57701F176D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713F5D0-15FB-4E66-BA13-2EF5FB567A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AF1C1CD-B414-45D4-860E-F5A24C5441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15052C0-8780-4C88-8AC9-7C68F74C4B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972D3537-7F48-414D-981A-47930A5C0A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E = 167.7 MeV.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79627347-1FDC-4881-9CDC-7FF5DF8828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A88CFF"/>
                </a:solidFill>
              </a:defRPr>
            </a:pPr>
            <a:r>
              <a:rPr sz="3450" b="1" i="0">
                <a:solidFill>
                  <a:srgbClr val="A88CFF"/>
                </a:solidFill>
              </a:rPr>
              <a:t>Binding energy ≈ 168 MeV.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D70E3F74-7456-4C0B-A9EF-5D3677D810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731011986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D97CE65-FDA7-4BB2-A222-0EECCA6291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3343F65-2E78-4671-9A36-2F898158F4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F9A9C0A-FD36-4E47-9D79-78922784F1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400B335-442E-49EA-AED1-AD318BC1A6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D5270912-6EBB-4CA5-BAA9-E4B11F6E0A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radionuclide has half-life 6.0 h and initial activity 240 kBq. Find activity after 15 h.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8430923B-EC86-4CDD-872C-02F42AE90B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 · FIRST HINT · Find λ = 0.693/t½ or count 2.5 half-lives.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17169B5F-EC39-484E-986E-15324F5028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1719077838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3946BC1-5BBE-4865-BBA8-65ECEE1CC4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10D55AC-EE2A-4962-9C01-4D833EF5E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BD05A08-8FDA-4CC3-817A-5867562DB1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60EA377-843C-4148-8763-5915A08B24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B936B9F2-E802-4742-A58D-FCE7303316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Find λ = 0.693/t½ or count 2.5 half-lives.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C045AD96-3D36-489C-9DDA-31B45896B2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A = A₀ exp(−λt).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FE5C1119-F187-4026-BD89-02C9BD2C61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Use consistent time units.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A3583B57-7737-48AC-A24C-58E655C028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6336D6"/>
                </a:solidFill>
              </a:defRPr>
            </a:pPr>
            <a:r>
              <a:rPr sz="3300" b="1" i="0">
                <a:solidFill>
                  <a:srgbClr val="6336D6"/>
                </a:solidFill>
              </a:rPr>
              <a:t>A = 240 exp[−(ln 2)(15/6)] ≈ 42.4 kBq.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75E3773E-4A0E-43F4-9FA0-9484DA800B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1182226966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6336D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A3C3AFB-5905-41C9-AA1D-40C7E9A96E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880B7F8-3158-4925-8F63-3068E42D53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1BD6EEB-AC0D-4B9D-A8BF-2AE2C74C54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8906FC6-3804-4916-8BBD-BF913C3804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FDEEC63F-3869-4153-84F1-1CFD6EC406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“After one half-life, every nucleus is half-decayed.”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422B9094-F3FB-4FEF-9A4F-1B96B9C5A4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529513854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6F3476A-F066-4D18-8903-F4439D42E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9F0E20E-8B8F-46BE-9040-BB445FF4A1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5289943-5E12-42AB-A48F-6C671D15C6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FB216D7-392D-4984-8815-BBEBD4A54C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47B65548-1EB6-4F9A-9B5A-6DAE0F97D1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Each nucleus is either undecayed or decayed; half-life describes the expected population fraction.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0F7BB064-28C8-4637-94C1-F6770B141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A88CFF"/>
                </a:solidFill>
              </a:defRPr>
            </a:pPr>
            <a:r>
              <a:rPr sz="2550" b="0" i="1">
                <a:solidFill>
                  <a:srgbClr val="A88CFF"/>
                </a:solidFill>
              </a:rPr>
              <a:t>Nuclei do not decay halfway and wait for the next appointment.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68A089F1-1E23-427B-B0A8-86FB8BB057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1006266563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DB1DF72-5EB6-4437-879D-E6DC33AB71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666BD23-FC0D-4906-BB72-5FEFFD36C3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7132012-DB8B-4C7C-9C6E-7B84BC570C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251AF9F-BAAC-4C74-9221-43328CB9DA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9D7B3A08-65F7-4BE1-83A2-163F226B13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CBA94123-4C11-45F8-AA80-6992060859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sample has 5.0 × 10¹² undecayed nuclei and decay constant 2.0 × 10⁻⁵ s⁻¹. Calculate activity and half-life.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473A5F3B-AE53-4E85-A90D-7FC0F391EC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2145253046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B017AAD-03EB-4A64-AE95-787896BCE0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E642058-EEDB-4141-BBEA-0FDFB2289D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40B4856-0B6B-4432-ADE9-B27ECCDB7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0937AD5-6555-4F22-9EEC-2965670808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7AEF1F07-D71D-4377-9F15-800EA30B39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1A8B9D23-B8D3-4A88-93FC-B2941DA7EB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 = λN = 2.0 × 10⁻⁵ × 5.0 × 10¹².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77863FE6-439B-497E-9E95-C773810F54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6C780B55-3F54-45FA-BF9A-E7EE345C78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 = 1.0 × 10⁸ Bq.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F97A3A74-A5E2-4F3A-880D-A8B0BE5371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6BB9B3E5-7570-442D-BCD3-DC214EA478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t½ = 0.693/λ.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BB481EEA-55A4-4D84-8B80-59074F76FE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86630C19-6F26-482A-A105-3B77470A60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t½ = 3.47 × 10⁴ s.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3B8CD728-AB71-46B0-A9FE-6EA168FDC9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1217916696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F5DAB5E-CD75-4E3B-834C-A25B60D02D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FD1BEA5-C6EA-4640-AEF4-0187DEED9C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00412606-335A-449F-9B36-218E37560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F2D10BE-44FC-4966-9A38-DB7E85D2D5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6512830D-B348-4175-A5AA-2CF180DA7B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E9C97C90-CD78-4814-B75A-B996808E52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9A774EB8-48C4-40DD-8BE7-58E0C2B5D4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What is the SI unit of activity?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DF8AF1B2-A733-4B9B-800E-393228C0A1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Gy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Bq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Sv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MeV/c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A1226A6C-173A-4AF2-9E05-C54B013EB4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FDF66C25-1CCD-48B0-AF1C-DF5BF55639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Equal half-life intervals remove equal what?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D2C74B77-3173-4ECF-B01D-846DBCB82A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amounts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fractions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times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masses always</a:t>
            </a:r>
          </a:p>
        </p:txBody>
      </p:sp>
    </p:spTree>
    <p:extLst>
      <p:ext uri="{BB962C8B-B14F-4D97-AF65-F5344CB8AC3E}">
        <p14:creationId xmlns:p14="http://schemas.microsoft.com/office/powerpoint/2010/main" val="1207294944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4A0368F-9A9D-4770-8BB1-20C25F398D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88CFF"/>
                </a:solidFill>
              </a:defRPr>
            </a:pPr>
            <a:r>
              <a:rPr sz="1650" b="1" i="0">
                <a:solidFill>
                  <a:srgbClr val="A88CFF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868BD58-429B-4BB4-95FD-EA291F5B98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BC3DF56-3BDB-44BC-8614-6D229235AB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8642B95-F4FE-4B09-BBF8-F7756EF29E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C16EE132-8562-47B5-A30C-F7DD88DB73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C335DE09-94EE-4A8F-98CA-3CE12D77DF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E17548E2-98FA-4E68-94FB-9A071EF64F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Greater binding energy per nucleon generally means?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50F89A5C-C435-4E69-A9BA-234999121E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less stable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more stable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larger charge only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shorter radius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CCC530BD-4CB3-4680-992D-4066C3E3FA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88CFF"/>
                </a:solidFill>
              </a:defRPr>
            </a:pPr>
            <a:r>
              <a:rPr sz="2025" b="1" i="0">
                <a:solidFill>
                  <a:srgbClr val="A88CFF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AC52F8F9-20B2-4CAA-BD6A-54C721CB8B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Individual decay time is?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EFE7E848-F33F-435C-817C-16D9FA738A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predictable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random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exactly t½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zero</a:t>
            </a:r>
          </a:p>
        </p:txBody>
      </p:sp>
    </p:spTree>
    <p:extLst>
      <p:ext uri="{BB962C8B-B14F-4D97-AF65-F5344CB8AC3E}">
        <p14:creationId xmlns:p14="http://schemas.microsoft.com/office/powerpoint/2010/main" val="129672512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EBD4B47-AB0E-4FC4-B555-477658B60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766B9BB-C44C-4570-B2ED-DC372D4F9D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74EE0E5-D0F0-4BD4-A0F9-6132BEBCA0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BF75761-48BF-4488-BADA-189E076034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17315053-7253-4573-9A1D-60C62D9A3A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bound nucleus has less mass than its separated nucleons. Where did the mass go?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E6856C75-FA82-4306-AA89-2E5A0CFEFD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2128727367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AFC810A7-254C-49FD-A09C-23BA55A558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E8DF927-1B56-463B-A773-1F2B0D0ACE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B70360B-2DCB-45F9-B5BA-E587D3A28C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5A7FEAB-753D-46CF-8BF3-9E287FAA6C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42CFE2A1-7945-4528-A38E-8265B9AC3A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Bq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351F18B0-D2C8-4D36-BD3B-B8BC6D4D17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 fractions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75380AEE-943E-451A-881F-8A5E4168E3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more stable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08D5CA5E-8968-4802-BC1A-24AF86783D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Q4 random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419A19E2-DB4E-4CE1-8D5A-4A62262A25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6336D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D052192D-F50E-4DF1-827F-2AFB62C702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190160511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11E9F8F-BBD2-427F-8DFF-B1ABD6CE7B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07F3FB70-C664-4407-A250-D7CE3274F9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EA767AB-AF7B-4796-A2D2-AE84C217DA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5AB971A-3096-45B2-9403-16AFE4A6A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C78B4594-266C-4993-8FDA-E6764CD7E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8AAA1B82-3DF3-46A9-B8F5-B9F98BB506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257D4B7D-C57D-43AC-B435-F71839AF2D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What is the SI unit of activity?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F888AD8E-563F-4881-84AA-11C4C7DCF9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Gy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Bq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Sv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MeV/c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9F7B2194-F9C1-44E6-B7BC-9750D65A8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553B01AF-66D5-4045-80E2-4BB1E4369E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Equal half-life intervals remove equal what?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2C66BB17-F871-4FA7-9DFD-8299E85245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amounts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fractions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times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masses always</a:t>
            </a:r>
          </a:p>
        </p:txBody>
      </p:sp>
    </p:spTree>
    <p:extLst>
      <p:ext uri="{BB962C8B-B14F-4D97-AF65-F5344CB8AC3E}">
        <p14:creationId xmlns:p14="http://schemas.microsoft.com/office/powerpoint/2010/main" val="57342739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E668C67-DEA6-1265-1020-12273624A5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F265273-9496-D627-3A00-A0137A1E01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509E0179-D91A-B560-FBDD-454F992113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6336D6"/>
                </a:solidFill>
              </a:defRPr>
            </a:pPr>
            <a:r>
              <a:rPr sz="2025" b="1">
                <a:solidFill>
                  <a:srgbClr val="6336D6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5DF616F1-7A49-8413-B849-6B62C56431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Mass defect becomes binding energy: E = Δmc².</a:t>
            </a:r>
          </a:p>
        </p:txBody>
      </p:sp>
      <p:sp>
        <p:nvSpPr>
          <p:cNvPr id="25" name="Oval 24">
            <a:extLst xmlns:a="http://schemas.openxmlformats.org/drawingml/2006/main">
              <a:ext uri="{FF2B5EF4-FFF2-40B4-BE49-F238E27FC236}">
                <a16:creationId xmlns:a16="http://schemas.microsoft.com/office/drawing/2014/main" id="{7B530D99-5211-0FFD-F883-5F24A57748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182533"/>
            <a:ext cx="355600" cy="408282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6" name="Oval 25">
            <a:extLst xmlns:a="http://schemas.openxmlformats.org/drawingml/2006/main">
              <a:ext uri="{FF2B5EF4-FFF2-40B4-BE49-F238E27FC236}">
                <a16:creationId xmlns:a16="http://schemas.microsoft.com/office/drawing/2014/main" id="{1A782393-4161-B931-24D9-5CAFE011E8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55800" y="4182533"/>
            <a:ext cx="355600" cy="408282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7" name="Oval 26">
            <a:extLst xmlns:a="http://schemas.openxmlformats.org/drawingml/2006/main">
              <a:ext uri="{FF2B5EF4-FFF2-40B4-BE49-F238E27FC236}">
                <a16:creationId xmlns:a16="http://schemas.microsoft.com/office/drawing/2014/main" id="{C34A4C21-38EB-ACC9-0F80-24B09B719E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678304"/>
            <a:ext cx="355600" cy="408281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8" name="Oval 27">
            <a:extLst xmlns:a="http://schemas.openxmlformats.org/drawingml/2006/main">
              <a:ext uri="{FF2B5EF4-FFF2-40B4-BE49-F238E27FC236}">
                <a16:creationId xmlns:a16="http://schemas.microsoft.com/office/drawing/2014/main" id="{0E83C452-6684-0132-9557-7F1DD0C4AF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55800" y="4678304"/>
            <a:ext cx="355600" cy="408281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9" name="TextBox 28">
            <a:extLst xmlns:a="http://schemas.openxmlformats.org/drawingml/2006/main">
              <a:ext uri="{FF2B5EF4-FFF2-40B4-BE49-F238E27FC236}">
                <a16:creationId xmlns:a16="http://schemas.microsoft.com/office/drawing/2014/main" id="{16E503C6-061A-29AE-10E8-C3EE11F82B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8400" y="5203237"/>
            <a:ext cx="1778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4 free nucleons</a:t>
            </a:r>
          </a:p>
        </p:txBody>
      </p:sp>
      <p:sp>
        <p:nvSpPr>
          <p:cNvPr id="30" name="Straight Connector 29">
            <a:extLst xmlns:a="http://schemas.openxmlformats.org/drawingml/2006/main">
              <a:ext uri="{FF2B5EF4-FFF2-40B4-BE49-F238E27FC236}">
                <a16:creationId xmlns:a16="http://schemas.microsoft.com/office/drawing/2014/main" id="{9DD5B943-63DC-488E-8BA2-2418AEA619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4853282"/>
            <a:ext cx="1143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1" name="TextBox 30">
            <a:extLst xmlns:a="http://schemas.openxmlformats.org/drawingml/2006/main">
              <a:ext uri="{FF2B5EF4-FFF2-40B4-BE49-F238E27FC236}">
                <a16:creationId xmlns:a16="http://schemas.microsoft.com/office/drawing/2014/main" id="{3E634CDF-21C0-9670-8C7C-FE3BE16BC5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97200" y="4415837"/>
            <a:ext cx="1270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they bind</a:t>
            </a:r>
          </a:p>
        </p:txBody>
      </p:sp>
      <p:sp>
        <p:nvSpPr>
          <p:cNvPr id="32" name="Oval 31">
            <a:extLst xmlns:a="http://schemas.openxmlformats.org/drawingml/2006/main">
              <a:ext uri="{FF2B5EF4-FFF2-40B4-BE49-F238E27FC236}">
                <a16:creationId xmlns:a16="http://schemas.microsoft.com/office/drawing/2014/main" id="{11E7F538-7F28-F276-41F1-37DD8F3B9C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4328348"/>
            <a:ext cx="914400" cy="1049867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F3EFDF"/>
                </a:solidFill>
              </a:rPr>
              <a:t>He</a:t>
            </a:r>
          </a:p>
        </p:txBody>
      </p:sp>
      <p:sp>
        <p:nvSpPr>
          <p:cNvPr id="33" name="TextBox 32">
            <a:extLst xmlns:a="http://schemas.openxmlformats.org/drawingml/2006/main">
              <a:ext uri="{FF2B5EF4-FFF2-40B4-BE49-F238E27FC236}">
                <a16:creationId xmlns:a16="http://schemas.microsoft.com/office/drawing/2014/main" id="{4EE0AA91-F694-0517-C76E-9C154BD97B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94200" y="5465704"/>
            <a:ext cx="1270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one nucleus</a:t>
            </a:r>
          </a:p>
        </p:txBody>
      </p:sp>
      <p:sp>
        <p:nvSpPr>
          <p:cNvPr id="34" name="Straight Connector 33">
            <a:extLst xmlns:a="http://schemas.openxmlformats.org/drawingml/2006/main">
              <a:ext uri="{FF2B5EF4-FFF2-40B4-BE49-F238E27FC236}">
                <a16:creationId xmlns:a16="http://schemas.microsoft.com/office/drawing/2014/main" id="{D2503F41-6131-44A5-9228-42A87A3323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3000" y="3745089"/>
            <a:ext cx="0" cy="2099733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prstDash val="dash"/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5" name="TextBox 34">
            <a:extLst xmlns:a="http://schemas.openxmlformats.org/drawingml/2006/main">
              <a:ext uri="{FF2B5EF4-FFF2-40B4-BE49-F238E27FC236}">
                <a16:creationId xmlns:a16="http://schemas.microsoft.com/office/drawing/2014/main" id="{DB7C7EC0-A850-1314-9878-538CDA3EC4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24625" y="3857625"/>
            <a:ext cx="4695825" cy="4953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1">
                <a:solidFill>
                  <a:srgbClr val="0A332E"/>
                </a:solidFill>
              </a:defRPr>
            </a:pPr>
            <a:r>
              <a:rPr sz="2250" b="1">
                <a:solidFill>
                  <a:srgbClr val="0A332E"/>
                </a:solidFill>
              </a:rPr>
              <a:t>mass of parts  &gt;  mass of nucleus</a:t>
            </a:r>
          </a:p>
        </p:txBody>
      </p:sp>
      <p:sp>
        <p:nvSpPr>
          <p:cNvPr id="36" name="TextBox 35">
            <a:extLst xmlns:a="http://schemas.openxmlformats.org/drawingml/2006/main">
              <a:ext uri="{FF2B5EF4-FFF2-40B4-BE49-F238E27FC236}">
                <a16:creationId xmlns:a16="http://schemas.microsoft.com/office/drawing/2014/main" id="{1BAD16B7-50EE-D77E-38EC-9670F80AC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24625" y="4400550"/>
            <a:ext cx="4695825" cy="4572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 b="0">
                <a:solidFill>
                  <a:srgbClr val="EF5C3E"/>
                </a:solidFill>
              </a:defRPr>
            </a:pPr>
            <a:r>
              <a:rPr sz="2250" b="0">
                <a:solidFill>
                  <a:srgbClr val="EF5C3E"/>
                </a:solidFill>
              </a:rPr>
              <a:t>mass defect Δm is the shortfall</a:t>
            </a:r>
          </a:p>
        </p:txBody>
      </p:sp>
      <p:sp>
        <p:nvSpPr>
          <p:cNvPr id="37" name="TextBox 36">
            <a:extLst xmlns:a="http://schemas.openxmlformats.org/drawingml/2006/main">
              <a:ext uri="{FF2B5EF4-FFF2-40B4-BE49-F238E27FC236}">
                <a16:creationId xmlns:a16="http://schemas.microsoft.com/office/drawing/2014/main" id="{3AA0D66F-A778-6F5F-8316-C7418398BD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27800" y="4794955"/>
            <a:ext cx="4699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E = </a:t>
            </a:r>
            <a:r>
              <a:rPr sz="2250" b="1">
                <a:solidFill>
                  <a:srgbClr val="102E29"/>
                </a:solidFill>
              </a:rPr>
              <a:t>Δ</a:t>
            </a:r>
            <a:r>
              <a:rPr sz="2250" b="1">
                <a:solidFill>
                  <a:srgbClr val="102E29"/>
                </a:solidFill>
              </a:rPr>
              <a:t>m c²  =  binding energy</a:t>
            </a:r>
          </a:p>
        </p:txBody>
      </p:sp>
      <p:sp>
        <p:nvSpPr>
          <p:cNvPr id="38" name="TextBox 37">
            <a:extLst xmlns:a="http://schemas.openxmlformats.org/drawingml/2006/main">
              <a:ext uri="{FF2B5EF4-FFF2-40B4-BE49-F238E27FC236}">
                <a16:creationId xmlns:a16="http://schemas.microsoft.com/office/drawing/2014/main" id="{3DDB3EEE-332C-F07E-DC02-5CE749F0A8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27800" y="5290726"/>
            <a:ext cx="4699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exactly the energy you would need to pull it apart again</a:t>
            </a:r>
          </a:p>
        </p:txBody>
      </p:sp>
      <p:sp>
        <p:nvSpPr>
          <p:cNvPr id="39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9695A46-07C6-4069-9671-5C078D85C5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23 · NUCLEAR PHYSICS</a:t>
            </a:r>
          </a:p>
        </p:txBody>
      </p:sp>
      <p:sp>
        <p:nvSpPr>
          <p:cNvPr id="40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AD6F817-8C2A-4DA7-BC0E-4E8AF878E1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1286402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8424984-F98E-4BFB-B62D-D77242D46D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F03D9A3-119E-4D78-A906-E54ECFB972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6F95F94-62B9-44FE-BD29-812D0C85EB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B22760B-F0EB-47E3-ACFD-185072A30C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27676ED0-ED4C-44E9-99DD-BD75EC9695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D967C243-08D5-4A1B-BD32-22742F06E6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Mass defect becomes binding energy: E = Δmc².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A4FDEDBB-9792-471D-A2D1-EE87B9BD01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DF8E3D63-9564-4253-B2EB-63592C5FEF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Binding energy per nucleon compares nuclear stability.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7728E75D-6208-45EE-A95E-D5F70231E6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149293850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F367B21-C41D-4468-9384-C74225A586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17D479C-6715-4EC5-BAB6-8B820DB482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25D9B84-6409-4557-A59B-87294C247E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1BDAEE7-EC8D-463A-90CF-A0C5F267CC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D9A049E4-EAA9-4A46-ACBE-B90B3BDF65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000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8190414A-26C6-42B8-8ACE-205BF40593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Radioactive decay is random for one nucleus but exponential for a large sample.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8F74C694-EA0E-41DA-8331-C5853F6FCC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Activity is λN and half-life is ln2/λ.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300DF619-2C93-4E40-BC1F-561DD5CE6B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6336D6"/>
                </a:solidFill>
              </a:defRPr>
            </a:pPr>
            <a:r>
              <a:rPr sz="2025" b="1" i="0">
                <a:solidFill>
                  <a:srgbClr val="6336D6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FA4AAF04-9496-4D64-9E16-4D45A12DEF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E = Δmc²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8663A44F-273C-4957-992D-DF7C925FA5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= λN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23BB5FD2-E2FA-4BF4-AE02-73EDE1CEF5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λ = 0.693/t½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FCB8A8D9-2251-442D-87FC-755388040B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N = N₀ exp(−λt)</a:t>
            </a:r>
          </a:p>
        </p:txBody>
      </p:sp>
      <p:sp>
        <p:nvSpPr>
          <p:cNvPr id="13" name="scope-extra">
            <a:extLst xmlns:a="http://schemas.openxmlformats.org/drawingml/2006/main">
              <a:ext uri="{FF2B5EF4-FFF2-40B4-BE49-F238E27FC236}">
                <a16:creationId xmlns:a16="http://schemas.microsoft.com/office/drawing/2014/main" id="{F6D4290B-3A72-461A-9A34-B0CE05B68C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53000"/>
            <a:ext cx="10287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EXAM EDGE · Binding energy per nucleon rises to a peak near A ≈ 56, so fusing light nuclei or splitting heavy ones releases energy.</a:t>
            </a:r>
          </a:p>
        </p:txBody>
      </p:sp>
    </p:spTree>
    <p:extLst>
      <p:ext uri="{BB962C8B-B14F-4D97-AF65-F5344CB8AC3E}">
        <p14:creationId xmlns:p14="http://schemas.microsoft.com/office/powerpoint/2010/main" val="168031622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08D2F9F-F0EB-49C4-8BC0-48A90FD687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4615ACF-EE9D-4C69-9FB9-F0FC8836BD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74938CE-9C66-47F7-998D-D0BA85E8CB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EB2271C-06D7-465D-A41A-B0D6F0430E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43C28CB4-6E9F-4D1E-8FB2-4FBAAE5265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BDBB2478-A5DB-47A6-9146-022BC9F0C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34D06F5E-F283-44A9-B755-BD163ACA71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Activity (kBq)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4F289BF7-00E3-4534-BB5F-D5CFFCDF2D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Time (h)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A936F469-5D0B-42E4-9BBE-3D57BCB283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87069368-F5D0-4B06-A5ED-9D0E9D45AC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1944006045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3FD9990-DC0B-4D4F-A8E6-9295B12D86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5977E28-ACA1-4CAA-8302-889E5DFFBB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E06C8C0-4F46-4D89-9F2F-4333811199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DEE0B4D-3A4E-4765-95CD-ACD92D7B2E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Activity falls exponentially, not by equal amounts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25f477c63454561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6B1CD6C1-9CCE-489C-8388-87940FE2DA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EDIT THE CHART · Keep A₀ = 80 kBq, change half-life to 4.0 h, and recalculate each activity.</a:t>
            </a:r>
          </a:p>
        </p:txBody>
      </p:sp>
    </p:spTree>
    <p:extLst>
      <p:ext uri="{BB962C8B-B14F-4D97-AF65-F5344CB8AC3E}">
        <p14:creationId xmlns:p14="http://schemas.microsoft.com/office/powerpoint/2010/main" val="761816180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3E9D0AE-E565-4162-88A2-7CCBCFD60A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6336D6"/>
                </a:solidFill>
              </a:defRPr>
            </a:pPr>
            <a:r>
              <a:rPr sz="1650" b="1" i="0">
                <a:solidFill>
                  <a:srgbClr val="6336D6"/>
                </a:solidFill>
              </a:rPr>
              <a:t>A2 · CAMBRIDGE PHYSICS 9702 · TOPIC 23 · NUCLEAR PHYSICS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5C99949-3E29-410B-9F79-EEAA98B0C1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2B99EDD-265D-466D-9728-7A362764BF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F565546-0C5F-4CD5-87D8-A6B5B8BED2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522F9153-79EE-4257-B287-CFE46A021D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nucleus has mass defect 0.180 u. Find binding energy in MeV using 1 u c² = 931.5 MeV.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1436B7AA-E6C7-4FCA-92A1-C13A1D4EC3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6336D6"/>
                </a:solidFill>
              </a:defRPr>
            </a:pPr>
            <a:r>
              <a:rPr sz="2550" b="1" i="0">
                <a:solidFill>
                  <a:srgbClr val="6336D6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121849297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2026-08-26T11:39:47.5090000Z</dcterms:created>
  <dcterms:modified xsi:type="dcterms:W3CDTF">2026-08-26T11:39:47.5090000Z</dcterms:modified>
</coreProperties>
</file>