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b95a1451c3940f5" /><Relationship Type="http://schemas.openxmlformats.org/officeDocument/2006/relationships/extended-properties" Target="/docProps/app.xml" Id="R26cb35c203bd4c68" /><Relationship Type="http://schemas.openxmlformats.org/officeDocument/2006/relationships/officeDocument" Target="/ppt/presentation.xml" Id="Rb09e83a0e4a947b8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7b963676b3f04317"/>
  </p:sldMasterIdLst>
  <p:notesMasterIdLst>
    <p:notesMasterId xmlns:r="http://schemas.openxmlformats.org/officeDocument/2006/relationships" r:id="Rb4437d77eb2047b5"/>
  </p:notesMasterIdLst>
  <p:sldIdLst>
    <p:sldId xmlns:r="http://schemas.openxmlformats.org/officeDocument/2006/relationships" id="256" r:id="R5d7afe5a679d4497"/>
    <p:sldId xmlns:r="http://schemas.openxmlformats.org/officeDocument/2006/relationships" id="257" r:id="Rcf651ab3a10d407a"/>
    <p:sldId xmlns:r="http://schemas.openxmlformats.org/officeDocument/2006/relationships" id="258" r:id="R7070557d51294b5d"/>
    <p:sldId xmlns:r="http://schemas.openxmlformats.org/officeDocument/2006/relationships" id="259" r:id="R353a474e448548d3"/>
    <p:sldId xmlns:r="http://schemas.openxmlformats.org/officeDocument/2006/relationships" id="260" r:id="R0d9c1e3098e64cb4"/>
    <p:sldId xmlns:r="http://schemas.openxmlformats.org/officeDocument/2006/relationships" id="261" r:id="R1bc158f92b974ec7"/>
    <p:sldId xmlns:r="http://schemas.openxmlformats.org/officeDocument/2006/relationships" id="262" r:id="R8275f2075f244665"/>
    <p:sldId xmlns:r="http://schemas.openxmlformats.org/officeDocument/2006/relationships" id="263" r:id="R4f34ec56b09e468f"/>
    <p:sldId xmlns:r="http://schemas.openxmlformats.org/officeDocument/2006/relationships" id="264" r:id="Ra42c7cb67f24484f"/>
    <p:sldId xmlns:r="http://schemas.openxmlformats.org/officeDocument/2006/relationships" id="265" r:id="Rdeff6ee7cd874276"/>
    <p:sldId xmlns:r="http://schemas.openxmlformats.org/officeDocument/2006/relationships" id="266" r:id="R863f37ddf6c8405f"/>
    <p:sldId xmlns:r="http://schemas.openxmlformats.org/officeDocument/2006/relationships" id="267" r:id="R2df750b0539c496d"/>
    <p:sldId xmlns:r="http://schemas.openxmlformats.org/officeDocument/2006/relationships" id="268" r:id="R9b6d697ff5734bf0"/>
    <p:sldId xmlns:r="http://schemas.openxmlformats.org/officeDocument/2006/relationships" id="269" r:id="R466b02eaa8f24b65"/>
    <p:sldId xmlns:r="http://schemas.openxmlformats.org/officeDocument/2006/relationships" id="270" r:id="R646cb4724cd0442d"/>
    <p:sldId xmlns:r="http://schemas.openxmlformats.org/officeDocument/2006/relationships" id="271" r:id="Rb9ac755f28b34dbf"/>
    <p:sldId xmlns:r="http://schemas.openxmlformats.org/officeDocument/2006/relationships" id="272" r:id="R101cb1ad44204b54"/>
    <p:sldId xmlns:r="http://schemas.openxmlformats.org/officeDocument/2006/relationships" id="273" r:id="R4de4c49a22904c36"/>
    <p:sldId xmlns:r="http://schemas.openxmlformats.org/officeDocument/2006/relationships" id="274" r:id="R5b13b2bece51451b"/>
    <p:sldId xmlns:r="http://schemas.openxmlformats.org/officeDocument/2006/relationships" id="275" r:id="Re68c1251ac6944a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891ea8050ff4ca8" /><Relationship Type="http://schemas.openxmlformats.org/officeDocument/2006/relationships/slideMaster" Target="/ppt/slideMasters/slideMaster1.xml" Id="R7b963676b3f04317" /><Relationship Type="http://schemas.openxmlformats.org/officeDocument/2006/relationships/notesMaster" Target="/ppt/notesMasters/notesMaster1.xml" Id="Rb4437d77eb2047b5" /><Relationship Type="http://schemas.openxmlformats.org/officeDocument/2006/relationships/presProps" Target="/ppt/presProps.xml" Id="R923dcb5d8dae4b49" /><Relationship Type="http://schemas.openxmlformats.org/officeDocument/2006/relationships/viewProps" Target="/ppt/viewProps.xml" Id="R73f0f8139b8b47ac" /><Relationship Type="http://schemas.openxmlformats.org/officeDocument/2006/relationships/tableStyles" Target="/ppt/tableStyles.xml" Id="Re1770b1b1f974eb1" /><Relationship Type="http://schemas.openxmlformats.org/officeDocument/2006/relationships/slide" Target="/ppt/slides/slide1.xml" Id="R5d7afe5a679d4497" /><Relationship Type="http://schemas.openxmlformats.org/officeDocument/2006/relationships/slide" Target="/ppt/slides/slide2.xml" Id="Rcf651ab3a10d407a" /><Relationship Type="http://schemas.openxmlformats.org/officeDocument/2006/relationships/slide" Target="/ppt/slides/slide3.xml" Id="R7070557d51294b5d" /><Relationship Type="http://schemas.openxmlformats.org/officeDocument/2006/relationships/slide" Target="/ppt/slides/slide4.xml" Id="R353a474e448548d3" /><Relationship Type="http://schemas.openxmlformats.org/officeDocument/2006/relationships/slide" Target="/ppt/slides/slide5.xml" Id="R0d9c1e3098e64cb4" /><Relationship Type="http://schemas.openxmlformats.org/officeDocument/2006/relationships/slide" Target="/ppt/slides/slide6.xml" Id="R1bc158f92b974ec7" /><Relationship Type="http://schemas.openxmlformats.org/officeDocument/2006/relationships/slide" Target="/ppt/slides/slide7.xml" Id="R8275f2075f244665" /><Relationship Type="http://schemas.openxmlformats.org/officeDocument/2006/relationships/slide" Target="/ppt/slides/slide8.xml" Id="R4f34ec56b09e468f" /><Relationship Type="http://schemas.openxmlformats.org/officeDocument/2006/relationships/slide" Target="/ppt/slides/slide9.xml" Id="Ra42c7cb67f24484f" /><Relationship Type="http://schemas.openxmlformats.org/officeDocument/2006/relationships/slide" Target="/ppt/slides/slide10.xml" Id="Rdeff6ee7cd874276" /><Relationship Type="http://schemas.openxmlformats.org/officeDocument/2006/relationships/slide" Target="/ppt/slides/slide11.xml" Id="R863f37ddf6c8405f" /><Relationship Type="http://schemas.openxmlformats.org/officeDocument/2006/relationships/slide" Target="/ppt/slides/slide12.xml" Id="R2df750b0539c496d" /><Relationship Type="http://schemas.openxmlformats.org/officeDocument/2006/relationships/slide" Target="/ppt/slides/slide13.xml" Id="R9b6d697ff5734bf0" /><Relationship Type="http://schemas.openxmlformats.org/officeDocument/2006/relationships/slide" Target="/ppt/slides/slide14.xml" Id="R466b02eaa8f24b65" /><Relationship Type="http://schemas.openxmlformats.org/officeDocument/2006/relationships/slide" Target="/ppt/slides/slide15.xml" Id="R646cb4724cd0442d" /><Relationship Type="http://schemas.openxmlformats.org/officeDocument/2006/relationships/slide" Target="/ppt/slides/slide16.xml" Id="Rb9ac755f28b34dbf" /><Relationship Type="http://schemas.openxmlformats.org/officeDocument/2006/relationships/slide" Target="/ppt/slides/slide17.xml" Id="R101cb1ad44204b54" /><Relationship Type="http://schemas.openxmlformats.org/officeDocument/2006/relationships/slide" Target="/ppt/slides/slide18.xml" Id="R4de4c49a22904c36" /><Relationship Type="http://schemas.openxmlformats.org/officeDocument/2006/relationships/slide" Target="/ppt/slides/slide19.xml" Id="R5b13b2bece51451b" /><Relationship Type="http://schemas.openxmlformats.org/officeDocument/2006/relationships/slide" Target="/ppt/slides/slide20.xml" Id="Re68c1251ac6944a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ba30a8f933c4684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18b4217074ae4ffe" /><Relationship Type="http://schemas.openxmlformats.org/officeDocument/2006/relationships/notesMaster" Target="/ppt/notesMasters/notesMaster1.xml" Id="R78dace09efa84bb9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3b787de5ca7c4f81" /><Relationship Type="http://schemas.openxmlformats.org/officeDocument/2006/relationships/notesMaster" Target="/ppt/notesMasters/notesMaster1.xml" Id="Ra03b72d0d23641ec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59811f17b6554386" /><Relationship Type="http://schemas.openxmlformats.org/officeDocument/2006/relationships/notesMaster" Target="/ppt/notesMasters/notesMaster1.xml" Id="R48721a19366f4dec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947e55e8df814e9b" /><Relationship Type="http://schemas.openxmlformats.org/officeDocument/2006/relationships/notesMaster" Target="/ppt/notesMasters/notesMaster1.xml" Id="R1c7f440571c54a55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e2eef1f0e62443da" /><Relationship Type="http://schemas.openxmlformats.org/officeDocument/2006/relationships/notesMaster" Target="/ppt/notesMasters/notesMaster1.xml" Id="R094db18957f44baa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2949a05d250044ac" /><Relationship Type="http://schemas.openxmlformats.org/officeDocument/2006/relationships/notesMaster" Target="/ppt/notesMasters/notesMaster1.xml" Id="Rc8f0e867bbb14a1f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b984fc0283dd41ed" /><Relationship Type="http://schemas.openxmlformats.org/officeDocument/2006/relationships/notesMaster" Target="/ppt/notesMasters/notesMaster1.xml" Id="R878c977b577c48f9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497e86b588f545ff" /><Relationship Type="http://schemas.openxmlformats.org/officeDocument/2006/relationships/notesMaster" Target="/ppt/notesMasters/notesMaster1.xml" Id="Ra16c3558f5cf4b40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08894c2436c14c1b" /><Relationship Type="http://schemas.openxmlformats.org/officeDocument/2006/relationships/notesMaster" Target="/ppt/notesMasters/notesMaster1.xml" Id="Rdecaacb1e66e4ef4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67dc215861f74981" /><Relationship Type="http://schemas.openxmlformats.org/officeDocument/2006/relationships/notesMaster" Target="/ppt/notesMasters/notesMaster1.xml" Id="Re44669d9e2f54408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aa238c7c7c6641da" /><Relationship Type="http://schemas.openxmlformats.org/officeDocument/2006/relationships/notesMaster" Target="/ppt/notesMasters/notesMaster1.xml" Id="R958e7a5a9847475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763a64ca7b0499a" /><Relationship Type="http://schemas.openxmlformats.org/officeDocument/2006/relationships/notesMaster" Target="/ppt/notesMasters/notesMaster1.xml" Id="Rdb54138950484000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e912965f324341fa" /><Relationship Type="http://schemas.openxmlformats.org/officeDocument/2006/relationships/notesMaster" Target="/ppt/notesMasters/notesMaster1.xml" Id="Re0b3ab52003d4077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67e7fa484f4d45ae" /><Relationship Type="http://schemas.openxmlformats.org/officeDocument/2006/relationships/notesMaster" Target="/ppt/notesMasters/notesMaster1.xml" Id="Rc37f1ea84b844dd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112b824eacd4c7a" /><Relationship Type="http://schemas.openxmlformats.org/officeDocument/2006/relationships/notesMaster" Target="/ppt/notesMasters/notesMaster1.xml" Id="Recf4eda1b253497a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7b4e2edba8194e7d" /><Relationship Type="http://schemas.openxmlformats.org/officeDocument/2006/relationships/notesMaster" Target="/ppt/notesMasters/notesMaster1.xml" Id="Rd48d464d3d3d4ed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52e4d3546ee84bb6" /><Relationship Type="http://schemas.openxmlformats.org/officeDocument/2006/relationships/notesMaster" Target="/ppt/notesMasters/notesMaster1.xml" Id="R97d89a95bf094489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fc28f1e5de94e7f" /><Relationship Type="http://schemas.openxmlformats.org/officeDocument/2006/relationships/notesMaster" Target="/ppt/notesMasters/notesMaster1.xml" Id="R3b25851d784f48e6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2fcc3de4d4046a9" /><Relationship Type="http://schemas.openxmlformats.org/officeDocument/2006/relationships/notesMaster" Target="/ppt/notesMasters/notesMaster1.xml" Id="R05cbbf2960424689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62941c6373264282" /><Relationship Type="http://schemas.openxmlformats.org/officeDocument/2006/relationships/notesMaster" Target="/ppt/notesMasters/notesMaster1.xml" Id="Rff00a56c4bc648b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10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11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12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13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14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15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16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17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18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273.15 K. Kelvin and Celsius differ by 273.15. Q2: potential energy. Bonds/spacing change while temperature is constant.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19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no net heat transfer. Equilibrium is defined by no net thermal transfer. Q4: J kg⁻¹ K⁻¹. From Q = mcΔT.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20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273.15 K. Kelvin and Celsius differ by 273.15. Q2: potential energy. Bonds/spacing change while temperature is constant. Q3: no net heat transfer. Equilibrium is defined by no net thermal transfer. Q4: J kg⁻¹ K⁻¹. From Q = mcΔT.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3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273.15 K. Kelvin and Celsius differ by 273.15. Q2: potential energy. Bonds/spacing change while temperature is constant.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6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thermal equilibrium, temperature, thermometric property, Kelvin, specific heat capacity, latent heat.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A linear property allows interpolation between fixed points; real sensors may need a calibration curve. Data: (0, 2), (20, 3.2), (40, 4.4), (60, 5.6), (80, 6.8), (100, 8).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14 Temperature; slide 9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warm water for student work; higher-temperature equipment is teacher-handled under a risk assessment.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94f077168f343da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44c33353be11489f" /><Relationship Type="http://schemas.openxmlformats.org/officeDocument/2006/relationships/slideLayout" Target="/ppt/slideLayouts/slideLayout1.xml" Id="R60d7897f767b4c1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0d7897f767b4c1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9b1baff87544564" /><Relationship Type="http://schemas.openxmlformats.org/officeDocument/2006/relationships/notesSlide" Target="/ppt/notesSlides/notesSlide1.xml" Id="R067519afd2084c78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5935891a8f243b6" /><Relationship Type="http://schemas.openxmlformats.org/officeDocument/2006/relationships/notesSlide" Target="/ppt/notesSlides/notesSlide10.xml" Id="R1ebcf6c146144641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3341dbf4f864208" /><Relationship Type="http://schemas.openxmlformats.org/officeDocument/2006/relationships/notesSlide" Target="/ppt/notesSlides/notesSlide11.xml" Id="R1c7a7e98cf404b88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42e194069e04629" /><Relationship Type="http://schemas.openxmlformats.org/officeDocument/2006/relationships/notesSlide" Target="/ppt/notesSlides/notesSlide12.xml" Id="Rb0564483357247b8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220fda1ce01413a" /><Relationship Type="http://schemas.openxmlformats.org/officeDocument/2006/relationships/notesSlide" Target="/ppt/notesSlides/notesSlide13.xml" Id="R24f0054dadd84798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89bfc231554a8f" /><Relationship Type="http://schemas.openxmlformats.org/officeDocument/2006/relationships/notesSlide" Target="/ppt/notesSlides/notesSlide14.xml" Id="R663605b592754b4e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7040925827d4600" /><Relationship Type="http://schemas.openxmlformats.org/officeDocument/2006/relationships/notesSlide" Target="/ppt/notesSlides/notesSlide15.xml" Id="R9284afe351764097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24bc76e870c4e84" /><Relationship Type="http://schemas.openxmlformats.org/officeDocument/2006/relationships/notesSlide" Target="/ppt/notesSlides/notesSlide16.xml" Id="R8c96808b75c94d38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4a5725894244998" /><Relationship Type="http://schemas.openxmlformats.org/officeDocument/2006/relationships/notesSlide" Target="/ppt/notesSlides/notesSlide17.xml" Id="Rd62f2d45ceb84d35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aa6a182996543f9" /><Relationship Type="http://schemas.openxmlformats.org/officeDocument/2006/relationships/notesSlide" Target="/ppt/notesSlides/notesSlide18.xml" Id="Ra43b714a0b614866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bc4c38cde14ea5" /><Relationship Type="http://schemas.openxmlformats.org/officeDocument/2006/relationships/notesSlide" Target="/ppt/notesSlides/notesSlide19.xml" Id="R6be8a14d27e649a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929bf7c669248e4" /><Relationship Type="http://schemas.openxmlformats.org/officeDocument/2006/relationships/notesSlide" Target="/ppt/notesSlides/notesSlide2.xml" Id="R2c4f41073d044e06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622b1415134a91" /><Relationship Type="http://schemas.openxmlformats.org/officeDocument/2006/relationships/notesSlide" Target="/ppt/notesSlides/notesSlide20.xml" Id="R45673249149c457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e80b3741a4144ea" /><Relationship Type="http://schemas.openxmlformats.org/officeDocument/2006/relationships/notesSlide" Target="/ppt/notesSlides/notesSlide3.xml" Id="Re103d8026e7348a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449a9eee630483f" /><Relationship Type="http://schemas.openxmlformats.org/officeDocument/2006/relationships/notesSlide" Target="/ppt/notesSlides/notesSlide4.xml" Id="Rc42739a486b2445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7d7f21842f04c0b" /><Relationship Type="http://schemas.openxmlformats.org/officeDocument/2006/relationships/notesSlide" Target="/ppt/notesSlides/notesSlide5.xml" Id="R87893600c52a4ce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73ee101d7c4e6f" /><Relationship Type="http://schemas.openxmlformats.org/officeDocument/2006/relationships/notesSlide" Target="/ppt/notesSlides/notesSlide6.xml" Id="Rba9187a826a14cf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5280280ee04f26" /><Relationship Type="http://schemas.openxmlformats.org/officeDocument/2006/relationships/notesSlide" Target="/ppt/notesSlides/notesSlide7.xml" Id="R63fdc34617c145e1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e81591bd990461f" /><Relationship Type="http://schemas.openxmlformats.org/officeDocument/2006/relationships/chart" Target="/ppt/slides/charts/chart1.xml" Id="Re3930d18e24e4f61" /><Relationship Type="http://schemas.openxmlformats.org/officeDocument/2006/relationships/notesSlide" Target="/ppt/notesSlides/notesSlide8.xml" Id="Rf310bb831ebf4487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374bfdd7354a9d" /><Relationship Type="http://schemas.openxmlformats.org/officeDocument/2006/relationships/notesSlide" Target="/ppt/notesSlides/notesSlide9.xml" Id="R14627fa57d06454a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Temperature</c:v>
          </c:tx>
          <c:spPr>
            <a:solidFill xmlns:a="http://schemas.openxmlformats.org/drawingml/2006/main">
              <a:srgbClr val="6336D6"/>
            </a:solidFill>
            <a:ln xmlns:a="http://schemas.openxmlformats.org/drawingml/2006/main" w="38100">
              <a:solidFill>
                <a:srgbClr val="6336D6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6336D6"/>
              </a:solidFill>
            </c:spPr>
          </c:marker>
          <c:xVal>
            <c:numLit>
              <c:formatCode>General</c:formatCode>
              <c:ptCount val="6"/>
              <c:pt idx="0">
                <c:v>0</c:v>
              </c:pt>
              <c:pt idx="1">
                <c:v>20</c:v>
              </c:pt>
              <c:pt idx="2">
                <c:v>40</c:v>
              </c:pt>
              <c:pt idx="3">
                <c:v>60</c:v>
              </c:pt>
              <c:pt idx="4">
                <c:v>80</c:v>
              </c:pt>
              <c:pt idx="5">
                <c:v>100</c:v>
              </c:pt>
            </c:numLit>
          </c:xVal>
          <c:yVal>
            <c:numLit>
              <c:formatCode>General</c:formatCode>
              <c:ptCount val="6"/>
              <c:pt idx="0">
                <c:v>2</c:v>
              </c:pt>
              <c:pt idx="1">
                <c:v>3.2</c:v>
              </c:pt>
              <c:pt idx="2">
                <c:v>4.4</c:v>
              </c:pt>
              <c:pt idx="3">
                <c:v>5.6</c:v>
              </c:pt>
              <c:pt idx="4">
                <c:v>6.8</c:v>
              </c:pt>
              <c:pt idx="5">
                <c:v>8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Thermometric property (cm)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Temperature (°C)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7B17B392-AA38-4AF4-BEE3-038A89B687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8C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7576F615-225E-4C57-9AAA-784F00995F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Temperature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CBE0F836-22DB-401A-8B84-E06EEE61A8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A88CFF"/>
                </a:solidFill>
              </a:defRPr>
            </a:pPr>
            <a:r>
              <a:rPr sz="3750" b="1" i="0">
                <a:solidFill>
                  <a:srgbClr val="A88CFF"/>
                </a:solidFill>
              </a:rPr>
              <a:t>Calibrate Before You Compare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773228EA-8A9F-432C-B7DD-5D00213F95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T/K = θ/°C + 273.15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42A1C42A-08CA-4502-B18F-1C8CAB098E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A918D6B-9DBD-4D13-8855-72B98B47D3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14 · TEMPERATURE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37E2765-0F28-47C5-A43B-09D39655C1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758051A-BA6A-4BC4-906E-A51C898924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041922525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52B1E19-38F2-429B-A843-F35D3C108B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A931B8F-0E39-4EA9-978F-79D0804688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0F79702-8EF7-4D0F-9291-C4F4B6FE7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1AEED0E-4C30-4ABD-9BD3-FA40A9AADE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C7524ACD-2822-441A-8FC2-B4A7BC4CC9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FCBE0B99-2F1D-4723-913C-ABCF2B2BAA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ΔT = 54 K.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2AB05FF0-4598-422E-ACAF-71EA7FAF3E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4FC9D1EF-5F8A-4A5D-A1BA-D462CA3D31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Q = mcΔT.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F425C5D5-AA53-47BD-99B6-8B0057BC8D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131533019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1B1CD49-70BC-434A-B945-7C61BCAE76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961F347-574A-4A81-9E36-06BC5B28EB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77A5A16-4766-4382-8A95-CBA7BD116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FF121D7-64B9-44C0-8E30-4B03233ACB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C741AB92-C974-4824-992C-3A7B48779A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Q = 0.40 × 390 × 54 = 8424 J.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6842FA69-8AB2-4F42-B2BA-777AB85910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A88CFF"/>
                </a:solidFill>
              </a:defRPr>
            </a:pPr>
            <a:r>
              <a:rPr sz="3450" b="1" i="0">
                <a:solidFill>
                  <a:srgbClr val="A88CFF"/>
                </a:solidFill>
              </a:rPr>
              <a:t>Q = 8.42 kJ.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A681C6BC-B27A-4C2E-9978-882E32A3BF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764553947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64A428C-E7F5-4EA6-8B04-D28E3EACB4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2E25837-2C17-4C31-92C2-5B6522BDDB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AE5BBE6-2B9E-47A5-B4C3-A9D91679A5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D8183A5-D13E-4F6F-9C5F-D45FBB530F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BC6953BF-F7F2-4A8E-B90E-38BB57DD65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0.25 kg mass of ice at 0 °C melts. Its specific latent heat of fusion L = 3.34 × 10⁵ J kg⁻¹. Find the energy and explain why temperature stays constant.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1A184298-EB04-4E84-A800-0C78B245C1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 · FIRST HINT · Use Q = mL.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1D42A954-77F5-407C-A5B8-6C5DBEE4CE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2060311200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ABF50B5-97BB-479A-849B-71A6F56EA6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BA94427-40A1-41AC-9429-0A05824DCE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3E2E901-4579-4858-92F9-9685B9D2E0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0EB1B64-72C8-4E91-A744-84D5ADB0B3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3D44D623-DFBD-4631-B99F-FB40D137A7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Use Q = mL.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5B3006CB-2EFD-494E-8B23-90A433E5A6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No ΔT term is needed.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E6CA30C6-A3C0-4CE1-8A94-2AC79DF46E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Energy changes molecular potential energy during the phase change.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C799E635-6078-446D-84FB-521ADA994E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6336D6"/>
                </a:solidFill>
              </a:defRPr>
            </a:pPr>
            <a:r>
              <a:rPr sz="3300" b="1" i="0">
                <a:solidFill>
                  <a:srgbClr val="6336D6"/>
                </a:solidFill>
              </a:rPr>
              <a:t>Q = 8.35 × 10⁴ J; temperature stays at the melting point until melting is complete.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925A325F-FCBA-4047-8C41-BBCC1B43E8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1330130223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6336D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FB28F35-C6EF-47D9-B820-40990DFCEC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5F5593C-1411-47FA-A6B0-A0DFE0EEBD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94E8412-B88F-4444-BFC9-D00B83C5F5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1BBD485-5081-402E-9C06-32C498D012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C6735F3D-D204-424F-8507-29006B7E24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“A higher-temperature object always contains more internal energy.”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360E3232-4C5D-4E74-9EE7-6A571DC4A1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2085495698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C435FF3-408B-4925-B30D-BD40DB9F32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482C320-1ED7-439E-B629-75453AF0C4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2E8D176-CC98-485C-9610-9EBC7693EA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4DC078D-E687-4212-AB12-672147D955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554751F5-537D-487E-B41E-A5D47DE6AB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Internal energy also depends on mass, material, phase and microscopic state.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F7E70A9F-1B08-41B4-BA91-E395C63E1E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A88CFF"/>
                </a:solidFill>
              </a:defRPr>
            </a:pPr>
            <a:r>
              <a:rPr sz="2550" b="0" i="1">
                <a:solidFill>
                  <a:srgbClr val="A88CFF"/>
                </a:solidFill>
              </a:rPr>
              <a:t>One hot teaspoon does not out-energy a warm swimming pool.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B830C604-2541-4022-AFEE-78A73993A0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1976231052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C53B424-27BE-4E01-AA2E-53006E751C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CEEF78A-1A1A-4984-B0C7-E14589B4AD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76E919F-69B2-4C7C-A6C9-80E713E227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4C20AF3-3D00-44DC-B91B-782F391D7C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26B7B290-254F-43A7-BF26-DB84D7328E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2BBBBF44-8A4E-40E0-8278-720316B7E9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1.2 kW heater warms 0.80 kg of liquid from 20 °C to 65 °C in 150 s. Assuming no losses, calculate the liquid’s specific heat capacity.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02E5673C-9777-42A3-8205-1A94A55ED1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850260597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EA79A76-8599-471D-A0D7-B5BAF96043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A4147EA-37D6-4B9C-8C28-074F7A66F8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9B04301-438E-4583-B504-2D004752FE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71B2CCF-2A2D-4385-A7FA-FE3C53211C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917A092B-0350-4CBE-B495-CE2901B56B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083AE225-DE75-45FB-B6FA-9C17E436EB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 = Pt = 1200 × 150 = 1.80 × 10⁵ J.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707E402D-DC0B-4DB2-B3CC-112BC1B0C7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8408C18E-74C7-4C2A-8DB9-4859E38DFF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ΔT = 45 K.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4CE7DC05-9B2B-45FC-AE84-602B77978C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4DF61616-3768-420C-9FDB-CDDC4463F4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 = Q/(mΔT).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BE39BD35-C667-4C57-8A10-452F756424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915CD4FF-70E7-4051-AD58-13F1A8D6A3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 = 1.80 × 10⁵/(0.80 × 45) = 5.00 × 10³ J kg⁻¹ K⁻¹.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4D33162A-EDC6-41B2-8274-FCC08F7D46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1603213361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5770278-ABED-4BDE-95E0-AD79E72476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0755B02-128F-4818-B5EC-37593C1783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9218A8F-D489-43EC-BC6A-64548E8921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BCD892D-DC8C-40A3-B263-728C5A03B5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1AB41853-1531-438B-9532-440581D03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ACC0C13A-4257-4E56-98C5-6D5FABCB14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9A5C623B-B00F-4AE5-8BB9-898C0F3FB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0 °C equals?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B166886D-428A-481D-94E4-8BE3E5871B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0 K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100 K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273.15 K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373.15 K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9CFF5D55-F64F-4AB8-9CB8-55E6F6FAC9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AD0B005B-9947-4363-80E0-E35CEBFCD1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During melting, supplied energy changes mainly?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4999398C-BABF-436D-8B81-DB234C1793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temperature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potential energy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mass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charge</a:t>
            </a:r>
          </a:p>
        </p:txBody>
      </p:sp>
    </p:spTree>
    <p:extLst>
      <p:ext uri="{BB962C8B-B14F-4D97-AF65-F5344CB8AC3E}">
        <p14:creationId xmlns:p14="http://schemas.microsoft.com/office/powerpoint/2010/main" val="1316574022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4CE8662-AED8-4C9D-9534-61DA1372C7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AB70631-DA68-4575-9E36-8A14A0B2E1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320C2B1-6539-4F6F-B4D7-4B38A832D7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5F46CBB-CD72-4D69-8D2C-B39BD7B3B5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43C91EE5-AFE8-4F19-9106-06EFA8E200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AC58C003-FFCB-48F5-8872-27FA62451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9D8AC3E0-996D-4283-A600-BF13B5061F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Thermal equilibrium means?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41A89268-82F1-4C0E-913B-D2616F49C4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same mass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same energy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no net heat transfer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zero temperature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38F27F5E-1133-4E69-8838-8D3BBC2967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29682AF9-5D4C-4D50-B69C-FB88FB0582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Unit of c?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E05CF7BB-4469-45CF-9B46-E61C692947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J kg⁻¹ K⁻¹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J kg⁻¹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W K⁻¹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K J⁻¹</a:t>
            </a:r>
          </a:p>
        </p:txBody>
      </p:sp>
    </p:spTree>
    <p:extLst>
      <p:ext uri="{BB962C8B-B14F-4D97-AF65-F5344CB8AC3E}">
        <p14:creationId xmlns:p14="http://schemas.microsoft.com/office/powerpoint/2010/main" val="174717669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F5ACCED-9F28-4EF5-8E84-1A64608718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2D683A4-3E3C-476A-8E55-83B8BBB8ED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193E749-E658-438D-8553-F91076E451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3C3C00A-B5B9-4D2E-9421-38C90FB19E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B35CE227-610B-4FE1-BBDB-85E6B1A2A7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metal block and a wooden block are at the same temperature. Why can one feel colder?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8B852FA6-6B6C-441E-B511-84091CBC4C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71149593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35805B9-4CCF-469A-9366-B92D4BA34A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3926796-0685-46C1-84A5-06F812BFEB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786B330-1297-4E7F-AC5D-F55D1E83F3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831DADC-120C-4275-86C9-6AAE435141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090512EA-6B09-41FD-9160-AA7C9D3B1A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Q1 273.15 K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58AF5E1A-FFEE-4F85-8754-CCB47BBE5E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 potential energy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8D239AA2-7978-47FC-A3A2-323AEC0241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no net heat transfer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1754C42E-E9F8-4611-ADE3-4F9869F810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Q4 J kg⁻¹ K⁻¹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9A54632D-6816-40E0-BDC1-8721F21753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6336D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E8A01B00-27ED-401E-95A3-3968A82CD9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40230640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D6FD585-8718-435A-9903-5599B361EE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69F7C9E-ED83-4CF8-9085-3E08D70495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705EC13-44E0-421D-A624-51B721892F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3C07880-AE17-4E1C-B8A0-3B0E0E1C80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10E33BFF-A1BC-4240-8A29-775ECDD106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B59BC9CA-7451-44EE-9154-FB0D3B160A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4657FE9C-6D48-41FB-8CF2-BBF138FD4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 °C equals?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32FF409E-B9B2-4EB8-939B-6108249580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0 K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100 K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273.15 K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373.15 K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5915A552-BFE5-4CF6-9FD2-3BF7F017BF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69951CC2-A192-492A-AFC6-9408C51134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During melting, supplied energy changes mainly?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F25455E4-C5F2-4073-B21B-7DE5149425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temperature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potential energy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mass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charge</a:t>
            </a:r>
          </a:p>
        </p:txBody>
      </p:sp>
    </p:spTree>
    <p:extLst>
      <p:ext uri="{BB962C8B-B14F-4D97-AF65-F5344CB8AC3E}">
        <p14:creationId xmlns:p14="http://schemas.microsoft.com/office/powerpoint/2010/main" val="185946858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464622A-A32A-FA9C-EBF7-1467988DF0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6AF18D7-7618-1BFB-CCD0-8A545022D8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2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F7A934F9-1556-F0DC-5B61-DE48E29242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6336D6"/>
                </a:solidFill>
              </a:defRPr>
            </a:pPr>
            <a:r>
              <a:rPr sz="2025" b="1">
                <a:solidFill>
                  <a:srgbClr val="6336D6"/>
                </a:solidFill>
              </a:rPr>
              <a:t>ONE SENTENCE</a:t>
            </a:r>
          </a:p>
        </p:txBody>
      </p:sp>
      <p:sp>
        <p:nvSpPr>
          <p:cNvPr id="23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6A946A31-0B5E-6612-1EF3-FF7AA5A601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Thermal equilibrium means no net energy transfer between systems.</a:t>
            </a:r>
          </a:p>
        </p:txBody>
      </p:sp>
      <p:sp>
        <p:nvSpPr>
          <p:cNvPr id="24" name="TextBox 23">
            <a:extLst xmlns:a="http://schemas.openxmlformats.org/drawingml/2006/main">
              <a:ext uri="{FF2B5EF4-FFF2-40B4-BE49-F238E27FC236}">
                <a16:creationId xmlns:a16="http://schemas.microsoft.com/office/drawing/2014/main" id="{11386879-BC40-D870-BF48-BB13748C2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3686763"/>
            <a:ext cx="3048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energy flows this way</a:t>
            </a:r>
          </a:p>
        </p:txBody>
      </p:sp>
      <p:sp>
        <p:nvSpPr>
          <p:cNvPr id="25" name="Straight Connector 24">
            <a:extLst xmlns:a="http://schemas.openxmlformats.org/drawingml/2006/main">
              <a:ext uri="{FF2B5EF4-FFF2-40B4-BE49-F238E27FC236}">
                <a16:creationId xmlns:a16="http://schemas.microsoft.com/office/drawing/2014/main" id="{29795EBC-1879-4D74-8298-5038007C34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32000" y="3978392"/>
            <a:ext cx="1397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6" name="Rectangle 25">
            <a:extLst xmlns:a="http://schemas.openxmlformats.org/drawingml/2006/main">
              <a:ext uri="{FF2B5EF4-FFF2-40B4-BE49-F238E27FC236}">
                <a16:creationId xmlns:a16="http://schemas.microsoft.com/office/drawing/2014/main" id="{6010168E-B57A-6162-E6EF-836717B198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182533"/>
            <a:ext cx="1524000" cy="1020704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5C3E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80 °C</a:t>
            </a:r>
          </a:p>
        </p:txBody>
      </p:sp>
      <p:sp>
        <p:nvSpPr>
          <p:cNvPr id="27" name="Rectangle 26">
            <a:extLst xmlns:a="http://schemas.openxmlformats.org/drawingml/2006/main">
              <a:ext uri="{FF2B5EF4-FFF2-40B4-BE49-F238E27FC236}">
                <a16:creationId xmlns:a16="http://schemas.microsoft.com/office/drawing/2014/main" id="{8DA0010F-3F6D-5F8E-5952-FC2E94BA5C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4182533"/>
            <a:ext cx="1524000" cy="1020704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20 °C</a:t>
            </a:r>
          </a:p>
        </p:txBody>
      </p:sp>
      <p:sp>
        <p:nvSpPr>
          <p:cNvPr id="28" name="TextBox 27">
            <a:extLst xmlns:a="http://schemas.openxmlformats.org/drawingml/2006/main">
              <a:ext uri="{FF2B5EF4-FFF2-40B4-BE49-F238E27FC236}">
                <a16:creationId xmlns:a16="http://schemas.microsoft.com/office/drawing/2014/main" id="{F94A3F5A-726D-1A05-5250-97813477C7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290726"/>
            <a:ext cx="3048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different temperatures</a:t>
            </a:r>
          </a:p>
        </p:txBody>
      </p:sp>
      <p:sp>
        <p:nvSpPr>
          <p:cNvPr id="29" name="Straight Connector 28">
            <a:extLst xmlns:a="http://schemas.openxmlformats.org/drawingml/2006/main">
              <a:ext uri="{FF2B5EF4-FFF2-40B4-BE49-F238E27FC236}">
                <a16:creationId xmlns:a16="http://schemas.microsoft.com/office/drawing/2014/main" id="{4F7ED582-9BDE-423B-BA06-42A3B8F914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26000" y="3745089"/>
            <a:ext cx="0" cy="2041407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prstDash val="dash"/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0" name="Rectangle 29">
            <a:extLst xmlns:a="http://schemas.openxmlformats.org/drawingml/2006/main">
              <a:ext uri="{FF2B5EF4-FFF2-40B4-BE49-F238E27FC236}">
                <a16:creationId xmlns:a16="http://schemas.microsoft.com/office/drawing/2014/main" id="{871E2B47-DE34-1996-058C-8F06C7ED5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4182533"/>
            <a:ext cx="1524000" cy="1020704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50 °C</a:t>
            </a:r>
          </a:p>
        </p:txBody>
      </p:sp>
      <p:sp>
        <p:nvSpPr>
          <p:cNvPr id="31" name="Rectangle 30">
            <a:extLst xmlns:a="http://schemas.openxmlformats.org/drawingml/2006/main">
              <a:ext uri="{FF2B5EF4-FFF2-40B4-BE49-F238E27FC236}">
                <a16:creationId xmlns:a16="http://schemas.microsoft.com/office/drawing/2014/main" id="{5DC011CD-8E19-EC1A-0B41-35280546CF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4182533"/>
            <a:ext cx="1524000" cy="1020704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50 °C</a:t>
            </a:r>
          </a:p>
        </p:txBody>
      </p:sp>
      <p:sp>
        <p:nvSpPr>
          <p:cNvPr id="32" name="TextBox 31">
            <a:extLst xmlns:a="http://schemas.openxmlformats.org/drawingml/2006/main">
              <a:ext uri="{FF2B5EF4-FFF2-40B4-BE49-F238E27FC236}">
                <a16:creationId xmlns:a16="http://schemas.microsoft.com/office/drawing/2014/main" id="{0B941BFA-2DFF-3C52-194F-1643850D43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5290726"/>
            <a:ext cx="3048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thermal equilibrium — no net flow</a:t>
            </a:r>
          </a:p>
        </p:txBody>
      </p:sp>
      <p:sp>
        <p:nvSpPr>
          <p:cNvPr id="33" name="Straight Connector 32">
            <a:extLst xmlns:a="http://schemas.openxmlformats.org/drawingml/2006/main">
              <a:ext uri="{FF2B5EF4-FFF2-40B4-BE49-F238E27FC236}">
                <a16:creationId xmlns:a16="http://schemas.microsoft.com/office/drawing/2014/main" id="{2C10B107-ACED-4DDC-B35B-E036BD8AFB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0000" y="3745089"/>
            <a:ext cx="0" cy="2041407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prstDash val="dash"/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4" name="Straight Connector 33">
            <a:extLst xmlns:a="http://schemas.openxmlformats.org/drawingml/2006/main">
              <a:ext uri="{FF2B5EF4-FFF2-40B4-BE49-F238E27FC236}">
                <a16:creationId xmlns:a16="http://schemas.microsoft.com/office/drawing/2014/main" id="{9A095696-7742-426E-8543-A58A6EE436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98000" y="4036718"/>
            <a:ext cx="0" cy="166229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5" name="Straight Connector 34">
            <a:extLst xmlns:a="http://schemas.openxmlformats.org/drawingml/2006/main">
              <a:ext uri="{FF2B5EF4-FFF2-40B4-BE49-F238E27FC236}">
                <a16:creationId xmlns:a16="http://schemas.microsoft.com/office/drawing/2014/main" id="{92DB44FB-3A06-44E2-912A-9E22886120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45600" y="4036718"/>
            <a:ext cx="3048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6" name="TextBox 35">
            <a:extLst xmlns:a="http://schemas.openxmlformats.org/drawingml/2006/main">
              <a:ext uri="{FF2B5EF4-FFF2-40B4-BE49-F238E27FC236}">
                <a16:creationId xmlns:a16="http://schemas.microsoft.com/office/drawing/2014/main" id="{0181CF8A-BE28-29C2-6D50-09612B2135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72625" y="3890904"/>
            <a:ext cx="2143125" cy="4381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100 °C = 373.15 K</a:t>
            </a:r>
          </a:p>
        </p:txBody>
      </p:sp>
      <p:sp>
        <p:nvSpPr>
          <p:cNvPr id="37" name="Straight Connector 36">
            <a:extLst xmlns:a="http://schemas.openxmlformats.org/drawingml/2006/main">
              <a:ext uri="{FF2B5EF4-FFF2-40B4-BE49-F238E27FC236}">
                <a16:creationId xmlns:a16="http://schemas.microsoft.com/office/drawing/2014/main" id="{33894676-34C1-49F5-AC5E-4E4CB310E8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45600" y="5699008"/>
            <a:ext cx="3048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8" name="TextBox 37">
            <a:extLst xmlns:a="http://schemas.openxmlformats.org/drawingml/2006/main">
              <a:ext uri="{FF2B5EF4-FFF2-40B4-BE49-F238E27FC236}">
                <a16:creationId xmlns:a16="http://schemas.microsoft.com/office/drawing/2014/main" id="{1D342ADA-AAA8-ABEE-AF24-93FAEBFF5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72625" y="5553192"/>
            <a:ext cx="2143125" cy="4381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0 °C = 273.15 K</a:t>
            </a:r>
          </a:p>
        </p:txBody>
      </p:sp>
      <p:sp>
        <p:nvSpPr>
          <p:cNvPr id="39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428FBE1-5138-4613-AA6D-16BDFB24E5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14 · TEMPERATURE</a:t>
            </a:r>
          </a:p>
        </p:txBody>
      </p:sp>
      <p:sp>
        <p:nvSpPr>
          <p:cNvPr id="40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ABF549E-9C88-4BE0-B83C-9EBA8AEC20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51213242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4E6363F-F4B6-4F5F-939D-BBAE82BF55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D6802ED-BAD3-4754-906C-3ED75A27D7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CB968F2-7B15-4155-9FC0-841AE612A8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64E36CC-F988-4C5B-A9BA-EC97CE057F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70C07C30-0B50-4901-AE0F-BF9F6A4FE5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7BC47710-8435-4603-B5BA-EB75A6F3E0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Thermal equilibrium means no net energy transfer between systems.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6B3BA4D7-A6AA-45DB-B9AF-66F00734FA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91643ADB-ADC1-4B94-AC8C-78E314D6CE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A thermometric property must vary reproducibly with temperature.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DBF1D808-1480-4A5B-AB60-2675E3E3D3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204451690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F4C52DF-3FE6-4E73-9411-932468BA35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6F43E79-9879-4DD2-8457-2F0440628D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1797130-06AC-4B38-8529-A5220DB76C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6F825B2-58BC-489C-8F78-0592B61D56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54B3885E-CB61-413B-95E6-3092620E19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667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72011865-C219-40F6-B3C8-3219BAE6BC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Absolute temperature links to microscopic energy scales.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C3AD0F81-FB3C-469E-884D-DF84520269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Specific heat capacity and latent heat describe different energy transfers.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3A21788F-2B2A-48D1-95AC-CA423E197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2AD10A7C-6960-4D11-A2A9-4A8E989053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T/K = θ/°C + 273.15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CA3C429A-A257-4460-ABDB-790451A062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Q = mcΔT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88FC8DB8-D9EF-4302-B6B0-9782F8339A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Q = mL</a:t>
            </a:r>
          </a:p>
        </p:txBody>
      </p:sp>
      <p:sp>
        <p:nvSpPr>
          <p:cNvPr id="12" name="equation-question">
            <a:extLst xmlns:a="http://schemas.openxmlformats.org/drawingml/2006/main">
              <a:ext uri="{FF2B5EF4-FFF2-40B4-BE49-F238E27FC236}">
                <a16:creationId xmlns:a16="http://schemas.microsoft.com/office/drawing/2014/main" id="{1982BCA0-8C7D-4DFC-A149-C4233124AF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0540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Which quantities change sign if the chosen positive direction reverses?</a:t>
            </a:r>
          </a:p>
        </p:txBody>
      </p:sp>
    </p:spTree>
    <p:extLst>
      <p:ext uri="{BB962C8B-B14F-4D97-AF65-F5344CB8AC3E}">
        <p14:creationId xmlns:p14="http://schemas.microsoft.com/office/powerpoint/2010/main" val="45645084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93F3E40-1E85-4977-A0A3-0A2D1376BE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322C5D5-CBF2-4D3A-B92E-06332715CC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76ECBD3-10FA-4E67-A2C2-19C60AB7FA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FF25E0E-62C2-40FB-8EB5-001DE050DA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82C0703F-7A87-42AD-A98F-53311E568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540BA0D7-D296-4024-87FE-8A978D3D75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B670D11F-D209-4FDB-AB37-5187A5DD2A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Thermometric property (cm)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A1E224C7-37FA-4F6A-AC91-04E2D28427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Temperature (°C)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7C30B23D-3C75-4ADE-B55B-F99FDD0870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047B1B94-0DD6-4E7E-A8F7-031A38AE34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337064685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2E79A74-7AB8-4FBF-95ED-01B2AAFFB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E5464A9-7AB7-4021-AD5E-522326BF27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4EBAA3F-EC0B-4C31-B11E-18B823D340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8817590-BB10-4E52-A86A-6A7351DDB5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Two fixed points calibrate a linear thermometer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3930d18e24e4f61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CDA17AD3-2DB2-4D5B-A150-B83C4754CB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EDIT THE CHART · Set the 100 °C reading to 8.4 cm and recalculate the 40 °C prediction.</a:t>
            </a:r>
          </a:p>
        </p:txBody>
      </p:sp>
    </p:spTree>
    <p:extLst>
      <p:ext uri="{BB962C8B-B14F-4D97-AF65-F5344CB8AC3E}">
        <p14:creationId xmlns:p14="http://schemas.microsoft.com/office/powerpoint/2010/main" val="765287749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B7A725C-27E2-4CFE-949C-DF6E62BC80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14 · TEMPERATURE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6309A84-F220-4FD7-A033-93932C9F9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0975F2C-F73B-4FCD-8173-B6B2733985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E377EF9-E339-48B7-8C00-72627DC8A5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893D3F46-A4A1-4BD6-A38B-51E978F11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0.40 kg copper block (c = 390 J kg⁻¹ K⁻¹) warms from 18 °C to 72 °C. Find energy supplied.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55065C0F-2EF0-4542-8B99-9338A35B5D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120131199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2026-08-26T11:34:37.9320000Z</dcterms:created>
  <dcterms:modified xsi:type="dcterms:W3CDTF">2026-08-26T11:34:37.9320000Z</dcterms:modified>
</coreProperties>
</file>