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4f5ca11253b4f5b" /><Relationship Type="http://schemas.openxmlformats.org/officeDocument/2006/relationships/extended-properties" Target="/docProps/app.xml" Id="Ra910ad53c7f541f5" /><Relationship Type="http://schemas.openxmlformats.org/officeDocument/2006/relationships/officeDocument" Target="/ppt/presentation.xml" Id="Rd3c8dbb11c8c440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9795169bd8e4348"/>
  </p:sldMasterIdLst>
  <p:notesMasterIdLst>
    <p:notesMasterId xmlns:r="http://schemas.openxmlformats.org/officeDocument/2006/relationships" r:id="Rad599674036f42c0"/>
  </p:notesMasterIdLst>
  <p:sldIdLst>
    <p:sldId xmlns:r="http://schemas.openxmlformats.org/officeDocument/2006/relationships" id="256" r:id="Rb7f511132a4a496f"/>
    <p:sldId xmlns:r="http://schemas.openxmlformats.org/officeDocument/2006/relationships" id="257" r:id="Re5dd41573b01480c"/>
    <p:sldId xmlns:r="http://schemas.openxmlformats.org/officeDocument/2006/relationships" id="258" r:id="Red41b18838504618"/>
    <p:sldId xmlns:r="http://schemas.openxmlformats.org/officeDocument/2006/relationships" id="259" r:id="Rad2afd4b35eb483d"/>
    <p:sldId xmlns:r="http://schemas.openxmlformats.org/officeDocument/2006/relationships" id="260" r:id="R20ee725e8ba14cab"/>
    <p:sldId xmlns:r="http://schemas.openxmlformats.org/officeDocument/2006/relationships" id="261" r:id="R255e3c8511164846"/>
    <p:sldId xmlns:r="http://schemas.openxmlformats.org/officeDocument/2006/relationships" id="262" r:id="R56774d35c4bd4fb9"/>
    <p:sldId xmlns:r="http://schemas.openxmlformats.org/officeDocument/2006/relationships" id="263" r:id="R485c62934fbc4e65"/>
    <p:sldId xmlns:r="http://schemas.openxmlformats.org/officeDocument/2006/relationships" id="264" r:id="Rf73f50d63de645a1"/>
    <p:sldId xmlns:r="http://schemas.openxmlformats.org/officeDocument/2006/relationships" id="265" r:id="R1376bb08317b48b8"/>
    <p:sldId xmlns:r="http://schemas.openxmlformats.org/officeDocument/2006/relationships" id="266" r:id="Rcc926abf64c949f2"/>
    <p:sldId xmlns:r="http://schemas.openxmlformats.org/officeDocument/2006/relationships" id="267" r:id="Rdf5b24e411fd4d8d"/>
    <p:sldId xmlns:r="http://schemas.openxmlformats.org/officeDocument/2006/relationships" id="268" r:id="R8e29258c84874678"/>
    <p:sldId xmlns:r="http://schemas.openxmlformats.org/officeDocument/2006/relationships" id="269" r:id="R5a5a84b6dc5c4e56"/>
    <p:sldId xmlns:r="http://schemas.openxmlformats.org/officeDocument/2006/relationships" id="270" r:id="Rb7399ff0402244ed"/>
    <p:sldId xmlns:r="http://schemas.openxmlformats.org/officeDocument/2006/relationships" id="271" r:id="R7439df0d09e44196"/>
    <p:sldId xmlns:r="http://schemas.openxmlformats.org/officeDocument/2006/relationships" id="272" r:id="R9ae3a058f80c4657"/>
    <p:sldId xmlns:r="http://schemas.openxmlformats.org/officeDocument/2006/relationships" id="273" r:id="Rc7a8ccb9e0674644"/>
    <p:sldId xmlns:r="http://schemas.openxmlformats.org/officeDocument/2006/relationships" id="274" r:id="Ra03bafd3aa5145e1"/>
    <p:sldId xmlns:r="http://schemas.openxmlformats.org/officeDocument/2006/relationships" id="275" r:id="Rd66a7228084f43e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4e68c4f64554b08" /><Relationship Type="http://schemas.openxmlformats.org/officeDocument/2006/relationships/slideMaster" Target="/ppt/slideMasters/slideMaster1.xml" Id="R19795169bd8e4348" /><Relationship Type="http://schemas.openxmlformats.org/officeDocument/2006/relationships/notesMaster" Target="/ppt/notesMasters/notesMaster1.xml" Id="Rad599674036f42c0" /><Relationship Type="http://schemas.openxmlformats.org/officeDocument/2006/relationships/presProps" Target="/ppt/presProps.xml" Id="R861af3e39a8642b6" /><Relationship Type="http://schemas.openxmlformats.org/officeDocument/2006/relationships/viewProps" Target="/ppt/viewProps.xml" Id="Rc7f9084dc6c24947" /><Relationship Type="http://schemas.openxmlformats.org/officeDocument/2006/relationships/tableStyles" Target="/ppt/tableStyles.xml" Id="R23996248657c4685" /><Relationship Type="http://schemas.openxmlformats.org/officeDocument/2006/relationships/slide" Target="/ppt/slides/slide1.xml" Id="Rb7f511132a4a496f" /><Relationship Type="http://schemas.openxmlformats.org/officeDocument/2006/relationships/slide" Target="/ppt/slides/slide2.xml" Id="Re5dd41573b01480c" /><Relationship Type="http://schemas.openxmlformats.org/officeDocument/2006/relationships/slide" Target="/ppt/slides/slide3.xml" Id="Red41b18838504618" /><Relationship Type="http://schemas.openxmlformats.org/officeDocument/2006/relationships/slide" Target="/ppt/slides/slide4.xml" Id="Rad2afd4b35eb483d" /><Relationship Type="http://schemas.openxmlformats.org/officeDocument/2006/relationships/slide" Target="/ppt/slides/slide5.xml" Id="R20ee725e8ba14cab" /><Relationship Type="http://schemas.openxmlformats.org/officeDocument/2006/relationships/slide" Target="/ppt/slides/slide6.xml" Id="R255e3c8511164846" /><Relationship Type="http://schemas.openxmlformats.org/officeDocument/2006/relationships/slide" Target="/ppt/slides/slide7.xml" Id="R56774d35c4bd4fb9" /><Relationship Type="http://schemas.openxmlformats.org/officeDocument/2006/relationships/slide" Target="/ppt/slides/slide8.xml" Id="R485c62934fbc4e65" /><Relationship Type="http://schemas.openxmlformats.org/officeDocument/2006/relationships/slide" Target="/ppt/slides/slide9.xml" Id="Rf73f50d63de645a1" /><Relationship Type="http://schemas.openxmlformats.org/officeDocument/2006/relationships/slide" Target="/ppt/slides/slide10.xml" Id="R1376bb08317b48b8" /><Relationship Type="http://schemas.openxmlformats.org/officeDocument/2006/relationships/slide" Target="/ppt/slides/slide11.xml" Id="Rcc926abf64c949f2" /><Relationship Type="http://schemas.openxmlformats.org/officeDocument/2006/relationships/slide" Target="/ppt/slides/slide12.xml" Id="Rdf5b24e411fd4d8d" /><Relationship Type="http://schemas.openxmlformats.org/officeDocument/2006/relationships/slide" Target="/ppt/slides/slide13.xml" Id="R8e29258c84874678" /><Relationship Type="http://schemas.openxmlformats.org/officeDocument/2006/relationships/slide" Target="/ppt/slides/slide14.xml" Id="R5a5a84b6dc5c4e56" /><Relationship Type="http://schemas.openxmlformats.org/officeDocument/2006/relationships/slide" Target="/ppt/slides/slide15.xml" Id="Rb7399ff0402244ed" /><Relationship Type="http://schemas.openxmlformats.org/officeDocument/2006/relationships/slide" Target="/ppt/slides/slide16.xml" Id="R7439df0d09e44196" /><Relationship Type="http://schemas.openxmlformats.org/officeDocument/2006/relationships/slide" Target="/ppt/slides/slide17.xml" Id="R9ae3a058f80c4657" /><Relationship Type="http://schemas.openxmlformats.org/officeDocument/2006/relationships/slide" Target="/ppt/slides/slide18.xml" Id="Rc7a8ccb9e0674644" /><Relationship Type="http://schemas.openxmlformats.org/officeDocument/2006/relationships/slide" Target="/ppt/slides/slide19.xml" Id="Ra03bafd3aa5145e1" /><Relationship Type="http://schemas.openxmlformats.org/officeDocument/2006/relationships/slide" Target="/ppt/slides/slide20.xml" Id="Rd66a7228084f43e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2c5253770a348d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9197640574940ab" /><Relationship Type="http://schemas.openxmlformats.org/officeDocument/2006/relationships/notesMaster" Target="/ppt/notesMasters/notesMaster1.xml" Id="R0a005351bde049c8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18b09a4d07a647ad" /><Relationship Type="http://schemas.openxmlformats.org/officeDocument/2006/relationships/notesMaster" Target="/ppt/notesMasters/notesMaster1.xml" Id="R460bb1d3070948c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6904ecaedf94a40" /><Relationship Type="http://schemas.openxmlformats.org/officeDocument/2006/relationships/notesMaster" Target="/ppt/notesMasters/notesMaster1.xml" Id="R2e3173796679438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014180eb1c74036" /><Relationship Type="http://schemas.openxmlformats.org/officeDocument/2006/relationships/notesMaster" Target="/ppt/notesMasters/notesMaster1.xml" Id="R8d5b45562e8c4248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911c1d9f1b2c41c9" /><Relationship Type="http://schemas.openxmlformats.org/officeDocument/2006/relationships/notesMaster" Target="/ppt/notesMasters/notesMaster1.xml" Id="R6702b160acd44df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0e8062de99aa43ff" /><Relationship Type="http://schemas.openxmlformats.org/officeDocument/2006/relationships/notesMaster" Target="/ppt/notesMasters/notesMaster1.xml" Id="Rac671f41697642e6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ed0ef94ec3e41df" /><Relationship Type="http://schemas.openxmlformats.org/officeDocument/2006/relationships/notesMaster" Target="/ppt/notesMasters/notesMaster1.xml" Id="Rb922404145534f72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2721224399ff46e5" /><Relationship Type="http://schemas.openxmlformats.org/officeDocument/2006/relationships/notesMaster" Target="/ppt/notesMasters/notesMaster1.xml" Id="R40aefb964383441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0846fdb71fe041c2" /><Relationship Type="http://schemas.openxmlformats.org/officeDocument/2006/relationships/notesMaster" Target="/ppt/notesMasters/notesMaster1.xml" Id="R334088b05d1e4ba6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5cbf08f623b4b3d" /><Relationship Type="http://schemas.openxmlformats.org/officeDocument/2006/relationships/notesMaster" Target="/ppt/notesMasters/notesMaster1.xml" Id="R02f4430ab45b4021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cbb0b88fcd174b1c" /><Relationship Type="http://schemas.openxmlformats.org/officeDocument/2006/relationships/notesMaster" Target="/ppt/notesMasters/notesMaster1.xml" Id="Raf1693bbe2a3498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73a13c4cb4549ac" /><Relationship Type="http://schemas.openxmlformats.org/officeDocument/2006/relationships/notesMaster" Target="/ppt/notesMasters/notesMaster1.xml" Id="R7f507b9c6c3640fe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1f5938000b04671" /><Relationship Type="http://schemas.openxmlformats.org/officeDocument/2006/relationships/notesMaster" Target="/ppt/notesMasters/notesMaster1.xml" Id="R9ff0c7a579f845f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ce55bafe0614f52" /><Relationship Type="http://schemas.openxmlformats.org/officeDocument/2006/relationships/notesMaster" Target="/ppt/notesMasters/notesMaster1.xml" Id="R92ab14b41c354aa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e00dd04b202b4b51" /><Relationship Type="http://schemas.openxmlformats.org/officeDocument/2006/relationships/notesMaster" Target="/ppt/notesMasters/notesMaster1.xml" Id="R9c7402fb57524d2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a65c8c2fcfc43e0" /><Relationship Type="http://schemas.openxmlformats.org/officeDocument/2006/relationships/notesMaster" Target="/ppt/notesMasters/notesMaster1.xml" Id="Rc115854400fd491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453d3ee85f44d68" /><Relationship Type="http://schemas.openxmlformats.org/officeDocument/2006/relationships/notesMaster" Target="/ppt/notesMasters/notesMaster1.xml" Id="Rdd11fa6a46aa420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c3ac9a5011c43da" /><Relationship Type="http://schemas.openxmlformats.org/officeDocument/2006/relationships/notesMaster" Target="/ppt/notesMasters/notesMaster1.xml" Id="R266d9804646a4b4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65e7b59d0054fd8" /><Relationship Type="http://schemas.openxmlformats.org/officeDocument/2006/relationships/notesMaster" Target="/ppt/notesMasters/notesMaster1.xml" Id="R697450c083084e5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b67aaaa52364fc8" /><Relationship Type="http://schemas.openxmlformats.org/officeDocument/2006/relationships/notesMaster" Target="/ppt/notesMasters/notesMaster1.xml" Id="Rbe73223db16d49d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mass. Mass is a base quantity; the others are derived. Q2: LT⁻¹. Velocity is length divided by time.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magnitude and direction. Direction distinguishes vectors from scalars. Q4: 13. √(5² + 12²) = 13.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mass. Mass is a base quantity; the others are derived. Q2: LT⁻¹. Velocity is length divided by time. Q3: magnitude and direction. Direction distinguishes vectors from scalars. Q4: 13. √(5² + 12²) = 13.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mass. Mass is a base quantity; the others are derived. Q2: LT⁻¹. Velocity is length divided by time.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base quantity, derived unit, dimension, scalar, vector, component.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More repeats reduce random uncertainty roughly with 1/√N; they do not repair systematic error. Data: (1, 4), (4, 2), (9, 1.33), (16, 1).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1 Physical quantities and units;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Repeats shrink random scatter but never a systematic or zero error; combine percentage uncertainties by adding them.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No special hazard; keep measuring tools secure and carry pointed instruments closed.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8285ccfb6b453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06b8d88e9304905" /><Relationship Type="http://schemas.openxmlformats.org/officeDocument/2006/relationships/slideLayout" Target="/ppt/slideLayouts/slideLayout1.xml" Id="Ree16fc4b95244246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e16fc4b95244246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dbdccdb6614e14" /><Relationship Type="http://schemas.openxmlformats.org/officeDocument/2006/relationships/notesSlide" Target="/ppt/notesSlides/notesSlide1.xml" Id="R3dff715a1f01471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339f1d58474e38" /><Relationship Type="http://schemas.openxmlformats.org/officeDocument/2006/relationships/notesSlide" Target="/ppt/notesSlides/notesSlide10.xml" Id="Rf05f705bae46440c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650476fb09455d" /><Relationship Type="http://schemas.openxmlformats.org/officeDocument/2006/relationships/notesSlide" Target="/ppt/notesSlides/notesSlide11.xml" Id="R6a5caf7df23a414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8e28c6cbc44358" /><Relationship Type="http://schemas.openxmlformats.org/officeDocument/2006/relationships/notesSlide" Target="/ppt/notesSlides/notesSlide12.xml" Id="R213d1426a8ef4d6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ac6ef7569640de" /><Relationship Type="http://schemas.openxmlformats.org/officeDocument/2006/relationships/notesSlide" Target="/ppt/notesSlides/notesSlide13.xml" Id="R2cf9a3feaf28439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4db81fab6c4e72" /><Relationship Type="http://schemas.openxmlformats.org/officeDocument/2006/relationships/notesSlide" Target="/ppt/notesSlides/notesSlide14.xml" Id="Rf6a6c96aa7224f9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a76a1ad4bd4ed4" /><Relationship Type="http://schemas.openxmlformats.org/officeDocument/2006/relationships/notesSlide" Target="/ppt/notesSlides/notesSlide15.xml" Id="Re6070ce394c7490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95f3496467491b" /><Relationship Type="http://schemas.openxmlformats.org/officeDocument/2006/relationships/notesSlide" Target="/ppt/notesSlides/notesSlide16.xml" Id="R01dcfdb9d8cb49c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a5e603e491495d" /><Relationship Type="http://schemas.openxmlformats.org/officeDocument/2006/relationships/notesSlide" Target="/ppt/notesSlides/notesSlide17.xml" Id="R553b9fd7362f40d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eb0936b192459c" /><Relationship Type="http://schemas.openxmlformats.org/officeDocument/2006/relationships/notesSlide" Target="/ppt/notesSlides/notesSlide18.xml" Id="R9f6e439f811b4e0b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df3c8772874f72" /><Relationship Type="http://schemas.openxmlformats.org/officeDocument/2006/relationships/notesSlide" Target="/ppt/notesSlides/notesSlide19.xml" Id="R95b99485e713479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6d9a2c80aa4f38" /><Relationship Type="http://schemas.openxmlformats.org/officeDocument/2006/relationships/notesSlide" Target="/ppt/notesSlides/notesSlide2.xml" Id="Rd3627aeeb8604b5f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f79c13f43544ec" /><Relationship Type="http://schemas.openxmlformats.org/officeDocument/2006/relationships/notesSlide" Target="/ppt/notesSlides/notesSlide20.xml" Id="Rb4e58fb9b65c48f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85944be7e74dcb" /><Relationship Type="http://schemas.openxmlformats.org/officeDocument/2006/relationships/notesSlide" Target="/ppt/notesSlides/notesSlide3.xml" Id="R6de4169fd09b4be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4a8382ddb344e5" /><Relationship Type="http://schemas.openxmlformats.org/officeDocument/2006/relationships/notesSlide" Target="/ppt/notesSlides/notesSlide4.xml" Id="Rc2a7119e79c847d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7a7df6b57141a6" /><Relationship Type="http://schemas.openxmlformats.org/officeDocument/2006/relationships/notesSlide" Target="/ppt/notesSlides/notesSlide5.xml" Id="R70f5b420ccc74ca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50f12eb600444c" /><Relationship Type="http://schemas.openxmlformats.org/officeDocument/2006/relationships/notesSlide" Target="/ppt/notesSlides/notesSlide6.xml" Id="R9e7d614c64234c3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e4bc4095814e1c" /><Relationship Type="http://schemas.openxmlformats.org/officeDocument/2006/relationships/notesSlide" Target="/ppt/notesSlides/notesSlide7.xml" Id="Rdf6ae70bcd05407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c2ffc848d74ace" /><Relationship Type="http://schemas.openxmlformats.org/officeDocument/2006/relationships/chart" Target="/ppt/slides/charts/chart1.xml" Id="Re42f8363b13d4a84" /><Relationship Type="http://schemas.openxmlformats.org/officeDocument/2006/relationships/notesSlide" Target="/ppt/notesSlides/notesSlide8.xml" Id="R345882fc4ac9430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85b6a1ef154c08" /><Relationship Type="http://schemas.openxmlformats.org/officeDocument/2006/relationships/notesSlide" Target="/ppt/notesSlides/notesSlide9.xml" Id="Rdda51b141c5d46bc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Physical quantities and units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4"/>
              <c:pt idx="0">
                <c:v>1</c:v>
              </c:pt>
              <c:pt idx="1">
                <c:v>4</c:v>
              </c:pt>
              <c:pt idx="2">
                <c:v>9</c:v>
              </c:pt>
              <c:pt idx="3">
                <c:v>16</c:v>
              </c:pt>
            </c:numLit>
          </c:xVal>
          <c:yVal>
            <c:numLit>
              <c:formatCode>General</c:formatCode>
              <c:ptCount val="4"/>
              <c:pt idx="0">
                <c:v>4</c:v>
              </c:pt>
              <c:pt idx="1">
                <c:v>2</c:v>
              </c:pt>
              <c:pt idx="2">
                <c:v>1.33</c:v>
              </c:pt>
              <c:pt idx="3">
                <c:v>1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Relative uncertainty model (%)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Number of repeats, N (repeats)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E1E03236-7855-42BE-98C1-0B0A8EDA7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D7D5E428-3E87-462E-9AF7-2068F5497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Physical quantities and units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C3C8E416-C58A-4CEC-A694-F8FD84A42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Units That Catch Mistakes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E6F2FE9F-07F7-4125-8FA7-86774341A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Fₓ = F cos θ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5F0F2ADF-F8B5-4674-8973-0F5C2B51A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41D7C1A-32C3-4E70-A6F5-DCABC809A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6724DFF-FEEB-4AEE-9A33-102F8B325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B40532-8440-453C-B27A-03014CC03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7331980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E59BA8B-ED6F-49CF-8A74-2D619BB43D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7B2A5D5-CCAD-4EAD-9897-ECC848124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36DF327-DCE5-46FA-B90C-EB354A57F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F5524B-0F5F-43FD-97E3-3797AE06F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A94D04FF-AB81-4DDE-80D3-55509DC65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1D3EFC7E-88EC-4368-8FF9-7935A6ED0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Fₓ = 12.0 cos 35° = 9.83 N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82C56E51-6989-4F0C-AE58-60C15069BE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60ADDDD2-7909-4229-87D9-0B5B3A77A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Fᵧ = 12.0 sin 35° = 6.88 N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96BFB621-741F-47FE-9DA7-C9BDCD27F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26832434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A217772-DDE2-498B-977A-E5BBD1400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3F9D245-D086-438C-812F-4994A5759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EF45DAB-D164-4756-9D9F-D71C0D586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053C205-6972-41F1-A160-64E90AEAE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78E41F2D-3EB5-4FE7-BF6E-DA8213144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State directions: right and upward.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8A583472-7668-4563-B5C4-DA3182E78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Fₓ = 9.83 N, Fᵧ = 6.88 N.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48FE31A5-7E56-4963-A671-56D6FBFC1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36148016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615E9EC-9246-4C44-9EB4-57AC456CF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6808A5B-E1E7-4CE9-9426-B49920159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0583DC5-0145-49A2-AF7C-5B92825BE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21135FD-0953-4314-9E4F-6368169E8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123DF0C0-F186-4300-B5EB-67E6CC478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velocity has components 6.0 m s⁻¹ east and 8.0 m s⁻¹ north. Find magnitude and direction.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1E47A713-E625-4D77-98A5-AF97B0523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Use Pythagoras for the magnitude.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500D8681-AAC1-47B3-B5DC-09A0541D0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04558573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1101904-B8EB-49FC-A135-67489DFEC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AE9CF43-FE5F-44E6-AB1B-245FE02FB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C32DA62-0C30-4C1C-BAE7-559D1C032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D4E7692-6E87-4280-A645-0DA8A8679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70E17231-01E4-4741-940B-7A0CEBDD9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Pythagoras for the magnitude.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71C45B79-B4EE-43DF-9E74-5C14E5D30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tan θ = north/east.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6CD9C440-4F6E-4D9D-A488-F9F7F520D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Measure θ from east.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94081755-54CD-497C-8610-44D28D72B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10.0 m s⁻¹ at 53.1° north of east.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DDC4B8F3-CCD4-471B-9A14-347831C21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68085555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62799FC-0FB2-4A97-8DCD-4606E66A4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E89A9CE-E4FB-47CB-BD5A-CE81BFE27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2C09F6A-93C3-49EE-B53F-AA3B86413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F3F89F-5704-40CA-B275-8A5C018CE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F25D0474-B1CB-461C-8237-06C7B88D3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“An equation with matching units must be physically correct.”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2F287DFC-C5AD-4018-A878-503FBEB7B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212433556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5B07F14-CDE6-430E-8767-4A5951635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3924F45-3E79-4CE3-A970-07E23DD70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FA2BB4E-6232-4417-9599-7A6E9C1BD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2A0DE0B-4051-41AC-9D3E-4F445BD9A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A97E0B51-00AD-4CB0-8058-7C135926C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Matching dimensions are necessary, not sufficient; numerical factors and physics still matter.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EEBCB7AF-949B-43C3-9BCF-A28A8BF6F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Dimensional analysis is a bouncer, not the whole guest list.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377675E7-B7DD-4628-87B3-BE206C593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211051528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EDDA265-825F-4FB4-88FB-26903B9BC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C68815-8360-46C0-94BD-370724BEF8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474EE71-3C17-4167-90DA-7A32C2B3A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DA8B685-89AC-4627-B622-A37FA1E8C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F992D11A-1494-465C-87DD-7358C5D81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406FF8A1-4D44-4746-B8DE-D5FEAFE09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Show that pressure × volume has the dimensions of energy. Then state whether pV = mv could be valid.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493B68B7-4E39-48ED-8D8D-8333FD99D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93718038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CBA15B9-D289-403B-A9E2-0F37E0785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B57A5A4-3B6E-4078-9967-1437716C0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DDF5117-0BE8-4884-A393-F915840D4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29B979C-B92D-4D19-9A85-90B460A0B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E46D44E8-8042-4201-9CF8-EE2D6116A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D4504635-0BA2-43B3-9C64-7B191866B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[p] = ML⁻¹T⁻².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40EB2B60-E4A1-43F0-9CFF-C4202E3CB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D61AA999-AC92-4479-9899-BD1D2D088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[pV] = ML²T⁻², the dimension of energy.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ED86B6F3-B02A-4496-B6C6-05A6B60815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77809A3E-BAF1-420C-BDDA-4E5806618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[mv] = MLT⁻¹.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15E79BAB-8570-49CF-A37E-4704D1E95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6BE41A59-68CA-4C95-B63E-8896D01F1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Therefore pV = mv is not dimensionally valid.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F4DBC407-1163-4449-8D2C-E6C83BE68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54562263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6A1FA81-75EE-44A3-948A-184C5E6F0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37A63F0-EC7B-4DC2-8D55-C115240CD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B2ACE42-5A80-4493-8E82-8482F0CD7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99A2313-DEF4-404D-968E-ED4364CBC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7D6B7598-A1CE-4BC3-8BC5-D6F13BC5F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B8003152-CE24-4B3F-8FF6-95D18A2FF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80756746-B2A1-4E24-A7B8-C7F5198D7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Which is an SI base quantity?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061A0C9D-8843-4B4B-9D85-2782A38FA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force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mass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pressure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0A79DFDA-AAF3-4255-958C-6FBA18E5D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92BAA7A7-EBA6-45BF-ACB4-9D548D6B65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Dimensions of velocity?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B4B8F191-704B-488F-80F1-E9474C8CE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LT⁻¹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LT⁻²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MLT⁻¹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L²T⁻¹</a:t>
            </a:r>
          </a:p>
        </p:txBody>
      </p:sp>
    </p:spTree>
    <p:extLst>
      <p:ext uri="{BB962C8B-B14F-4D97-AF65-F5344CB8AC3E}">
        <p14:creationId xmlns:p14="http://schemas.microsoft.com/office/powerpoint/2010/main" val="1851894924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2215F56-7613-42A9-93A5-2F6FC55AA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BF251A2-A1CB-42D9-A015-5EB677655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A10E2A6-A654-4540-8D23-F045BD3A4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47EE220-5CD2-465A-9154-80EC061C8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A2AE18B3-D0EE-44A9-9DD5-D2A133F5A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0694D01D-D359-46A5-A2D9-EAD17EC98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3562C7A5-248A-48AC-8741-4240F889C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vector needs?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723CD0D4-63E1-415F-9719-5AF148CA4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unit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magnitude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direction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magnitude and direction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B0B291E7-1737-4DAD-92CC-C4CBD7225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B3BF7EC9-A59A-441E-8EF2-1A3A925D4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Two perpendicular components 5 and 12 give?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A44ADF0-895B-426B-B39F-02026CD99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7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13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17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60</a:t>
            </a:r>
          </a:p>
        </p:txBody>
      </p:sp>
    </p:spTree>
    <p:extLst>
      <p:ext uri="{BB962C8B-B14F-4D97-AF65-F5344CB8AC3E}">
        <p14:creationId xmlns:p14="http://schemas.microsoft.com/office/powerpoint/2010/main" val="19187800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832B17A-9B77-4F83-8358-AEDE2D8E5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DCA9C4D-B8FB-45F3-9DF3-6362804CD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5CB640C-8EEB-4F2E-AA70-89DE8FC3E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F201DFB-9832-4BD7-A1BD-701EC0311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2DDB980D-3ACF-44B7-A776-9799B7F06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student writes distance = speed × time². How can you prove it is wrong without using any numbers?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66A49063-1C60-4CEA-BCCE-1BCB25769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40737492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4743BD1-0187-473F-A954-9D19EC7704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9F9AEC0-C390-4E63-BB4F-7AA5E6C8A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3F53AE2-718D-4CB5-A97A-CE5CA9A3DA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AAAFF1A-25D4-49D1-9DF2-2A23E4220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E122382C-AD9A-4AA7-9E1D-E84A2CD9B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mass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A35EE4FB-53E2-4445-8C75-0C90BDD67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LT⁻¹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EF0E1D74-46AB-48C4-8158-FCAA1AEA9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magnitude and direction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BD839F69-27CE-4AE8-AAA8-F605319E3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13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53339C4B-B673-44DF-B5B9-8E2D42E87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AF61C4A1-5AA4-44D5-A87B-9693D6394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73387198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6F53F4D-B0E0-4C72-8DAF-DE818F130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A6060F9-A6FC-448C-AEB2-FEA61AA86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AE6E27F-29EB-4543-A7E5-6AC043679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246B3AA-8C64-40A6-8805-E09E6211B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53922197-6591-4EBE-B21C-1D1E1C75C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72A0FE6B-9B00-40E0-9BBF-DB0C7E0BC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9B30695A-2AF5-409A-86D4-8CF7551CF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Which is an SI base quantity?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61BCFCBC-2D4B-40BD-AF5A-181C902BB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force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energy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mass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pressure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621F0365-57B1-485F-8182-AE800A976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FF1E48E5-43A5-445D-A5E8-518296A32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Dimensions of velocity?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98DD9939-C2C3-47A7-8B35-4128FEE77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LT⁻¹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LT⁻²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MLT⁻¹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L²T⁻¹</a:t>
            </a:r>
          </a:p>
        </p:txBody>
      </p:sp>
    </p:spTree>
    <p:extLst>
      <p:ext uri="{BB962C8B-B14F-4D97-AF65-F5344CB8AC3E}">
        <p14:creationId xmlns:p14="http://schemas.microsoft.com/office/powerpoint/2010/main" val="197738176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B930310-A2E0-2752-B6CB-28604E61C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E854083-AA70-18FE-9CF5-FE04A6518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3239AE16-5D0E-932E-A181-B8D115DF0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2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9A02503C-9D06-53B6-C76D-0A8C38E69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SI base quantities anchor every derived unit.</a:t>
            </a:r>
          </a:p>
        </p:txBody>
      </p:sp>
      <p:sp>
        <p:nvSpPr>
          <p:cNvPr id="23" name="TextBox 22">
            <a:extLst xmlns:a="http://schemas.openxmlformats.org/drawingml/2006/main">
              <a:ext uri="{FF2B5EF4-FFF2-40B4-BE49-F238E27FC236}">
                <a16:creationId xmlns:a16="http://schemas.microsoft.com/office/drawing/2014/main" id="{41A41B8C-71B4-3F2A-FE52-864D5B2A2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86763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s = ut + ½at²  — check each term separately</a:t>
            </a:r>
          </a:p>
        </p:txBody>
      </p:sp>
      <p:sp>
        <p:nvSpPr>
          <p:cNvPr id="24" name="Rectangle: Rounded Corners 23">
            <a:extLst xmlns:a="http://schemas.openxmlformats.org/drawingml/2006/main">
              <a:ext uri="{FF2B5EF4-FFF2-40B4-BE49-F238E27FC236}">
                <a16:creationId xmlns:a16="http://schemas.microsoft.com/office/drawing/2014/main" id="{B02451EE-E9C8-B7DE-58EC-892197FF5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" y="4065882"/>
            <a:ext cx="2159000" cy="583259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s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8A0F0068-553F-9F07-7793-7EDE9DADA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9600" y="4211696"/>
            <a:ext cx="38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=</a:t>
            </a:r>
          </a:p>
        </p:txBody>
      </p:sp>
      <p:sp>
        <p:nvSpPr>
          <p:cNvPr id="26" name="Rectangle: Rounded Corners 25">
            <a:extLst xmlns:a="http://schemas.openxmlformats.org/drawingml/2006/main">
              <a:ext uri="{FF2B5EF4-FFF2-40B4-BE49-F238E27FC236}">
                <a16:creationId xmlns:a16="http://schemas.microsoft.com/office/drawing/2014/main" id="{5D3FF12F-DA1D-7283-37FD-C1A015E11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2200" y="4065882"/>
            <a:ext cx="2159000" cy="583259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u t</a:t>
            </a:r>
          </a:p>
        </p:txBody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EC17E280-B6A3-57F4-18D8-21CFE2782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92800" y="4211696"/>
            <a:ext cx="38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+</a:t>
            </a:r>
          </a:p>
        </p:txBody>
      </p:sp>
      <p:sp>
        <p:nvSpPr>
          <p:cNvPr id="28" name="Rectangle: Rounded Corners 27">
            <a:extLst xmlns:a="http://schemas.openxmlformats.org/drawingml/2006/main">
              <a:ext uri="{FF2B5EF4-FFF2-40B4-BE49-F238E27FC236}">
                <a16:creationId xmlns:a16="http://schemas.microsoft.com/office/drawing/2014/main" id="{2C3DD83F-4056-A3E2-F723-C42D20A0E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75400" y="4065882"/>
            <a:ext cx="2159000" cy="583259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½ a t²</a:t>
            </a:r>
          </a:p>
        </p:txBody>
      </p:sp>
      <p:sp>
        <p:nvSpPr>
          <p:cNvPr id="29" name="Rectangle: Rounded Corners 28">
            <a:extLst xmlns:a="http://schemas.openxmlformats.org/drawingml/2006/main">
              <a:ext uri="{FF2B5EF4-FFF2-40B4-BE49-F238E27FC236}">
                <a16:creationId xmlns:a16="http://schemas.microsoft.com/office/drawing/2014/main" id="{3D8ABEC6-B715-92E4-2B2E-523B5D42C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0" y="4065882"/>
            <a:ext cx="2159000" cy="583259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EF5C3E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m v</a:t>
            </a:r>
          </a:p>
        </p:txBody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60D5553E-D31C-FC1D-9888-B948934BA9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" y="4765792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m</a:t>
            </a:r>
          </a:p>
        </p:txBody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BBAC653E-19C5-6757-D5C3-53F5F65DE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2200" y="4765792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(m s⁻¹)(s) = m</a:t>
            </a:r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07823B50-8F16-3514-B01D-879FA916C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75400" y="4765792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(m s⁻²)(s²) = m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B0C4AC49-E9B5-94BA-8ED3-4A6CC23EB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0" y="4765792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kg m s⁻¹</a:t>
            </a:r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A05CF25B-ABEC-4FD2-A0E1-9B267833E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" y="5115748"/>
            <a:ext cx="76454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81D998B2-C607-3623-6830-49875367B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" y="5174074"/>
            <a:ext cx="7645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all three are lengths — the equation is homogeneous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21BCD21A-9BA8-36FD-94C9-358615DD7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0" y="5174074"/>
            <a:ext cx="22352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different units — cannot be added here</a:t>
            </a:r>
          </a:p>
        </p:txBody>
      </p:sp>
      <p:sp>
        <p:nvSpPr>
          <p:cNvPr id="3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EAEA0B7-9622-4125-BB5C-F94E96DC4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3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BBE2B09-025A-47AF-85A5-AD04527C2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3689062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7EF0D30-DB03-4B7C-8290-C67BD84AE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2B8B41E-8326-427F-8C7C-CA8C96A8A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9232DE4-BF2E-4BFD-8BF5-E68AF081F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69F2C8B-06FE-4CC1-899A-A6DB2C9E0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E6E0F799-8CBB-43A0-A82B-6939EA195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7D00D8D6-0E83-4E82-B22B-4B19206E0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SI base quantities anchor every derived unit.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C0B869F0-2C63-421D-A4E4-AF0C0B4C5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85DE716F-59CD-49A4-A710-4EA5CA560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Homogeneous equations have the same dimensions on both sides.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7493E820-342A-4BD4-AE3D-A95E11C78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37579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7A793DF-177B-4202-9C12-7F6D6438F2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17E37D8-8CC4-4AD0-9FE1-C41E9CC79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A7E1C1E-C3C7-43B5-A3BC-DC0DF13A2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A219438-483C-4216-9813-D9B2F1D38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340907F8-474A-4253-887A-41DC48494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CA6B3699-2694-4D11-9E99-3DC9906E8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Scalars have magnitude; vectors also have direction.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B447E237-54C8-435F-9D82-67066A233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Resolve a vector into perpendicular components before recombining it.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2DE72A79-FB25-4FB4-9E52-2158EB787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4B286516-498C-4411-B4F9-526C41A13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Fₓ = F cos θ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5E3FAB31-84AE-4256-BE5B-D8BD4B00A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Fᵧ = F sin θ</a:t>
            </a:r>
          </a:p>
        </p:txBody>
      </p:sp>
      <p:sp>
        <p:nvSpPr>
          <p:cNvPr id="11" name="scope-extra">
            <a:extLst xmlns:a="http://schemas.openxmlformats.org/drawingml/2006/main">
              <a:ext uri="{FF2B5EF4-FFF2-40B4-BE49-F238E27FC236}">
                <a16:creationId xmlns:a16="http://schemas.microsoft.com/office/drawing/2014/main" id="{18726D6E-1398-4BB5-91BA-C0CEB3F1B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Repeats shrink random scatter but never a systematic or zero error; combine percentage uncertainties by adding them.</a:t>
            </a:r>
          </a:p>
        </p:txBody>
      </p:sp>
    </p:spTree>
    <p:extLst>
      <p:ext uri="{BB962C8B-B14F-4D97-AF65-F5344CB8AC3E}">
        <p14:creationId xmlns:p14="http://schemas.microsoft.com/office/powerpoint/2010/main" val="158385365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39A1188-ADEF-4B80-8DBE-3558AF2C0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2B6844C-B340-41A5-8B7F-9CD5C5F6D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DBEE022-CEF7-414B-A68C-2C3FB5828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8386B71-8D1B-4A42-83D3-36577EEB9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EB14ABFB-4E34-4663-BCAE-B59BA2C4B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EECBFC71-C48F-4F90-AE95-CA915E0E9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10ABDA8C-5A74-4143-8232-7F085B6AF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Relative uncertainty model (%)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CE42BDC9-0515-479B-86ED-33144ABF2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Number of repeats, N (repeats)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408FA82E-53DE-470C-8F08-BFCF7EAFF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2B9BEC6C-E78E-4A43-97D4-0EAE06C16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51561075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8CD76C1-9D29-4D59-ADC8-430E46482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948920B-7CD3-4407-AEA4-452D36955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49C52CE-9F45-4BE3-8987-F4FF0E2E7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7D4E817-30C8-41CA-8B54-AEAB35EA0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Random uncertainty falls as repeats increase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2f8363b13d4a84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41C24C07-7AE0-4C1F-BF68-49E200E64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Change N = 16 to N = 25 and predict the new point before editing the chart.</a:t>
            </a:r>
          </a:p>
        </p:txBody>
      </p:sp>
    </p:spTree>
    <p:extLst>
      <p:ext uri="{BB962C8B-B14F-4D97-AF65-F5344CB8AC3E}">
        <p14:creationId xmlns:p14="http://schemas.microsoft.com/office/powerpoint/2010/main" val="44051934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0E23024-5EA3-4833-984D-2DE1EF188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1 · PHYSICAL QUANTITIES AND UNITS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92AEC71-CD1E-4895-A92B-E5ADC5760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44A7F39-173B-4E51-A6E4-D66918E8F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3D8E5DA-B80F-4222-81F3-9139F77AE4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90CCA92B-9F27-424C-950F-5B101DAF6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force of 12.0 N acts at 35° above the horizontal. Find its components.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A59D09D4-6839-47F4-832E-15F453212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75593186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2026-08-26T11:34:25.0000000Z</dcterms:created>
  <dcterms:modified xsi:type="dcterms:W3CDTF">2026-08-26T11:34:25.0000000Z</dcterms:modified>
</coreProperties>
</file>