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slides/charts/chart1.xml" ContentType="application/vnd.openxmlformats-officedocument.drawingml.chart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faea92b48c24bb2" /><Relationship Type="http://schemas.openxmlformats.org/officeDocument/2006/relationships/extended-properties" Target="/docProps/app.xml" Id="R615c20fa62f549ef" /><Relationship Type="http://schemas.openxmlformats.org/officeDocument/2006/relationships/officeDocument" Target="/ppt/presentation.xml" Id="Rd412252ec6234cb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137af014d7f4921"/>
  </p:sldMasterIdLst>
  <p:notesMasterIdLst>
    <p:notesMasterId xmlns:r="http://schemas.openxmlformats.org/officeDocument/2006/relationships" r:id="R3a8d477955284b80"/>
  </p:notesMasterIdLst>
  <p:sldIdLst>
    <p:sldId xmlns:r="http://schemas.openxmlformats.org/officeDocument/2006/relationships" id="256" r:id="R030846e8caba43b7"/>
    <p:sldId xmlns:r="http://schemas.openxmlformats.org/officeDocument/2006/relationships" id="257" r:id="Rcc610ce73a1b43a6"/>
    <p:sldId xmlns:r="http://schemas.openxmlformats.org/officeDocument/2006/relationships" id="258" r:id="Racc4bfcd7dbd4493"/>
    <p:sldId xmlns:r="http://schemas.openxmlformats.org/officeDocument/2006/relationships" id="259" r:id="Rb3075cdaa7974c7b"/>
    <p:sldId xmlns:r="http://schemas.openxmlformats.org/officeDocument/2006/relationships" id="260" r:id="R55358b95e178423b"/>
    <p:sldId xmlns:r="http://schemas.openxmlformats.org/officeDocument/2006/relationships" id="261" r:id="Rcc9c27cef7c54809"/>
    <p:sldId xmlns:r="http://schemas.openxmlformats.org/officeDocument/2006/relationships" id="262" r:id="Ra837fca3a90f4859"/>
    <p:sldId xmlns:r="http://schemas.openxmlformats.org/officeDocument/2006/relationships" id="263" r:id="R69ff9de564044459"/>
    <p:sldId xmlns:r="http://schemas.openxmlformats.org/officeDocument/2006/relationships" id="264" r:id="R6b6ea140fcdd41ee"/>
    <p:sldId xmlns:r="http://schemas.openxmlformats.org/officeDocument/2006/relationships" id="265" r:id="R650888205d354ee6"/>
    <p:sldId xmlns:r="http://schemas.openxmlformats.org/officeDocument/2006/relationships" id="266" r:id="R33155cf1e5c04d3a"/>
    <p:sldId xmlns:r="http://schemas.openxmlformats.org/officeDocument/2006/relationships" id="267" r:id="R3b531795085748fe"/>
    <p:sldId xmlns:r="http://schemas.openxmlformats.org/officeDocument/2006/relationships" id="268" r:id="Ra3a2d6062f8e40c0"/>
    <p:sldId xmlns:r="http://schemas.openxmlformats.org/officeDocument/2006/relationships" id="269" r:id="R42e69c4dfa914da9"/>
    <p:sldId xmlns:r="http://schemas.openxmlformats.org/officeDocument/2006/relationships" id="270" r:id="Rea6c3e4314ed42d4"/>
    <p:sldId xmlns:r="http://schemas.openxmlformats.org/officeDocument/2006/relationships" id="271" r:id="Rbdf287ee4abb4452"/>
    <p:sldId xmlns:r="http://schemas.openxmlformats.org/officeDocument/2006/relationships" id="272" r:id="R03e6592c27fa430c"/>
    <p:sldId xmlns:r="http://schemas.openxmlformats.org/officeDocument/2006/relationships" id="273" r:id="R9016da97bf604cad"/>
    <p:sldId xmlns:r="http://schemas.openxmlformats.org/officeDocument/2006/relationships" id="274" r:id="R2ec39a0d2d1e480e"/>
    <p:sldId xmlns:r="http://schemas.openxmlformats.org/officeDocument/2006/relationships" id="275" r:id="Re454aa12d3784b3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c4f88753fa44969" /><Relationship Type="http://schemas.openxmlformats.org/officeDocument/2006/relationships/slideMaster" Target="/ppt/slideMasters/slideMaster1.xml" Id="R1137af014d7f4921" /><Relationship Type="http://schemas.openxmlformats.org/officeDocument/2006/relationships/notesMaster" Target="/ppt/notesMasters/notesMaster1.xml" Id="R3a8d477955284b80" /><Relationship Type="http://schemas.openxmlformats.org/officeDocument/2006/relationships/presProps" Target="/ppt/presProps.xml" Id="Rf970b1cbbd844d34" /><Relationship Type="http://schemas.openxmlformats.org/officeDocument/2006/relationships/viewProps" Target="/ppt/viewProps.xml" Id="R07f6c7be0a004707" /><Relationship Type="http://schemas.openxmlformats.org/officeDocument/2006/relationships/tableStyles" Target="/ppt/tableStyles.xml" Id="R94f076dd02ee452a" /><Relationship Type="http://schemas.openxmlformats.org/officeDocument/2006/relationships/slide" Target="/ppt/slides/slide1.xml" Id="R030846e8caba43b7" /><Relationship Type="http://schemas.openxmlformats.org/officeDocument/2006/relationships/slide" Target="/ppt/slides/slide2.xml" Id="Rcc610ce73a1b43a6" /><Relationship Type="http://schemas.openxmlformats.org/officeDocument/2006/relationships/slide" Target="/ppt/slides/slide3.xml" Id="Racc4bfcd7dbd4493" /><Relationship Type="http://schemas.openxmlformats.org/officeDocument/2006/relationships/slide" Target="/ppt/slides/slide4.xml" Id="Rb3075cdaa7974c7b" /><Relationship Type="http://schemas.openxmlformats.org/officeDocument/2006/relationships/slide" Target="/ppt/slides/slide5.xml" Id="R55358b95e178423b" /><Relationship Type="http://schemas.openxmlformats.org/officeDocument/2006/relationships/slide" Target="/ppt/slides/slide6.xml" Id="Rcc9c27cef7c54809" /><Relationship Type="http://schemas.openxmlformats.org/officeDocument/2006/relationships/slide" Target="/ppt/slides/slide7.xml" Id="Ra837fca3a90f4859" /><Relationship Type="http://schemas.openxmlformats.org/officeDocument/2006/relationships/slide" Target="/ppt/slides/slide8.xml" Id="R69ff9de564044459" /><Relationship Type="http://schemas.openxmlformats.org/officeDocument/2006/relationships/slide" Target="/ppt/slides/slide9.xml" Id="R6b6ea140fcdd41ee" /><Relationship Type="http://schemas.openxmlformats.org/officeDocument/2006/relationships/slide" Target="/ppt/slides/slide10.xml" Id="R650888205d354ee6" /><Relationship Type="http://schemas.openxmlformats.org/officeDocument/2006/relationships/slide" Target="/ppt/slides/slide11.xml" Id="R33155cf1e5c04d3a" /><Relationship Type="http://schemas.openxmlformats.org/officeDocument/2006/relationships/slide" Target="/ppt/slides/slide12.xml" Id="R3b531795085748fe" /><Relationship Type="http://schemas.openxmlformats.org/officeDocument/2006/relationships/slide" Target="/ppt/slides/slide13.xml" Id="Ra3a2d6062f8e40c0" /><Relationship Type="http://schemas.openxmlformats.org/officeDocument/2006/relationships/slide" Target="/ppt/slides/slide14.xml" Id="R42e69c4dfa914da9" /><Relationship Type="http://schemas.openxmlformats.org/officeDocument/2006/relationships/slide" Target="/ppt/slides/slide15.xml" Id="Rea6c3e4314ed42d4" /><Relationship Type="http://schemas.openxmlformats.org/officeDocument/2006/relationships/slide" Target="/ppt/slides/slide16.xml" Id="Rbdf287ee4abb4452" /><Relationship Type="http://schemas.openxmlformats.org/officeDocument/2006/relationships/slide" Target="/ppt/slides/slide17.xml" Id="R03e6592c27fa430c" /><Relationship Type="http://schemas.openxmlformats.org/officeDocument/2006/relationships/slide" Target="/ppt/slides/slide18.xml" Id="R9016da97bf604cad" /><Relationship Type="http://schemas.openxmlformats.org/officeDocument/2006/relationships/slide" Target="/ppt/slides/slide19.xml" Id="R2ec39a0d2d1e480e" /><Relationship Type="http://schemas.openxmlformats.org/officeDocument/2006/relationships/slide" Target="/ppt/slides/slide20.xml" Id="Re454aa12d3784b3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448ba0f0943487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cdff0349f27443e" /><Relationship Type="http://schemas.openxmlformats.org/officeDocument/2006/relationships/notesMaster" Target="/ppt/notesMasters/notesMaster1.xml" Id="Rbb91bae1cb41439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2a4a124f90c42b8" /><Relationship Type="http://schemas.openxmlformats.org/officeDocument/2006/relationships/notesMaster" Target="/ppt/notesMasters/notesMaster1.xml" Id="R6cadf4edad4143a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9258df09dde43ed" /><Relationship Type="http://schemas.openxmlformats.org/officeDocument/2006/relationships/notesMaster" Target="/ppt/notesMasters/notesMaster1.xml" Id="Rc0cf2823dafa423b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394d5521867d4fde" /><Relationship Type="http://schemas.openxmlformats.org/officeDocument/2006/relationships/notesMaster" Target="/ppt/notesMasters/notesMaster1.xml" Id="R2c4897e167f94a07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be0e26e6674b4df2" /><Relationship Type="http://schemas.openxmlformats.org/officeDocument/2006/relationships/notesMaster" Target="/ppt/notesMasters/notesMaster1.xml" Id="Rfa4759136023443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f1ea858ebfe4678" /><Relationship Type="http://schemas.openxmlformats.org/officeDocument/2006/relationships/notesMaster" Target="/ppt/notesMasters/notesMaster1.xml" Id="Rce12275ad17b42b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2a3c2f087fa45eb" /><Relationship Type="http://schemas.openxmlformats.org/officeDocument/2006/relationships/notesMaster" Target="/ppt/notesMasters/notesMaster1.xml" Id="R40efe1979a1c4bb5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767caa9d1994f9f" /><Relationship Type="http://schemas.openxmlformats.org/officeDocument/2006/relationships/notesMaster" Target="/ppt/notesMasters/notesMaster1.xml" Id="R81241a8a157f4f1f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102be46a14ea48b6" /><Relationship Type="http://schemas.openxmlformats.org/officeDocument/2006/relationships/notesMaster" Target="/ppt/notesMasters/notesMaster1.xml" Id="R0ed57521633d4f94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15a532abb8504185" /><Relationship Type="http://schemas.openxmlformats.org/officeDocument/2006/relationships/notesMaster" Target="/ppt/notesMasters/notesMaster1.xml" Id="R21caba83377142de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90f7d159a5f84977" /><Relationship Type="http://schemas.openxmlformats.org/officeDocument/2006/relationships/notesMaster" Target="/ppt/notesMasters/notesMaster1.xml" Id="Rd39c1b88a07b4b3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0e75a899dbe4018" /><Relationship Type="http://schemas.openxmlformats.org/officeDocument/2006/relationships/notesMaster" Target="/ppt/notesMasters/notesMaster1.xml" Id="Rffc7caa37db64c6a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469c54499704e74" /><Relationship Type="http://schemas.openxmlformats.org/officeDocument/2006/relationships/notesMaster" Target="/ppt/notesMasters/notesMaster1.xml" Id="Rfc62317101374e8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4b90ab0a1294dcf" /><Relationship Type="http://schemas.openxmlformats.org/officeDocument/2006/relationships/notesMaster" Target="/ppt/notesMasters/notesMaster1.xml" Id="R3e7d878dd6024c3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0392c2985844cfc" /><Relationship Type="http://schemas.openxmlformats.org/officeDocument/2006/relationships/notesMaster" Target="/ppt/notesMasters/notesMaster1.xml" Id="Redb5eb3da89e42b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a4be5244d714c08" /><Relationship Type="http://schemas.openxmlformats.org/officeDocument/2006/relationships/notesMaster" Target="/ppt/notesMasters/notesMaster1.xml" Id="R344fd8bf1e1c407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5c02f347b234e8d" /><Relationship Type="http://schemas.openxmlformats.org/officeDocument/2006/relationships/notesMaster" Target="/ppt/notesMasters/notesMaster1.xml" Id="R79cd4cedcc65461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f5b89de4eed4c11" /><Relationship Type="http://schemas.openxmlformats.org/officeDocument/2006/relationships/notesMaster" Target="/ppt/notesMasters/notesMaster1.xml" Id="R9646ada0f993463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2562da44379421b" /><Relationship Type="http://schemas.openxmlformats.org/officeDocument/2006/relationships/notesMaster" Target="/ppt/notesMasters/notesMaster1.xml" Id="R764fdb21f00449f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746c8b8af0ab4d19" /><Relationship Type="http://schemas.openxmlformats.org/officeDocument/2006/relationships/notesMaster" Target="/ppt/notesMasters/notesMaster1.xml" Id="Racafece49788484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minimal dark cover with one large topic title, one lesson title and one governing equation.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Do not explain yet. Give students five seconds to identify one symbol they already know.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Opening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first two calculation decisions appear as large numbered lines; the final result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Pause before each line. Students predict the operation, then justify it with units or a sign convention.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method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final calculation step and answer appear at large scale on a dark high-contrast slide.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challenge the sign, unit and order of magnitude before accepting the answer.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answer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11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single problem and one first hint are visible. Pair roles make the discussion active.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Give ninety seconds. The solver proposes a line; the sceptic must approve the physics before it is written.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pair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remaining hints, one answer and a change-one-value extension are separated clearly.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compare routes, not just answers. Change one given value orally and ask for a proportional prediction.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Guided route reveal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misconception claim and three voting choices are visible; the repair is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Everyone commits. Ask one student from each choice to identify the exact word that creates the problem.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correction and one memorable humorous line appear only after the class vote.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Return to the opening hook. Students rewrite the misconception precisely in twelve words or fewer.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Misconception repair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exam-style question stands alone with four method words and no mark scheme.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Allow silent first work. Students underline the command word and box the data before comparing methods.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Independent exam attempt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Up to five concise mark points form one spacious vertical reveal.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point at a time. Students annotate where each mark was earned and improve one line.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Peer mark and improve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nλ. An integer number of wavelengths returns the same phase. Q2: λ/2. Nodes recur every half wavelength.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questions share the slide at large type; answers are withheld.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 or finger voting. Require a written reason for the less confident item.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Exit quiz pair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19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Q3: constant phase difference. This stabilises the interference pattern. Q4: smaller. Spacing is the reciprocal of line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One large diagnostic question fills the slide; no answer or hint is visible.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write an answer before speaking. Collect two contrasting predictions and revisit them on slide 15.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Diagnostic hook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2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Four short answers precede one large one-minute-paper prompt. Explanations stay in the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correct in a different colour, then answer the reflection before leaving.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Answers and reflection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20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nλ. An integer number of wavelengths returns the same phase. Q2: λ/2. Nodes recur every half wavelength. Q3: constant phase difference. This stabilises the interference pattern. Q4: smaller. Spacing is the reciprocal of line density.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multiple-choice retrieval questions share a clean split canvas; answers are absent.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Use mini-whiteboards. Ask for one reason, not a show of hands.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Retrieval vote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3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Q1: nλ. An integer number of wavelengths returns the same phase. Q2: λ/2. Nodes recur every half wavelength.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The original editable native diagram is preserved, paired with one concise governing statement and larger labels.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students to point to the part of the figure that makes the sentence true. Invite one student to relabel a shape.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Concept figure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4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large numbered physical ideas appear with no formula list.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Reveal one idea at a time verbally. Ask a student to connect cause and effect.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one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5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Two controlling ideas sit beside a large equation stack. Vocabulary is moved to notes.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name every symbol and unit. Ask which equation can be rejected by dimensions before calculation.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Model stage two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6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Key vocabulary: superposition, coherence, path difference, phase, node, diffraction grating.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blank pair of labelled axes occupies most of the slide; four relationship prompts sit at the right.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Students sketch individually, then compare gradients, intercepts and curvature before the next slide reveals data.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prediction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7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A large editable native chart fills the canvas. The only additional copy is one data-edit challenge.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Compare the class sketches with the data, then use Edit Data in PowerPoint. Require a physical explanation for every changed point.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Graph reveal and edit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8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[Teacher detail]</a:t>
            </a:r>
          </a:p>
          <a:p xmlns:a="http://schemas.openxmlformats.org/drawingml/2006/main">
            <a:r>
              <a:t>Bright-fringe spacing is constant in the small-angle double-slit model. Data: (-6, 100), (-5.75, 93.3), (-5.5, 75), (-5.25, 50), (-5, 25), (-4.75, 6.7), (-4.5, 0), (-4.25, 6.7), (-4, 25), (-3.75, 50), (-3.5, 75), (-3.25, 93.3), (-3, 100), (-2.75, 93.3), (-2.5, 75), (-2.25, 50), (-2, 25), (-1.75, 6.7), (-1.5, 0), (-1.25, 6.7), (-1, 25), (-0.75, 50), (-0.5, 75), (-0.25, 93.3), (0, 100), (0.25, 93.3), (0.5, 75), (0.75, 50), (1, 25), (1.25, 6.7), (1.5, 0), (1.75, 6.7), (2, 25), (2.25, 50), (2.5, 75), (2.75, 93.3), (3, 100), (3.25, 93.3), (3.5, 75), (3.75, 50), (4, 25), (4.25, 6.7), (4.5, 0), (4.75, 6.7), (5, 25), (5.25, 50), (5.5, 75), (5.75, 93.3), (6, 100).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Cambridge International AS &amp; A Level Physics 9702 syllabus (2025–2027, Version 1), https://www.cambridgeinternational.org/Images/664565-2025-2027-syllabus.pdf</a:t>
            </a:r>
          </a:p>
          <a:p xmlns:a="http://schemas.openxmlformats.org/drawingml/2006/main">
            <a:r>
              <a:t>Cambridge International qualification page, https://www.cambridgeinternational.org/programmes-and-qualifications/view/cambridge-international-as-and-a-level-physics-9702/</a:t>
            </a:r>
          </a:p>
          <a:p xmlns:a="http://schemas.openxmlformats.org/drawingml/2006/main">
            <a:r>
              <a:t>All worked examples, class questions, charts and quiz items are original GioPhysics material; none is copied from a Cambridge paper.</a:t>
            </a:r>
          </a:p>
          <a:p xmlns:a="http://schemas.openxmlformats.org/drawingml/2006/main">
            <a:r>
              <a:t>No external visual assets are used; visible content remains editable PowerPoint text, shapes and charts.</a:t>
            </a:r>
          </a:p>
          <a:p xmlns:a="http://schemas.openxmlformats.org/drawingml/2006/main">
            <a:r>
              <a:t>[Visual description]</a:t>
            </a:r>
          </a:p>
          <a:p xmlns:a="http://schemas.openxmlformats.org/drawingml/2006/main">
            <a:r>
              <a:t>Only the problem and three decision verbs are visible; no working or answer appears.</a:t>
            </a:r>
          </a:p>
          <a:p xmlns:a="http://schemas.openxmlformats.org/drawingml/2006/main">
            <a:r>
              <a:t>[Teacher cue]</a:t>
            </a:r>
          </a:p>
          <a:p xmlns:a="http://schemas.openxmlformats.org/drawingml/2006/main">
            <a:r>
              <a:t>Ask for an estimate and the governing model before touching a calculator.</a:t>
            </a:r>
          </a:p>
          <a:p xmlns:a="http://schemas.openxmlformats.org/drawingml/2006/main">
            <a:r>
              <a:t>[Activity]</a:t>
            </a:r>
          </a:p>
          <a:p xmlns:a="http://schemas.openxmlformats.org/drawingml/2006/main">
            <a:r>
              <a:t>Worked problem prompt</a:t>
            </a:r>
          </a:p>
          <a:p xmlns:a="http://schemas.openxmlformats.org/drawingml/2006/main">
            <a:r>
              <a:t>[Curriculum alignment]</a:t>
            </a:r>
          </a:p>
          <a:p xmlns:a="http://schemas.openxmlformats.org/drawingml/2006/main">
            <a:r>
              <a:t>AS Level; Topic 8 Superposition; slide 9 of 20.</a:t>
            </a:r>
          </a:p>
          <a:p xmlns:a="http://schemas.openxmlformats.org/drawingml/2006/main">
            <a:r>
              <a:t>[Syllabus edge]</a:t>
            </a:r>
          </a:p>
          <a:p xmlns:a="http://schemas.openxmlformats.org/drawingml/2006/main">
            <a:r>
              <a:t>A wave spreads as it passes a gap or an edge, most strongly when the gap is about one wavelength wide.</a:t>
            </a:r>
          </a:p>
          <a:p xmlns:a="http://schemas.openxmlformats.org/drawingml/2006/main">
            <a:r>
              <a:t>[Safety]</a:t>
            </a:r>
          </a:p>
          <a:p xmlns:a="http://schemas.openxmlformats.org/drawingml/2006/main">
            <a:r>
              <a:t>Use low-power teacher-controlled optical sources and diffraction gratings; never look into a laser beam.</a:t>
            </a:r>
          </a:p>
          <a:p xmlns:a="http://schemas.openxmlformats.org/drawingml/2006/main">
            <a:r>
              <a:t>Independent GioPhysics resource; not endorsed by Cambridge International.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a6dae2e92364ba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3658161e5784bb6" /><Relationship Type="http://schemas.openxmlformats.org/officeDocument/2006/relationships/slideLayout" Target="/ppt/slideLayouts/slideLayout1.xml" Id="R1a8676e16b5c4b6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a8676e16b5c4b6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32b9e093004c6d" /><Relationship Type="http://schemas.openxmlformats.org/officeDocument/2006/relationships/notesSlide" Target="/ppt/notesSlides/notesSlide1.xml" Id="R9cf19843f5cd4cf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07aae67a33483e" /><Relationship Type="http://schemas.openxmlformats.org/officeDocument/2006/relationships/notesSlide" Target="/ppt/notesSlides/notesSlide10.xml" Id="Rd50b241ad79f4c18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64f4a515aa4fb2" /><Relationship Type="http://schemas.openxmlformats.org/officeDocument/2006/relationships/notesSlide" Target="/ppt/notesSlides/notesSlide11.xml" Id="Rcba78794962846ff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193c599e4f4168" /><Relationship Type="http://schemas.openxmlformats.org/officeDocument/2006/relationships/notesSlide" Target="/ppt/notesSlides/notesSlide12.xml" Id="R8421314977f54289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b188097a1b4333" /><Relationship Type="http://schemas.openxmlformats.org/officeDocument/2006/relationships/notesSlide" Target="/ppt/notesSlides/notesSlide13.xml" Id="R9144d45275c549c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134d94962e4376" /><Relationship Type="http://schemas.openxmlformats.org/officeDocument/2006/relationships/notesSlide" Target="/ppt/notesSlides/notesSlide14.xml" Id="Rbd901cd0ad064c7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85dc8b52e9420e" /><Relationship Type="http://schemas.openxmlformats.org/officeDocument/2006/relationships/notesSlide" Target="/ppt/notesSlides/notesSlide15.xml" Id="R903bb2feefa7418e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ad6bdd555c46ae" /><Relationship Type="http://schemas.openxmlformats.org/officeDocument/2006/relationships/notesSlide" Target="/ppt/notesSlides/notesSlide16.xml" Id="Rd2c76bc0fdcf4a3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6fc1e586c647c7" /><Relationship Type="http://schemas.openxmlformats.org/officeDocument/2006/relationships/notesSlide" Target="/ppt/notesSlides/notesSlide17.xml" Id="Re1e076a0df164b06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de17a4c7ed48ba" /><Relationship Type="http://schemas.openxmlformats.org/officeDocument/2006/relationships/notesSlide" Target="/ppt/notesSlides/notesSlide18.xml" Id="R0f7d9c6df65d49ac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69aa5d68f7469c" /><Relationship Type="http://schemas.openxmlformats.org/officeDocument/2006/relationships/notesSlide" Target="/ppt/notesSlides/notesSlide19.xml" Id="R49c74b3ac3d6437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2836e82e6f48e4" /><Relationship Type="http://schemas.openxmlformats.org/officeDocument/2006/relationships/notesSlide" Target="/ppt/notesSlides/notesSlide2.xml" Id="R5038834b49cf4191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f3f55daa3a4c54" /><Relationship Type="http://schemas.openxmlformats.org/officeDocument/2006/relationships/notesSlide" Target="/ppt/notesSlides/notesSlide20.xml" Id="Rc3760877cf9641d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e368daa5c148d0" /><Relationship Type="http://schemas.openxmlformats.org/officeDocument/2006/relationships/notesSlide" Target="/ppt/notesSlides/notesSlide3.xml" Id="R87ea5e01b6c44e6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712055405d94958" /><Relationship Type="http://schemas.openxmlformats.org/officeDocument/2006/relationships/notesSlide" Target="/ppt/notesSlides/notesSlide4.xml" Id="R9e86bcf6a17a424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c32843feac4b39" /><Relationship Type="http://schemas.openxmlformats.org/officeDocument/2006/relationships/notesSlide" Target="/ppt/notesSlides/notesSlide5.xml" Id="R1074562893d14fb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f32d121bc042eb" /><Relationship Type="http://schemas.openxmlformats.org/officeDocument/2006/relationships/notesSlide" Target="/ppt/notesSlides/notesSlide6.xml" Id="R7d85b8e24e1b424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bf2851ae124803" /><Relationship Type="http://schemas.openxmlformats.org/officeDocument/2006/relationships/notesSlide" Target="/ppt/notesSlides/notesSlide7.xml" Id="R8b1061a899d14c1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5abfc793d349b6" /><Relationship Type="http://schemas.openxmlformats.org/officeDocument/2006/relationships/chart" Target="/ppt/slides/charts/chart1.xml" Id="R73ec2d6fc2cf4696" /><Relationship Type="http://schemas.openxmlformats.org/officeDocument/2006/relationships/notesSlide" Target="/ppt/notesSlides/notesSlide8.xml" Id="Rcb0163d4c0744c44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39a63a79dc4071" /><Relationship Type="http://schemas.openxmlformats.org/officeDocument/2006/relationships/notesSlide" Target="/ppt/notesSlides/notesSlide9.xml" Id="Rd6b5cb2473504dd8" /></Relationships>
</file>

<file path=ppt/slides/charts/chart1.xml><?xml version="1.0" encoding="utf-8"?>
<c:chartSpace xmlns:c="http://schemas.openxmlformats.org/drawingml/2006/chart">
  <c:lang val="en-US"/>
  <c:chart>
    <c:plotArea>
      <c:scatterChart>
        <c:scatterStyle val="lineMarker"/>
        <c:ser>
          <c:idx val="0"/>
          <c:order val="0"/>
          <c:tx>
            <c:v>Superposition</c:v>
          </c:tx>
          <c:spPr>
            <a:solidFill xmlns:a="http://schemas.openxmlformats.org/drawingml/2006/main">
              <a:srgbClr val="B83724"/>
            </a:solidFill>
            <a:ln xmlns:a="http://schemas.openxmlformats.org/drawingml/2006/main" w="38100">
              <a:solidFill>
                <a:srgbClr val="B83724"/>
              </a:solidFill>
              <a:prstDash val="solid"/>
            </a:ln>
          </c:spPr>
          <c:marker>
            <c:symbol val="circle"/>
            <c:size val="8"/>
            <c:spPr>
              <a:solidFill xmlns:a="http://schemas.openxmlformats.org/drawingml/2006/main">
                <a:srgbClr val="B83724"/>
              </a:solidFill>
            </c:spPr>
          </c:marker>
          <c:xVal>
            <c:numLit>
              <c:formatCode>General</c:formatCode>
              <c:ptCount val="49"/>
              <c:pt idx="0">
                <c:v>-6</c:v>
              </c:pt>
              <c:pt idx="1">
                <c:v>-5.75</c:v>
              </c:pt>
              <c:pt idx="2">
                <c:v>-5.5</c:v>
              </c:pt>
              <c:pt idx="3">
                <c:v>-5.25</c:v>
              </c:pt>
              <c:pt idx="4">
                <c:v>-5</c:v>
              </c:pt>
              <c:pt idx="5">
                <c:v>-4.75</c:v>
              </c:pt>
              <c:pt idx="6">
                <c:v>-4.5</c:v>
              </c:pt>
              <c:pt idx="7">
                <c:v>-4.25</c:v>
              </c:pt>
              <c:pt idx="8">
                <c:v>-4</c:v>
              </c:pt>
              <c:pt idx="9">
                <c:v>-3.75</c:v>
              </c:pt>
              <c:pt idx="10">
                <c:v>-3.5</c:v>
              </c:pt>
              <c:pt idx="11">
                <c:v>-3.25</c:v>
              </c:pt>
              <c:pt idx="12">
                <c:v>-3</c:v>
              </c:pt>
              <c:pt idx="13">
                <c:v>-2.75</c:v>
              </c:pt>
              <c:pt idx="14">
                <c:v>-2.5</c:v>
              </c:pt>
              <c:pt idx="15">
                <c:v>-2.25</c:v>
              </c:pt>
              <c:pt idx="16">
                <c:v>-2</c:v>
              </c:pt>
              <c:pt idx="17">
                <c:v>-1.75</c:v>
              </c:pt>
              <c:pt idx="18">
                <c:v>-1.5</c:v>
              </c:pt>
              <c:pt idx="19">
                <c:v>-1.25</c:v>
              </c:pt>
              <c:pt idx="20">
                <c:v>-1</c:v>
              </c:pt>
              <c:pt idx="21">
                <c:v>-0.75</c:v>
              </c:pt>
              <c:pt idx="22">
                <c:v>-0.5</c:v>
              </c:pt>
              <c:pt idx="23">
                <c:v>-0.25</c:v>
              </c:pt>
              <c:pt idx="24">
                <c:v>0</c:v>
              </c:pt>
              <c:pt idx="25">
                <c:v>0.25</c:v>
              </c:pt>
              <c:pt idx="26">
                <c:v>0.5</c:v>
              </c:pt>
              <c:pt idx="27">
                <c:v>0.75</c:v>
              </c:pt>
              <c:pt idx="28">
                <c:v>1</c:v>
              </c:pt>
              <c:pt idx="29">
                <c:v>1.25</c:v>
              </c:pt>
              <c:pt idx="30">
                <c:v>1.5</c:v>
              </c:pt>
              <c:pt idx="31">
                <c:v>1.75</c:v>
              </c:pt>
              <c:pt idx="32">
                <c:v>2</c:v>
              </c:pt>
              <c:pt idx="33">
                <c:v>2.25</c:v>
              </c:pt>
              <c:pt idx="34">
                <c:v>2.5</c:v>
              </c:pt>
              <c:pt idx="35">
                <c:v>2.75</c:v>
              </c:pt>
              <c:pt idx="36">
                <c:v>3</c:v>
              </c:pt>
              <c:pt idx="37">
                <c:v>3.25</c:v>
              </c:pt>
              <c:pt idx="38">
                <c:v>3.5</c:v>
              </c:pt>
              <c:pt idx="39">
                <c:v>3.75</c:v>
              </c:pt>
              <c:pt idx="40">
                <c:v>4</c:v>
              </c:pt>
              <c:pt idx="41">
                <c:v>4.25</c:v>
              </c:pt>
              <c:pt idx="42">
                <c:v>4.5</c:v>
              </c:pt>
              <c:pt idx="43">
                <c:v>4.75</c:v>
              </c:pt>
              <c:pt idx="44">
                <c:v>5</c:v>
              </c:pt>
              <c:pt idx="45">
                <c:v>5.25</c:v>
              </c:pt>
              <c:pt idx="46">
                <c:v>5.5</c:v>
              </c:pt>
              <c:pt idx="47">
                <c:v>5.75</c:v>
              </c:pt>
              <c:pt idx="48">
                <c:v>6</c:v>
              </c:pt>
            </c:numLit>
          </c:xVal>
          <c:yVal>
            <c:numLit>
              <c:formatCode>General</c:formatCode>
              <c:ptCount val="49"/>
              <c:pt idx="0">
                <c:v>100</c:v>
              </c:pt>
              <c:pt idx="1">
                <c:v>93.3</c:v>
              </c:pt>
              <c:pt idx="2">
                <c:v>75</c:v>
              </c:pt>
              <c:pt idx="3">
                <c:v>50</c:v>
              </c:pt>
              <c:pt idx="4">
                <c:v>25</c:v>
              </c:pt>
              <c:pt idx="5">
                <c:v>6.7</c:v>
              </c:pt>
              <c:pt idx="6">
                <c:v>0</c:v>
              </c:pt>
              <c:pt idx="7">
                <c:v>6.7</c:v>
              </c:pt>
              <c:pt idx="8">
                <c:v>25</c:v>
              </c:pt>
              <c:pt idx="9">
                <c:v>50</c:v>
              </c:pt>
              <c:pt idx="10">
                <c:v>75</c:v>
              </c:pt>
              <c:pt idx="11">
                <c:v>93.3</c:v>
              </c:pt>
              <c:pt idx="12">
                <c:v>100</c:v>
              </c:pt>
              <c:pt idx="13">
                <c:v>93.3</c:v>
              </c:pt>
              <c:pt idx="14">
                <c:v>75</c:v>
              </c:pt>
              <c:pt idx="15">
                <c:v>50</c:v>
              </c:pt>
              <c:pt idx="16">
                <c:v>25</c:v>
              </c:pt>
              <c:pt idx="17">
                <c:v>6.7</c:v>
              </c:pt>
              <c:pt idx="18">
                <c:v>0</c:v>
              </c:pt>
              <c:pt idx="19">
                <c:v>6.7</c:v>
              </c:pt>
              <c:pt idx="20">
                <c:v>25</c:v>
              </c:pt>
              <c:pt idx="21">
                <c:v>50</c:v>
              </c:pt>
              <c:pt idx="22">
                <c:v>75</c:v>
              </c:pt>
              <c:pt idx="23">
                <c:v>93.3</c:v>
              </c:pt>
              <c:pt idx="24">
                <c:v>100</c:v>
              </c:pt>
              <c:pt idx="25">
                <c:v>93.3</c:v>
              </c:pt>
              <c:pt idx="26">
                <c:v>75</c:v>
              </c:pt>
              <c:pt idx="27">
                <c:v>50</c:v>
              </c:pt>
              <c:pt idx="28">
                <c:v>25</c:v>
              </c:pt>
              <c:pt idx="29">
                <c:v>6.7</c:v>
              </c:pt>
              <c:pt idx="30">
                <c:v>0</c:v>
              </c:pt>
              <c:pt idx="31">
                <c:v>6.7</c:v>
              </c:pt>
              <c:pt idx="32">
                <c:v>25</c:v>
              </c:pt>
              <c:pt idx="33">
                <c:v>50</c:v>
              </c:pt>
              <c:pt idx="34">
                <c:v>75</c:v>
              </c:pt>
              <c:pt idx="35">
                <c:v>93.3</c:v>
              </c:pt>
              <c:pt idx="36">
                <c:v>100</c:v>
              </c:pt>
              <c:pt idx="37">
                <c:v>93.3</c:v>
              </c:pt>
              <c:pt idx="38">
                <c:v>75</c:v>
              </c:pt>
              <c:pt idx="39">
                <c:v>50</c:v>
              </c:pt>
              <c:pt idx="40">
                <c:v>25</c:v>
              </c:pt>
              <c:pt idx="41">
                <c:v>6.7</c:v>
              </c:pt>
              <c:pt idx="42">
                <c:v>0</c:v>
              </c:pt>
              <c:pt idx="43">
                <c:v>6.7</c:v>
              </c:pt>
              <c:pt idx="44">
                <c:v>25</c:v>
              </c:pt>
              <c:pt idx="45">
                <c:v>50</c:v>
              </c:pt>
              <c:pt idx="46">
                <c:v>75</c:v>
              </c:pt>
              <c:pt idx="47">
                <c:v>93.3</c:v>
              </c:pt>
              <c:pt idx="48">
                <c:v>100</c:v>
              </c:pt>
            </c:numLit>
          </c:yVal>
        </c:ser>
        <c:axId val="48650112"/>
        <c:axId val="48672768"/>
      </c:scatterChart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6DED8"/>
              </a:solidFill>
              <a:prstDash val="solid"/>
            </a:ln>
          </c:spPr>
        </c:majorGridlines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Relative intensity (%)</a:t>
                </a:r>
              </a:p>
            </c:rich>
          </c:tx>
          <c:overlay val="0"/>
        </c:title>
        <c:numFmt formatCode="General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50112"/>
      </c:valAx>
      <c:valAx>
        <c:axId val="48650112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r>
                  <a:t>Screen position (mm)</a:t>
                </a:r>
              </a:p>
            </c:rich>
          </c:tx>
          <c:overlay val="0"/>
        </c:title>
        <c:numFmt formatCode="0.0#" sourceLinked="0"/>
        <c:majorTickMark val="none"/>
        <c:minorTickMark val="none"/>
        <c:spPr>
          <a:ln xmlns:a="http://schemas.openxmlformats.org/drawingml/2006/main" w="19050">
            <a:solidFill>
              <a:srgbClr val="A9BBB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48635E"/>
                </a:solidFill>
              </a:defRPr>
            </a:pPr>
          </a:p>
        </c:txPr>
        <c:crossAx val="48672768"/>
      </c:valAx>
      <c:spPr>
        <a:solidFill xmlns:a="http://schemas.openxmlformats.org/drawingml/2006/main">
          <a:srgbClr val="FCFAF1"/>
        </a:solidFill>
        <a:ln xmlns:a="http://schemas.openxmlformats.org/drawingml/2006/main" w="0">
          <a:noFill/>
          <a:prstDash val="solid"/>
        </a:ln>
      </c:spPr>
    </c:plotArea>
    <c:plotVisOnly val="1"/>
  </c:chart>
  <c:spPr>
    <a:solidFill xmlns:a="http://schemas.openxmlformats.org/drawingml/2006/main">
      <a:srgbClr val="FCFAF1"/>
    </a:solidFill>
    <a:ln xmlns:a="http://schemas.openxmlformats.org/drawingml/2006/main" w="0">
      <a:noFill/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accent-rail">
            <a:extLst xmlns:a="http://schemas.openxmlformats.org/drawingml/2006/main">
              <a:ext uri="{FF2B5EF4-FFF2-40B4-BE49-F238E27FC236}">
                <a16:creationId xmlns:a16="http://schemas.microsoft.com/office/drawing/2014/main" id="{978C2DC2-BC9D-49A9-9225-91EC2303F8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topic-title">
            <a:extLst xmlns:a="http://schemas.openxmlformats.org/drawingml/2006/main">
              <a:ext uri="{FF2B5EF4-FFF2-40B4-BE49-F238E27FC236}">
                <a16:creationId xmlns:a16="http://schemas.microsoft.com/office/drawing/2014/main" id="{FC571DBE-5F44-4E24-BD51-7905C7D3B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428750"/>
            <a:ext cx="75247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700" b="1" i="0">
                <a:solidFill>
                  <a:srgbClr val="F4F0E2"/>
                </a:solidFill>
              </a:defRPr>
            </a:pPr>
            <a:r>
              <a:rPr sz="5700" b="1" i="0">
                <a:solidFill>
                  <a:srgbClr val="F4F0E2"/>
                </a:solidFill>
              </a:rPr>
              <a:t>Superposition</a:t>
            </a:r>
          </a:p>
        </p:txBody>
      </p:sp>
      <p:sp>
        <p:nvSpPr>
          <p:cNvPr id="3" name="lesson-title">
            <a:extLst xmlns:a="http://schemas.openxmlformats.org/drawingml/2006/main">
              <a:ext uri="{FF2B5EF4-FFF2-40B4-BE49-F238E27FC236}">
                <a16:creationId xmlns:a16="http://schemas.microsoft.com/office/drawing/2014/main" id="{DE788C14-C4E4-4FC5-B7B2-3F13473E1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352800"/>
            <a:ext cx="7239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F7A65"/>
                </a:solidFill>
              </a:defRPr>
            </a:pPr>
            <a:r>
              <a:rPr sz="3750" b="1" i="0">
                <a:solidFill>
                  <a:srgbClr val="FF7A65"/>
                </a:solidFill>
              </a:rPr>
              <a:t>Waves Add Before They Decide</a:t>
            </a:r>
          </a:p>
        </p:txBody>
      </p:sp>
      <p:sp>
        <p:nvSpPr>
          <p:cNvPr id="4" name="hero-equation">
            <a:extLst xmlns:a="http://schemas.openxmlformats.org/drawingml/2006/main">
              <a:ext uri="{FF2B5EF4-FFF2-40B4-BE49-F238E27FC236}">
                <a16:creationId xmlns:a16="http://schemas.microsoft.com/office/drawing/2014/main" id="{7281EEC0-C2A2-44FE-A83B-FD82D8F6A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324100"/>
            <a:ext cx="3143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4050" b="1" i="0">
                <a:solidFill>
                  <a:srgbClr val="F4F0E2"/>
                </a:solidFill>
              </a:defRPr>
            </a:pPr>
            <a:r>
              <a:rPr sz="4050" b="1" i="0">
                <a:solidFill>
                  <a:srgbClr val="F4F0E2"/>
                </a:solidFill>
              </a:rPr>
              <a:t>λ = ax/D</a:t>
            </a:r>
          </a:p>
        </p:txBody>
      </p:sp>
      <p:sp>
        <p:nvSpPr>
          <p:cNvPr id="5" name="opening-mode">
            <a:extLst xmlns:a="http://schemas.openxmlformats.org/drawingml/2006/main">
              <a:ext uri="{FF2B5EF4-FFF2-40B4-BE49-F238E27FC236}">
                <a16:creationId xmlns:a16="http://schemas.microsoft.com/office/drawing/2014/main" id="{B71D3463-4981-4849-A76C-32B1F4F49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524500"/>
            <a:ext cx="590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PREDICT · TEST · EXPLAIN</a:t>
            </a:r>
          </a:p>
        </p:txBody>
      </p:sp>
      <p:sp>
        <p:nvSpPr>
          <p:cNvPr id="6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8F5D4F8-9C9C-4EE5-9940-3DA987EB3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8 · SUPERPOSITION</a:t>
            </a:r>
          </a:p>
        </p:txBody>
      </p:sp>
      <p:sp>
        <p:nvSpPr>
          <p:cNvPr id="7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D5FB603-C628-40FA-A919-A10E35D5CB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01 / 20</a:t>
            </a:r>
          </a:p>
        </p:txBody>
      </p:sp>
      <p:sp>
        <p:nvSpPr>
          <p:cNvPr id="8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F56B737-C8B0-422F-9255-6E3F4B0B7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4796302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973CB27-2146-49D4-A268-4D6BB3240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B88549E-A550-4A5B-B49E-81FE015A4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0394A8D-7866-49F8-8569-FC2E8D1F4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362443B-3467-4AF5-A945-7D059D937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reveal: make the first two decisions</a:t>
            </a:r>
          </a:p>
        </p:txBody>
      </p:sp>
      <p:sp>
        <p:nvSpPr>
          <p:cNvPr id="5" name="worked-step-number-1">
            <a:extLst xmlns:a="http://schemas.openxmlformats.org/drawingml/2006/main">
              <a:ext uri="{FF2B5EF4-FFF2-40B4-BE49-F238E27FC236}">
                <a16:creationId xmlns:a16="http://schemas.microsoft.com/office/drawing/2014/main" id="{61ECF82E-3E18-4D16-AD54-63B5848795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952625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worked-step-1">
            <a:extLst xmlns:a="http://schemas.openxmlformats.org/drawingml/2006/main">
              <a:ext uri="{FF2B5EF4-FFF2-40B4-BE49-F238E27FC236}">
                <a16:creationId xmlns:a16="http://schemas.microsoft.com/office/drawing/2014/main" id="{1842F620-C8DE-4AF3-B306-09DBCE34C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1857375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x = λD/a.</a:t>
            </a:r>
          </a:p>
        </p:txBody>
      </p:sp>
      <p:sp>
        <p:nvSpPr>
          <p:cNvPr id="7" name="worked-step-number-2">
            <a:extLst xmlns:a="http://schemas.openxmlformats.org/drawingml/2006/main">
              <a:ext uri="{FF2B5EF4-FFF2-40B4-BE49-F238E27FC236}">
                <a16:creationId xmlns:a16="http://schemas.microsoft.com/office/drawing/2014/main" id="{332D76B0-1E51-439B-82B9-D0759A281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24250"/>
            <a:ext cx="762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worked-step-2">
            <a:extLst xmlns:a="http://schemas.openxmlformats.org/drawingml/2006/main">
              <a:ext uri="{FF2B5EF4-FFF2-40B4-BE49-F238E27FC236}">
                <a16:creationId xmlns:a16="http://schemas.microsoft.com/office/drawing/2014/main" id="{4BAF0B37-B587-482F-A740-4AD241E94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3429000"/>
            <a:ext cx="942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x = (600 × 10⁻⁹ × 2.0)/(0.30 × 10⁻³)</a:t>
            </a:r>
          </a:p>
        </p:txBody>
      </p:sp>
      <p:sp>
        <p:nvSpPr>
          <p:cNvPr id="9" name="worked-next">
            <a:extLst xmlns:a="http://schemas.openxmlformats.org/drawingml/2006/main">
              <a:ext uri="{FF2B5EF4-FFF2-40B4-BE49-F238E27FC236}">
                <a16:creationId xmlns:a16="http://schemas.microsoft.com/office/drawing/2014/main" id="{0144B346-7D1B-47E2-B865-04CC88DB9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66875" y="5286375"/>
            <a:ext cx="8096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Your turn: write the next line before clicking.</a:t>
            </a:r>
          </a:p>
        </p:txBody>
      </p:sp>
    </p:spTree>
    <p:extLst>
      <p:ext uri="{BB962C8B-B14F-4D97-AF65-F5344CB8AC3E}">
        <p14:creationId xmlns:p14="http://schemas.microsoft.com/office/powerpoint/2010/main" val="237232624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FB2BDE8-14A6-4B4B-B237-7DAA2828D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1CE88A8-5AAE-46AC-8340-69EAD2A67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11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D0B6204-5456-4548-91ED-F43A6D022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0B37B0C-F753-499D-B3F5-0B5FA05364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Worked reveal: finish and sense-check</a:t>
            </a:r>
          </a:p>
        </p:txBody>
      </p:sp>
      <p:sp>
        <p:nvSpPr>
          <p:cNvPr id="5" name="worked-final-step-1">
            <a:extLst xmlns:a="http://schemas.openxmlformats.org/drawingml/2006/main">
              <a:ext uri="{FF2B5EF4-FFF2-40B4-BE49-F238E27FC236}">
                <a16:creationId xmlns:a16="http://schemas.microsoft.com/office/drawing/2014/main" id="{E0525DF7-2BD5-48A7-A247-785E54597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809750"/>
            <a:ext cx="1057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x = 4.0 × 10⁻³ m.</a:t>
            </a:r>
          </a:p>
        </p:txBody>
      </p:sp>
      <p:sp>
        <p:nvSpPr>
          <p:cNvPr id="6" name="worked-answer">
            <a:extLst xmlns:a="http://schemas.openxmlformats.org/drawingml/2006/main">
              <a:ext uri="{FF2B5EF4-FFF2-40B4-BE49-F238E27FC236}">
                <a16:creationId xmlns:a16="http://schemas.microsoft.com/office/drawing/2014/main" id="{837459D1-4930-4BF6-BC19-691064C51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333750"/>
            <a:ext cx="10572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FF7A65"/>
                </a:solidFill>
              </a:defRPr>
            </a:pPr>
            <a:r>
              <a:rPr sz="3450" b="1" i="0">
                <a:solidFill>
                  <a:srgbClr val="FF7A65"/>
                </a:solidFill>
              </a:rPr>
              <a:t>Fringe spacing = 4.0 mm.</a:t>
            </a:r>
          </a:p>
        </p:txBody>
      </p:sp>
      <p:sp>
        <p:nvSpPr>
          <p:cNvPr id="7" name="worked-sense-check">
            <a:extLst xmlns:a="http://schemas.openxmlformats.org/drawingml/2006/main">
              <a:ext uri="{FF2B5EF4-FFF2-40B4-BE49-F238E27FC236}">
                <a16:creationId xmlns:a16="http://schemas.microsoft.com/office/drawing/2014/main" id="{C4436633-FF4F-44C6-ABE4-2C366BAF8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5391150"/>
            <a:ext cx="8763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Does the sign, unit and size make physical sense?</a:t>
            </a:r>
          </a:p>
        </p:txBody>
      </p:sp>
    </p:spTree>
    <p:extLst>
      <p:ext uri="{BB962C8B-B14F-4D97-AF65-F5344CB8AC3E}">
        <p14:creationId xmlns:p14="http://schemas.microsoft.com/office/powerpoint/2010/main" val="150240451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D99D34D-AEEB-46C6-B7F7-DF0862EEB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DFB119B2-9B23-4DA6-9901-09D0FE0D5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67C75F1-DE77-481D-9047-E27E39B77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E028D97-B948-4665-BC8E-F0F690B72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problem: solver and sceptic</a:t>
            </a:r>
          </a:p>
        </p:txBody>
      </p:sp>
      <p:sp>
        <p:nvSpPr>
          <p:cNvPr id="5" name="guided-problem">
            <a:extLst xmlns:a="http://schemas.openxmlformats.org/drawingml/2006/main">
              <a:ext uri="{FF2B5EF4-FFF2-40B4-BE49-F238E27FC236}">
                <a16:creationId xmlns:a16="http://schemas.microsoft.com/office/drawing/2014/main" id="{E58BE059-A991-44AF-9B8A-C80AAA2BF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714500"/>
            <a:ext cx="10477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A grating has 500 lines mm⁻¹. Find the angle of the second-order maximum for 520 nm light.</a:t>
            </a:r>
          </a:p>
        </p:txBody>
      </p:sp>
      <p:sp>
        <p:nvSpPr>
          <p:cNvPr id="6" name="guided-hint-one">
            <a:extLst xmlns:a="http://schemas.openxmlformats.org/drawingml/2006/main">
              <a:ext uri="{FF2B5EF4-FFF2-40B4-BE49-F238E27FC236}">
                <a16:creationId xmlns:a16="http://schemas.microsoft.com/office/drawing/2014/main" id="{BCB4C593-9C28-4E2A-BBBF-8F9EAC4E5E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4171950"/>
            <a:ext cx="97155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 · FIRST HINT · Convert line density to spacing d.</a:t>
            </a:r>
          </a:p>
        </p:txBody>
      </p:sp>
      <p:sp>
        <p:nvSpPr>
          <p:cNvPr id="7" name="guided-roles">
            <a:extLst xmlns:a="http://schemas.openxmlformats.org/drawingml/2006/main">
              <a:ext uri="{FF2B5EF4-FFF2-40B4-BE49-F238E27FC236}">
                <a16:creationId xmlns:a16="http://schemas.microsoft.com/office/drawing/2014/main" id="{B3C28E68-3AE4-4DA0-94E6-BF6C786C7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91150"/>
            <a:ext cx="914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SOLVER proposes · SCEPTIC checks units and assumptions</a:t>
            </a:r>
          </a:p>
        </p:txBody>
      </p:sp>
    </p:spTree>
    <p:extLst>
      <p:ext uri="{BB962C8B-B14F-4D97-AF65-F5344CB8AC3E}">
        <p14:creationId xmlns:p14="http://schemas.microsoft.com/office/powerpoint/2010/main" val="2032383068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65CB2122-3FC7-455A-814A-3CA4C989E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F631E305-B5FE-438C-BD54-A08D0AD3D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8BEB6BF-7C5E-4414-A782-48D1A5F28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6DE65C04-D06D-427A-90C4-5CCE13E40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Guided reveal: test the route</a:t>
            </a:r>
          </a:p>
        </p:txBody>
      </p:sp>
      <p:sp>
        <p:nvSpPr>
          <p:cNvPr id="5" name="guided-prompt-1">
            <a:extLst xmlns:a="http://schemas.openxmlformats.org/drawingml/2006/main">
              <a:ext uri="{FF2B5EF4-FFF2-40B4-BE49-F238E27FC236}">
                <a16:creationId xmlns:a16="http://schemas.microsoft.com/office/drawing/2014/main" id="{E3CBB16D-6C84-403B-8621-99637E5FE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01 Convert line density to spacing d.</a:t>
            </a:r>
          </a:p>
        </p:txBody>
      </p:sp>
      <p:sp>
        <p:nvSpPr>
          <p:cNvPr id="6" name="guided-prompt-2">
            <a:extLst xmlns:a="http://schemas.openxmlformats.org/drawingml/2006/main">
              <a:ext uri="{FF2B5EF4-FFF2-40B4-BE49-F238E27FC236}">
                <a16:creationId xmlns:a16="http://schemas.microsoft.com/office/drawing/2014/main" id="{FC1831D6-07CD-4E89-9D0E-5E11CF6CE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43840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02 Use d sin θ = nλ.</a:t>
            </a:r>
          </a:p>
        </p:txBody>
      </p:sp>
      <p:sp>
        <p:nvSpPr>
          <p:cNvPr id="7" name="guided-prompt-3">
            <a:extLst xmlns:a="http://schemas.openxmlformats.org/drawingml/2006/main">
              <a:ext uri="{FF2B5EF4-FFF2-40B4-BE49-F238E27FC236}">
                <a16:creationId xmlns:a16="http://schemas.microsoft.com/office/drawing/2014/main" id="{E3ECDF4B-9147-4B7B-BD60-163DE5F86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19450"/>
            <a:ext cx="10572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03 Check sin θ ≤ 1.</a:t>
            </a:r>
          </a:p>
        </p:txBody>
      </p:sp>
      <p:sp>
        <p:nvSpPr>
          <p:cNvPr id="8" name="guided-answer">
            <a:extLst xmlns:a="http://schemas.openxmlformats.org/drawingml/2006/main">
              <a:ext uri="{FF2B5EF4-FFF2-40B4-BE49-F238E27FC236}">
                <a16:creationId xmlns:a16="http://schemas.microsoft.com/office/drawing/2014/main" id="{DE681356-0432-4EED-B09A-182666910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133850"/>
            <a:ext cx="1028700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300" b="1" i="0">
                <a:solidFill>
                  <a:srgbClr val="B83724"/>
                </a:solidFill>
              </a:defRPr>
            </a:pPr>
            <a:r>
              <a:rPr sz="3300" b="1" i="0">
                <a:solidFill>
                  <a:srgbClr val="B83724"/>
                </a:solidFill>
              </a:rPr>
              <a:t>d = 2.00 μm; θ = 31.3°.</a:t>
            </a:r>
          </a:p>
        </p:txBody>
      </p:sp>
      <p:sp>
        <p:nvSpPr>
          <p:cNvPr id="9" name="guided-extension">
            <a:extLst xmlns:a="http://schemas.openxmlformats.org/drawingml/2006/main">
              <a:ext uri="{FF2B5EF4-FFF2-40B4-BE49-F238E27FC236}">
                <a16:creationId xmlns:a16="http://schemas.microsoft.com/office/drawing/2014/main" id="{6AE7EB06-5CA1-4ECA-A5CB-53584E092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5486400"/>
            <a:ext cx="952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CHANGE ONE VALUE · predict what must change before recalculating</a:t>
            </a:r>
          </a:p>
        </p:txBody>
      </p:sp>
    </p:spTree>
    <p:extLst>
      <p:ext uri="{BB962C8B-B14F-4D97-AF65-F5344CB8AC3E}">
        <p14:creationId xmlns:p14="http://schemas.microsoft.com/office/powerpoint/2010/main" val="664397582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B8372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C2B74584-F5FC-4820-B673-C6C375F84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0E84194-0FD0-43C8-A7EB-7B6016B2C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14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620EBC00-F9B0-44EF-9B14-98E7CA234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F6DFCAB-AADA-468E-ACA3-D2B0F0707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Spot the physics trap</a:t>
            </a:r>
          </a:p>
        </p:txBody>
      </p:sp>
      <p:sp>
        <p:nvSpPr>
          <p:cNvPr id="5" name="misconception-claim">
            <a:extLst xmlns:a="http://schemas.openxmlformats.org/drawingml/2006/main">
              <a:ext uri="{FF2B5EF4-FFF2-40B4-BE49-F238E27FC236}">
                <a16:creationId xmlns:a16="http://schemas.microsoft.com/office/drawing/2014/main" id="{43CF5F63-0F0F-4BD9-BBC0-62A7795DF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000250"/>
            <a:ext cx="1038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1">
                <a:solidFill>
                  <a:srgbClr val="F4F0E2"/>
                </a:solidFill>
              </a:defRPr>
            </a:pPr>
            <a:r>
              <a:rPr sz="3450" b="1" i="1">
                <a:solidFill>
                  <a:srgbClr val="F4F0E2"/>
                </a:solidFill>
              </a:rPr>
              <a:t>“Destructive interference destroys energy.”</a:t>
            </a:r>
          </a:p>
        </p:txBody>
      </p:sp>
      <p:sp>
        <p:nvSpPr>
          <p:cNvPr id="6" name="misconception-vote">
            <a:extLst xmlns:a="http://schemas.openxmlformats.org/drawingml/2006/main">
              <a:ext uri="{FF2B5EF4-FFF2-40B4-BE49-F238E27FC236}">
                <a16:creationId xmlns:a16="http://schemas.microsoft.com/office/drawing/2014/main" id="{3B8972A3-72A6-4568-95C4-BB3506707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33500" y="4857750"/>
            <a:ext cx="9525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TRUE · B PARTLY TRUE · C FALSE</a:t>
            </a:r>
          </a:p>
        </p:txBody>
      </p:sp>
    </p:spTree>
    <p:extLst>
      <p:ext uri="{BB962C8B-B14F-4D97-AF65-F5344CB8AC3E}">
        <p14:creationId xmlns:p14="http://schemas.microsoft.com/office/powerpoint/2010/main" val="1665555579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8E0A831-C9A1-4E68-B560-B018EE61D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796306F7-BF21-4DB5-A6C6-EA785B5BD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A9AF63EA-0406-4916-A264-1103CB784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C98193F-9494-4CC2-AC0A-046D55651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Repair the idea</a:t>
            </a:r>
          </a:p>
        </p:txBody>
      </p:sp>
      <p:sp>
        <p:nvSpPr>
          <p:cNvPr id="5" name="misconception-correction">
            <a:extLst xmlns:a="http://schemas.openxmlformats.org/drawingml/2006/main">
              <a:ext uri="{FF2B5EF4-FFF2-40B4-BE49-F238E27FC236}">
                <a16:creationId xmlns:a16="http://schemas.microsoft.com/office/drawing/2014/main" id="{EACCF5EC-F80A-49CC-BF30-6B6183CDD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905000"/>
            <a:ext cx="1047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F4F0E2"/>
                </a:solidFill>
              </a:defRPr>
            </a:pPr>
            <a:r>
              <a:rPr sz="3150" b="1" i="0">
                <a:solidFill>
                  <a:srgbClr val="F4F0E2"/>
                </a:solidFill>
              </a:rPr>
              <a:t>Energy is redistributed: minima are accompanied by maxima elsewhere in the pattern.</a:t>
            </a:r>
          </a:p>
        </p:txBody>
      </p:sp>
      <p:sp>
        <p:nvSpPr>
          <p:cNvPr id="6" name="misconception-humor">
            <a:extLst xmlns:a="http://schemas.openxmlformats.org/drawingml/2006/main">
              <a:ext uri="{FF2B5EF4-FFF2-40B4-BE49-F238E27FC236}">
                <a16:creationId xmlns:a16="http://schemas.microsoft.com/office/drawing/2014/main" id="{EE38A28F-0740-4C1F-8D0F-9C83372A8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3905250"/>
            <a:ext cx="971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0" i="1">
                <a:solidFill>
                  <a:srgbClr val="FF7A65"/>
                </a:solidFill>
              </a:defRPr>
            </a:pPr>
            <a:r>
              <a:rPr sz="2550" b="0" i="1">
                <a:solidFill>
                  <a:srgbClr val="FF7A65"/>
                </a:solidFill>
              </a:rPr>
              <a:t>The energy did not vanish; it changed seats.</a:t>
            </a:r>
          </a:p>
        </p:txBody>
      </p:sp>
      <p:sp>
        <p:nvSpPr>
          <p:cNvPr id="7" name="misconception-rewrite">
            <a:extLst xmlns:a="http://schemas.openxmlformats.org/drawingml/2006/main">
              <a:ext uri="{FF2B5EF4-FFF2-40B4-BE49-F238E27FC236}">
                <a16:creationId xmlns:a16="http://schemas.microsoft.com/office/drawing/2014/main" id="{EBF0A61D-B206-4CD0-AF1B-8F381F9DB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5334000"/>
            <a:ext cx="838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Rewrite the claim in 12 words or fewer.</a:t>
            </a:r>
          </a:p>
        </p:txBody>
      </p:sp>
    </p:spTree>
    <p:extLst>
      <p:ext uri="{BB962C8B-B14F-4D97-AF65-F5344CB8AC3E}">
        <p14:creationId xmlns:p14="http://schemas.microsoft.com/office/powerpoint/2010/main" val="87269756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course-rail">
            <a:extLst xmlns:a="http://schemas.openxmlformats.org/drawingml/2006/main">
              <a:ext uri="{FF2B5EF4-FFF2-40B4-BE49-F238E27FC236}">
                <a16:creationId xmlns:a16="http://schemas.microsoft.com/office/drawing/2014/main" id="{2143E47F-6DFA-4489-B24B-1516ABEAC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2AED5D3F-1A6F-4FBE-BC0A-2AAEB9AEC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E859B49-F429-4D78-9E1E-C83868611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9086B82-B5CE-4ADD-BD51-DBFDC1FF2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Original exam-style challenge</a:t>
            </a:r>
          </a:p>
        </p:txBody>
      </p:sp>
      <p:sp>
        <p:nvSpPr>
          <p:cNvPr id="5" name="exam-mark-label">
            <a:extLst xmlns:a="http://schemas.openxmlformats.org/drawingml/2006/main">
              <a:ext uri="{FF2B5EF4-FFF2-40B4-BE49-F238E27FC236}">
                <a16:creationId xmlns:a16="http://schemas.microsoft.com/office/drawing/2014/main" id="{5667E2B9-6797-4C88-8CDA-4201E1206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81150"/>
            <a:ext cx="723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4 MARKS · ORIGINAL GIOPHYSICS QUESTION</a:t>
            </a:r>
          </a:p>
        </p:txBody>
      </p:sp>
      <p:sp>
        <p:nvSpPr>
          <p:cNvPr id="6" name="exam-question">
            <a:extLst xmlns:a="http://schemas.openxmlformats.org/drawingml/2006/main">
              <a:ext uri="{FF2B5EF4-FFF2-40B4-BE49-F238E27FC236}">
                <a16:creationId xmlns:a16="http://schemas.microsoft.com/office/drawing/2014/main" id="{AA190474-AE75-424D-87BA-A181390CA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171700"/>
            <a:ext cx="106680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075" b="1" i="0">
                <a:solidFill>
                  <a:srgbClr val="0A332E"/>
                </a:solidFill>
              </a:defRPr>
            </a:pPr>
            <a:r>
              <a:rPr sz="3075" b="1" i="0">
                <a:solidFill>
                  <a:srgbClr val="0A332E"/>
                </a:solidFill>
              </a:rPr>
              <a:t>In a stationary wave, adjacent nodes are 0.18 m apart and frequency is 250 Hz. Calculate wavelength and wave speed.</a:t>
            </a:r>
          </a:p>
        </p:txBody>
      </p:sp>
      <p:sp>
        <p:nvSpPr>
          <p:cNvPr id="7" name="exam-method">
            <a:extLst xmlns:a="http://schemas.openxmlformats.org/drawingml/2006/main">
              <a:ext uri="{FF2B5EF4-FFF2-40B4-BE49-F238E27FC236}">
                <a16:creationId xmlns:a16="http://schemas.microsoft.com/office/drawing/2014/main" id="{5CE2C1CA-04BC-4C87-BF7E-6D88E2871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334000"/>
            <a:ext cx="9429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MODEL → WORKING → UNITS → SENSE-CHECK</a:t>
            </a:r>
          </a:p>
        </p:txBody>
      </p:sp>
    </p:spTree>
    <p:extLst>
      <p:ext uri="{BB962C8B-B14F-4D97-AF65-F5344CB8AC3E}">
        <p14:creationId xmlns:p14="http://schemas.microsoft.com/office/powerpoint/2010/main" val="663309025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course-rail">
            <a:extLst xmlns:a="http://schemas.openxmlformats.org/drawingml/2006/main">
              <a:ext uri="{FF2B5EF4-FFF2-40B4-BE49-F238E27FC236}">
                <a16:creationId xmlns:a16="http://schemas.microsoft.com/office/drawing/2014/main" id="{FE17546D-0135-4385-A52C-98865531D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63DF4A6-8D83-415B-8DF7-B8D451EAA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17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FA158A9D-5585-4DE2-9179-754650805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98CAC45-F548-4086-A991-545D26DDB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Mark it, improve it, explain it</a:t>
            </a:r>
          </a:p>
        </p:txBody>
      </p:sp>
      <p:sp>
        <p:nvSpPr>
          <p:cNvPr id="5" name="mark-number-1">
            <a:extLst xmlns:a="http://schemas.openxmlformats.org/drawingml/2006/main">
              <a:ext uri="{FF2B5EF4-FFF2-40B4-BE49-F238E27FC236}">
                <a16:creationId xmlns:a16="http://schemas.microsoft.com/office/drawing/2014/main" id="{66B77290-2301-432B-927C-D395F710D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16383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1</a:t>
            </a:r>
          </a:p>
        </p:txBody>
      </p:sp>
      <p:sp>
        <p:nvSpPr>
          <p:cNvPr id="6" name="mark-point-1">
            <a:extLst xmlns:a="http://schemas.openxmlformats.org/drawingml/2006/main">
              <a:ext uri="{FF2B5EF4-FFF2-40B4-BE49-F238E27FC236}">
                <a16:creationId xmlns:a16="http://schemas.microsoft.com/office/drawing/2014/main" id="{05F27FD7-0480-4F91-B4C4-C569DE315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15621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Node spacing = λ/2.</a:t>
            </a:r>
          </a:p>
        </p:txBody>
      </p:sp>
      <p:sp>
        <p:nvSpPr>
          <p:cNvPr id="7" name="mark-number-2">
            <a:extLst xmlns:a="http://schemas.openxmlformats.org/drawingml/2006/main">
              <a:ext uri="{FF2B5EF4-FFF2-40B4-BE49-F238E27FC236}">
                <a16:creationId xmlns:a16="http://schemas.microsoft.com/office/drawing/2014/main" id="{612ABAAE-17AC-46AE-B029-3597C49A1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24574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2</a:t>
            </a:r>
          </a:p>
        </p:txBody>
      </p:sp>
      <p:sp>
        <p:nvSpPr>
          <p:cNvPr id="8" name="mark-point-2">
            <a:extLst xmlns:a="http://schemas.openxmlformats.org/drawingml/2006/main">
              <a:ext uri="{FF2B5EF4-FFF2-40B4-BE49-F238E27FC236}">
                <a16:creationId xmlns:a16="http://schemas.microsoft.com/office/drawing/2014/main" id="{F6ABF155-EF3C-4650-91C7-4ACA36544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23812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λ = 0.36 m.</a:t>
            </a:r>
          </a:p>
        </p:txBody>
      </p:sp>
      <p:sp>
        <p:nvSpPr>
          <p:cNvPr id="9" name="mark-number-3">
            <a:extLst xmlns:a="http://schemas.openxmlformats.org/drawingml/2006/main">
              <a:ext uri="{FF2B5EF4-FFF2-40B4-BE49-F238E27FC236}">
                <a16:creationId xmlns:a16="http://schemas.microsoft.com/office/drawing/2014/main" id="{7ADCE463-3D0F-4905-BCC5-02A3F41D1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7660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3</a:t>
            </a:r>
          </a:p>
        </p:txBody>
      </p:sp>
      <p:sp>
        <p:nvSpPr>
          <p:cNvPr id="10" name="mark-point-3">
            <a:extLst xmlns:a="http://schemas.openxmlformats.org/drawingml/2006/main">
              <a:ext uri="{FF2B5EF4-FFF2-40B4-BE49-F238E27FC236}">
                <a16:creationId xmlns:a16="http://schemas.microsoft.com/office/drawing/2014/main" id="{239332A5-35DC-4BB9-9904-784DEDB0E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320040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 = fλ.</a:t>
            </a:r>
          </a:p>
        </p:txBody>
      </p:sp>
      <p:sp>
        <p:nvSpPr>
          <p:cNvPr id="11" name="mark-number-4">
            <a:extLst xmlns:a="http://schemas.openxmlformats.org/drawingml/2006/main">
              <a:ext uri="{FF2B5EF4-FFF2-40B4-BE49-F238E27FC236}">
                <a16:creationId xmlns:a16="http://schemas.microsoft.com/office/drawing/2014/main" id="{99DBBB03-D440-4D00-8B74-D1E42F2B77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095750"/>
            <a:ext cx="571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4</a:t>
            </a:r>
          </a:p>
        </p:txBody>
      </p:sp>
      <p:sp>
        <p:nvSpPr>
          <p:cNvPr id="12" name="mark-point-4">
            <a:extLst xmlns:a="http://schemas.openxmlformats.org/drawingml/2006/main">
              <a:ext uri="{FF2B5EF4-FFF2-40B4-BE49-F238E27FC236}">
                <a16:creationId xmlns:a16="http://schemas.microsoft.com/office/drawing/2014/main" id="{34C2E3EE-43F7-4BC7-8FF7-7BF373978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04950" y="4019550"/>
            <a:ext cx="971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v = 250 × 0.36 = 90 m s⁻¹.</a:t>
            </a:r>
          </a:p>
        </p:txBody>
      </p:sp>
      <p:sp>
        <p:nvSpPr>
          <p:cNvPr id="13" name="mark-improve">
            <a:extLst xmlns:a="http://schemas.openxmlformats.org/drawingml/2006/main">
              <a:ext uri="{FF2B5EF4-FFF2-40B4-BE49-F238E27FC236}">
                <a16:creationId xmlns:a16="http://schemas.microsoft.com/office/drawing/2014/main" id="{B2EF2013-3A47-4DD9-8EC9-E70DE2F52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829300"/>
            <a:ext cx="9144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Recover one mark: add the missing physics, not extra prose.</a:t>
            </a:r>
          </a:p>
        </p:txBody>
      </p:sp>
    </p:spTree>
    <p:extLst>
      <p:ext uri="{BB962C8B-B14F-4D97-AF65-F5344CB8AC3E}">
        <p14:creationId xmlns:p14="http://schemas.microsoft.com/office/powerpoint/2010/main" val="1165084840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2B66C00-13C3-4901-9351-0E3B6D30A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4C6F92D1-53EE-4F46-9194-173435796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4E51ADDB-CB2A-4FE0-964B-369605969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1DECFF4-865A-4A51-9ACE-F53267A12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1–2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22BD94EC-1E9E-450D-9B8C-28C4505B8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1">
            <a:extLst xmlns:a="http://schemas.openxmlformats.org/drawingml/2006/main">
              <a:ext uri="{FF2B5EF4-FFF2-40B4-BE49-F238E27FC236}">
                <a16:creationId xmlns:a16="http://schemas.microsoft.com/office/drawing/2014/main" id="{27AA656E-6F62-41CF-A679-E5C02F212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Q1</a:t>
            </a:r>
          </a:p>
        </p:txBody>
      </p:sp>
      <p:sp>
        <p:nvSpPr>
          <p:cNvPr id="7" name="quiz-question-1">
            <a:extLst xmlns:a="http://schemas.openxmlformats.org/drawingml/2006/main">
              <a:ext uri="{FF2B5EF4-FFF2-40B4-BE49-F238E27FC236}">
                <a16:creationId xmlns:a16="http://schemas.microsoft.com/office/drawing/2014/main" id="{B69E4B8B-8B63-4E0A-94CB-0234A11A1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For a maximum, path difference?</a:t>
            </a:r>
          </a:p>
        </p:txBody>
      </p:sp>
      <p:sp>
        <p:nvSpPr>
          <p:cNvPr id="8" name="quiz-choices-1">
            <a:extLst xmlns:a="http://schemas.openxmlformats.org/drawingml/2006/main">
              <a:ext uri="{FF2B5EF4-FFF2-40B4-BE49-F238E27FC236}">
                <a16:creationId xmlns:a16="http://schemas.microsoft.com/office/drawing/2014/main" id="{F464A5A2-B1C6-4EE5-88DA-2F5D6644A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nλ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(n+½)λ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λ/4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 only</a:t>
            </a:r>
          </a:p>
        </p:txBody>
      </p:sp>
      <p:sp>
        <p:nvSpPr>
          <p:cNvPr id="9" name="quiz-number-2">
            <a:extLst xmlns:a="http://schemas.openxmlformats.org/drawingml/2006/main">
              <a:ext uri="{FF2B5EF4-FFF2-40B4-BE49-F238E27FC236}">
                <a16:creationId xmlns:a16="http://schemas.microsoft.com/office/drawing/2014/main" id="{848179F3-37B3-401E-9CA3-18922731E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Q2</a:t>
            </a:r>
          </a:p>
        </p:txBody>
      </p:sp>
      <p:sp>
        <p:nvSpPr>
          <p:cNvPr id="10" name="quiz-question-2">
            <a:extLst xmlns:a="http://schemas.openxmlformats.org/drawingml/2006/main">
              <a:ext uri="{FF2B5EF4-FFF2-40B4-BE49-F238E27FC236}">
                <a16:creationId xmlns:a16="http://schemas.microsoft.com/office/drawing/2014/main" id="{0FEDF1AD-85DB-4264-967B-01A230B8C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Adjacent node spacing?</a:t>
            </a:r>
          </a:p>
        </p:txBody>
      </p:sp>
      <p:sp>
        <p:nvSpPr>
          <p:cNvPr id="11" name="quiz-choices-2">
            <a:extLst xmlns:a="http://schemas.openxmlformats.org/drawingml/2006/main">
              <a:ext uri="{FF2B5EF4-FFF2-40B4-BE49-F238E27FC236}">
                <a16:creationId xmlns:a16="http://schemas.microsoft.com/office/drawing/2014/main" id="{57731D07-75C2-4BC0-A479-1A0A40ED7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λ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λ/2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λ/4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2λ</a:t>
            </a:r>
          </a:p>
        </p:txBody>
      </p:sp>
    </p:spTree>
    <p:extLst>
      <p:ext uri="{BB962C8B-B14F-4D97-AF65-F5344CB8AC3E}">
        <p14:creationId xmlns:p14="http://schemas.microsoft.com/office/powerpoint/2010/main" val="655907846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0B342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4041113E-1F76-452E-A15A-E898336B5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7A65"/>
                </a:solidFill>
              </a:defRPr>
            </a:pPr>
            <a:r>
              <a:rPr sz="1650" b="1" i="0">
                <a:solidFill>
                  <a:srgbClr val="FF7A65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68C4FF38-5C41-4202-A458-FA01BF3EB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F4F0E2"/>
                </a:solidFill>
              </a:defRPr>
            </a:pPr>
            <a:r>
              <a:rPr sz="1650" b="1" i="0">
                <a:solidFill>
                  <a:srgbClr val="F4F0E2"/>
                </a:solidFill>
              </a:rPr>
              <a:t>19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EFDB16E8-3308-4A62-AC67-79B50FD88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50E4784-844E-484B-BAF1-0A7B915D8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F4F0E2"/>
                </a:solidFill>
              </a:defRPr>
            </a:pPr>
            <a:r>
              <a:rPr sz="3750" b="1" i="0">
                <a:solidFill>
                  <a:srgbClr val="F4F0E2"/>
                </a:solidFill>
              </a:rPr>
              <a:t>Exit quiz · questions 3–4</a:t>
            </a:r>
          </a:p>
        </p:txBody>
      </p:sp>
      <p:sp>
        <p:nvSpPr>
          <p:cNvPr id="5" name="rule-640-185">
            <a:extLst xmlns:a="http://schemas.openxmlformats.org/drawingml/2006/main">
              <a:ext uri="{FF2B5EF4-FFF2-40B4-BE49-F238E27FC236}">
                <a16:creationId xmlns:a16="http://schemas.microsoft.com/office/drawing/2014/main" id="{C19BCF2B-BC5A-47E9-A2AF-EFFDC3833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62125"/>
            <a:ext cx="19050" cy="390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771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quiz-number-3">
            <a:extLst xmlns:a="http://schemas.openxmlformats.org/drawingml/2006/main">
              <a:ext uri="{FF2B5EF4-FFF2-40B4-BE49-F238E27FC236}">
                <a16:creationId xmlns:a16="http://schemas.microsoft.com/office/drawing/2014/main" id="{45AA52B5-726E-41FF-AF04-7C041B924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Q3</a:t>
            </a:r>
          </a:p>
        </p:txBody>
      </p:sp>
      <p:sp>
        <p:nvSpPr>
          <p:cNvPr id="7" name="quiz-question-3">
            <a:extLst xmlns:a="http://schemas.openxmlformats.org/drawingml/2006/main">
              <a:ext uri="{FF2B5EF4-FFF2-40B4-BE49-F238E27FC236}">
                <a16:creationId xmlns:a16="http://schemas.microsoft.com/office/drawing/2014/main" id="{EC532918-4039-479D-ABB4-96A8D5A11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Coherent sources have?</a:t>
            </a:r>
          </a:p>
        </p:txBody>
      </p:sp>
      <p:sp>
        <p:nvSpPr>
          <p:cNvPr id="8" name="quiz-choices-3">
            <a:extLst xmlns:a="http://schemas.openxmlformats.org/drawingml/2006/main">
              <a:ext uri="{FF2B5EF4-FFF2-40B4-BE49-F238E27FC236}">
                <a16:creationId xmlns:a16="http://schemas.microsoft.com/office/drawing/2014/main" id="{C95257B8-FD7B-4FE8-AC62-D3F1121E7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same amplitude only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constant phase difference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same position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 path difference</a:t>
            </a:r>
          </a:p>
        </p:txBody>
      </p:sp>
      <p:sp>
        <p:nvSpPr>
          <p:cNvPr id="9" name="quiz-number-4">
            <a:extLst xmlns:a="http://schemas.openxmlformats.org/drawingml/2006/main">
              <a:ext uri="{FF2B5EF4-FFF2-40B4-BE49-F238E27FC236}">
                <a16:creationId xmlns:a16="http://schemas.microsoft.com/office/drawing/2014/main" id="{F7F6B837-BBE3-477D-9946-728EA90A2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F7A65"/>
                </a:solidFill>
              </a:defRPr>
            </a:pPr>
            <a:r>
              <a:rPr sz="2025" b="1" i="0">
                <a:solidFill>
                  <a:srgbClr val="FF7A65"/>
                </a:solidFill>
              </a:rPr>
              <a:t>Q4</a:t>
            </a:r>
          </a:p>
        </p:txBody>
      </p:sp>
      <p:sp>
        <p:nvSpPr>
          <p:cNvPr id="10" name="quiz-question-4">
            <a:extLst xmlns:a="http://schemas.openxmlformats.org/drawingml/2006/main">
              <a:ext uri="{FF2B5EF4-FFF2-40B4-BE49-F238E27FC236}">
                <a16:creationId xmlns:a16="http://schemas.microsoft.com/office/drawing/2014/main" id="{A2478B74-13E8-4074-80C1-4D36F9882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More grating lines per mm means d?</a:t>
            </a:r>
          </a:p>
        </p:txBody>
      </p:sp>
      <p:sp>
        <p:nvSpPr>
          <p:cNvPr id="11" name="quiz-choices-4">
            <a:extLst xmlns:a="http://schemas.openxmlformats.org/drawingml/2006/main">
              <a:ext uri="{FF2B5EF4-FFF2-40B4-BE49-F238E27FC236}">
                <a16:creationId xmlns:a16="http://schemas.microsoft.com/office/drawing/2014/main" id="{105497BB-E42D-4BF2-9278-0F2D10B58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638550"/>
            <a:ext cx="4953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A larger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B smaller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C same</a:t>
            </a:r>
          </a:p>
          <a:p xmlns:a="http://schemas.openxmlformats.org/drawingml/2006/main">
            <a:pPr algn="l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D zero</a:t>
            </a:r>
          </a:p>
        </p:txBody>
      </p:sp>
    </p:spTree>
    <p:extLst>
      <p:ext uri="{BB962C8B-B14F-4D97-AF65-F5344CB8AC3E}">
        <p14:creationId xmlns:p14="http://schemas.microsoft.com/office/powerpoint/2010/main" val="23068822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D5421170-ADF0-4D4D-B8CC-F825EC4B8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ECEB73FF-E81A-486E-B202-4F47FF6CA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02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8CAFCA82-E486-4F86-BB01-6CDDD2531D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28CD3CC-2478-42B8-B67E-DECB4A354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Start with a prediction</a:t>
            </a:r>
          </a:p>
        </p:txBody>
      </p:sp>
      <p:sp>
        <p:nvSpPr>
          <p:cNvPr id="5" name="hook">
            <a:extLst xmlns:a="http://schemas.openxmlformats.org/drawingml/2006/main">
              <a:ext uri="{FF2B5EF4-FFF2-40B4-BE49-F238E27FC236}">
                <a16:creationId xmlns:a16="http://schemas.microsoft.com/office/drawing/2014/main" id="{4A047236-4EF7-4F6D-A409-2E527C2DC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1952625"/>
            <a:ext cx="100965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Can two loudspeakers each be on while one spot in the room becomes quieter?</a:t>
            </a:r>
          </a:p>
        </p:txBody>
      </p:sp>
      <p:sp>
        <p:nvSpPr>
          <p:cNvPr id="6" name="hook-action">
            <a:extLst xmlns:a="http://schemas.openxmlformats.org/drawingml/2006/main">
              <a:ext uri="{FF2B5EF4-FFF2-40B4-BE49-F238E27FC236}">
                <a16:creationId xmlns:a16="http://schemas.microsoft.com/office/drawing/2014/main" id="{97308208-DA65-4176-9EA4-FDF271AD0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4857750"/>
            <a:ext cx="752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THINK 20 s → PAIR → COMMIT</a:t>
            </a:r>
          </a:p>
        </p:txBody>
      </p:sp>
    </p:spTree>
    <p:extLst>
      <p:ext uri="{BB962C8B-B14F-4D97-AF65-F5344CB8AC3E}">
        <p14:creationId xmlns:p14="http://schemas.microsoft.com/office/powerpoint/2010/main" val="25926398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893B96FA-3605-48F6-A342-4AD239F8E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1A2C9D38-A212-4A4A-8F02-8CBBCD3A4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20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F30C949-182A-461A-AA14-3C0C3E816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9151A9B-947C-44A5-BF01-EF085546F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Answers, then one minute of thinking</a:t>
            </a:r>
          </a:p>
        </p:txBody>
      </p:sp>
      <p:sp>
        <p:nvSpPr>
          <p:cNvPr id="5" name="answer-1">
            <a:extLst xmlns:a="http://schemas.openxmlformats.org/drawingml/2006/main">
              <a:ext uri="{FF2B5EF4-FFF2-40B4-BE49-F238E27FC236}">
                <a16:creationId xmlns:a16="http://schemas.microsoft.com/office/drawing/2014/main" id="{A7D3A4AB-999B-492D-95A8-F26AE283F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16383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Q1 nλ</a:t>
            </a:r>
          </a:p>
        </p:txBody>
      </p:sp>
      <p:sp>
        <p:nvSpPr>
          <p:cNvPr id="6" name="answer-2">
            <a:extLst xmlns:a="http://schemas.openxmlformats.org/drawingml/2006/main">
              <a:ext uri="{FF2B5EF4-FFF2-40B4-BE49-F238E27FC236}">
                <a16:creationId xmlns:a16="http://schemas.microsoft.com/office/drawing/2014/main" id="{3E8526C4-5CC6-4CF4-B697-78AF8BA0D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24384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 λ/2</a:t>
            </a:r>
          </a:p>
        </p:txBody>
      </p:sp>
      <p:sp>
        <p:nvSpPr>
          <p:cNvPr id="7" name="answer-3">
            <a:extLst xmlns:a="http://schemas.openxmlformats.org/drawingml/2006/main">
              <a:ext uri="{FF2B5EF4-FFF2-40B4-BE49-F238E27FC236}">
                <a16:creationId xmlns:a16="http://schemas.microsoft.com/office/drawing/2014/main" id="{31908288-5116-4917-959F-D1E85B737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32385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Q3 constant phase difference</a:t>
            </a:r>
          </a:p>
        </p:txBody>
      </p:sp>
      <p:sp>
        <p:nvSpPr>
          <p:cNvPr id="8" name="answer-4">
            <a:extLst xmlns:a="http://schemas.openxmlformats.org/drawingml/2006/main">
              <a:ext uri="{FF2B5EF4-FFF2-40B4-BE49-F238E27FC236}">
                <a16:creationId xmlns:a16="http://schemas.microsoft.com/office/drawing/2014/main" id="{782CB5AF-A04A-4F2B-94B7-ABF18873A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" y="4038600"/>
            <a:ext cx="10287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Q4 smaller</a:t>
            </a:r>
          </a:p>
        </p:txBody>
      </p:sp>
      <p:sp>
        <p:nvSpPr>
          <p:cNvPr id="9" name="one-minute-rule">
            <a:extLst xmlns:a="http://schemas.openxmlformats.org/drawingml/2006/main">
              <a:ext uri="{FF2B5EF4-FFF2-40B4-BE49-F238E27FC236}">
                <a16:creationId xmlns:a16="http://schemas.microsoft.com/office/drawing/2014/main" id="{D56DF236-3562-4677-AA27-B351E6AA1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143500"/>
            <a:ext cx="10477500" cy="895350"/>
          </a:xfrm>
          <a:prstGeom xmlns:a="http://schemas.openxmlformats.org/drawingml/2006/main" prst="roundRect">
            <a:avLst>
              <a:gd name="adj" fmla="val 12766"/>
            </a:avLst>
          </a:prstGeom>
          <a:solidFill xmlns:a="http://schemas.openxmlformats.org/drawingml/2006/main">
            <a:srgbClr val="B8372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one-minute-prompt">
            <a:extLst xmlns:a="http://schemas.openxmlformats.org/drawingml/2006/main">
              <a:ext uri="{FF2B5EF4-FFF2-40B4-BE49-F238E27FC236}">
                <a16:creationId xmlns:a16="http://schemas.microsoft.com/office/drawing/2014/main" id="{AC1D7726-0E21-4293-AC85-3CD0A0B2D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5372100"/>
            <a:ext cx="981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F4F0E2"/>
                </a:solidFill>
              </a:defRPr>
            </a:pPr>
            <a:r>
              <a:rPr sz="2550" b="1" i="0">
                <a:solidFill>
                  <a:srgbClr val="F4F0E2"/>
                </a:solidFill>
              </a:rPr>
              <a:t>ONE-MINUTE PAPER · Which idea changed your answer?</a:t>
            </a:r>
          </a:p>
        </p:txBody>
      </p:sp>
    </p:spTree>
    <p:extLst>
      <p:ext uri="{BB962C8B-B14F-4D97-AF65-F5344CB8AC3E}">
        <p14:creationId xmlns:p14="http://schemas.microsoft.com/office/powerpoint/2010/main" val="8881468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course-rail">
            <a:extLst xmlns:a="http://schemas.openxmlformats.org/drawingml/2006/main">
              <a:ext uri="{FF2B5EF4-FFF2-40B4-BE49-F238E27FC236}">
                <a16:creationId xmlns:a16="http://schemas.microsoft.com/office/drawing/2014/main" id="{961EA3F9-9EE8-483C-B3D8-01BA53566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7FA23C7-5E8B-4F04-8A6E-87D7039D6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03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91BC1629-594E-49C6-9905-A67A0A1F7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401747C-BD9B-4E6C-8FDE-7B03AC31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Two quick checks before we build</a:t>
            </a:r>
          </a:p>
        </p:txBody>
      </p:sp>
      <p:sp>
        <p:nvSpPr>
          <p:cNvPr id="5" name="rule-640-190">
            <a:extLst xmlns:a="http://schemas.openxmlformats.org/drawingml/2006/main">
              <a:ext uri="{FF2B5EF4-FFF2-40B4-BE49-F238E27FC236}">
                <a16:creationId xmlns:a16="http://schemas.microsoft.com/office/drawing/2014/main" id="{7AE0FFBE-D4B5-44DF-A832-7F9634C83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19050" cy="3790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retrieval-number-1">
            <a:extLst xmlns:a="http://schemas.openxmlformats.org/drawingml/2006/main">
              <a:ext uri="{FF2B5EF4-FFF2-40B4-BE49-F238E27FC236}">
                <a16:creationId xmlns:a16="http://schemas.microsoft.com/office/drawing/2014/main" id="{B5EC46EA-7FBB-4693-A3AB-39DB2E5D4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Q1</a:t>
            </a:r>
          </a:p>
        </p:txBody>
      </p:sp>
      <p:sp>
        <p:nvSpPr>
          <p:cNvPr id="7" name="retrieval-question-1">
            <a:extLst xmlns:a="http://schemas.openxmlformats.org/drawingml/2006/main">
              <a:ext uri="{FF2B5EF4-FFF2-40B4-BE49-F238E27FC236}">
                <a16:creationId xmlns:a16="http://schemas.microsoft.com/office/drawing/2014/main" id="{5AE943DA-9DAB-4F70-A308-8767C8432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For a maximum, path difference?</a:t>
            </a:r>
          </a:p>
        </p:txBody>
      </p:sp>
      <p:sp>
        <p:nvSpPr>
          <p:cNvPr id="8" name="retrieval-choices-1">
            <a:extLst xmlns:a="http://schemas.openxmlformats.org/drawingml/2006/main">
              <a:ext uri="{FF2B5EF4-FFF2-40B4-BE49-F238E27FC236}">
                <a16:creationId xmlns:a16="http://schemas.microsoft.com/office/drawing/2014/main" id="{B24ECEA5-429F-4D32-B4E1-FC924D28A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nλ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(n+½)λ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λ/4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zero only</a:t>
            </a:r>
          </a:p>
        </p:txBody>
      </p:sp>
      <p:sp>
        <p:nvSpPr>
          <p:cNvPr id="9" name="retrieval-number-2">
            <a:extLst xmlns:a="http://schemas.openxmlformats.org/drawingml/2006/main">
              <a:ext uri="{FF2B5EF4-FFF2-40B4-BE49-F238E27FC236}">
                <a16:creationId xmlns:a16="http://schemas.microsoft.com/office/drawing/2014/main" id="{CD33BD40-9A53-4F12-B948-22E0B1B1A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790700"/>
            <a:ext cx="666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Q2</a:t>
            </a:r>
          </a:p>
        </p:txBody>
      </p:sp>
      <p:sp>
        <p:nvSpPr>
          <p:cNvPr id="10" name="retrieval-question-2">
            <a:extLst xmlns:a="http://schemas.openxmlformats.org/drawingml/2006/main">
              <a:ext uri="{FF2B5EF4-FFF2-40B4-BE49-F238E27FC236}">
                <a16:creationId xmlns:a16="http://schemas.microsoft.com/office/drawing/2014/main" id="{0ED84178-6547-4BB8-85F4-92960451D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343150"/>
            <a:ext cx="495300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Adjacent node spacing?</a:t>
            </a:r>
          </a:p>
        </p:txBody>
      </p:sp>
      <p:sp>
        <p:nvSpPr>
          <p:cNvPr id="11" name="retrieval-choices-2">
            <a:extLst xmlns:a="http://schemas.openxmlformats.org/drawingml/2006/main">
              <a:ext uri="{FF2B5EF4-FFF2-40B4-BE49-F238E27FC236}">
                <a16:creationId xmlns:a16="http://schemas.microsoft.com/office/drawing/2014/main" id="{B17C61AC-5D15-45FB-8324-74993886D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714750"/>
            <a:ext cx="4953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A λ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B λ/2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C λ/4</a:t>
            </a:r>
          </a:p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D 2λ</a:t>
            </a:r>
          </a:p>
        </p:txBody>
      </p:sp>
    </p:spTree>
    <p:extLst>
      <p:ext uri="{BB962C8B-B14F-4D97-AF65-F5344CB8AC3E}">
        <p14:creationId xmlns:p14="http://schemas.microsoft.com/office/powerpoint/2010/main" val="10376160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95AD6C10-9A2B-697D-1F30-C75F9F0059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buNone/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04 / 20</a:t>
            </a:r>
            <a:endParaRPr sz="1425" b="1" i="0">
              <a:solidFill>
                <a:srgbClr val="0A332E"/>
              </a:solidFill>
            </a:endParaRPr>
          </a:p>
        </p:txBody>
      </p:sp>
      <p:sp>
        <p:nvSpPr>
          <p:cNvPr id="5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79245BD-0A58-7AF5-607B-ADB0082C7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See the idea</a:t>
            </a:r>
            <a:endParaRPr sz="3300" b="1" i="0">
              <a:solidFill>
                <a:srgbClr val="0A332E"/>
              </a:solidFill>
            </a:endParaRPr>
          </a:p>
        </p:txBody>
      </p:sp>
      <p:sp>
        <p:nvSpPr>
          <p:cNvPr id="22" name="simple-definition-label">
            <a:extLst xmlns:a="http://schemas.openxmlformats.org/drawingml/2006/main">
              <a:ext uri="{FF2B5EF4-FFF2-40B4-BE49-F238E27FC236}">
                <a16:creationId xmlns:a16="http://schemas.microsoft.com/office/drawing/2014/main" id="{4FC39D0B-1E83-DE86-8068-AEC690E6C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5049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025" b="1">
                <a:solidFill>
                  <a:srgbClr val="B83724"/>
                </a:solidFill>
              </a:defRPr>
            </a:pPr>
            <a:r>
              <a:rPr sz="2025" b="1">
                <a:solidFill>
                  <a:srgbClr val="B83724"/>
                </a:solidFill>
              </a:rPr>
              <a:t>ONE SENTENCE</a:t>
            </a:r>
          </a:p>
        </p:txBody>
      </p:sp>
      <p:sp>
        <p:nvSpPr>
          <p:cNvPr id="23" name="simple-definition">
            <a:extLst xmlns:a="http://schemas.openxmlformats.org/drawingml/2006/main">
              <a:ext uri="{FF2B5EF4-FFF2-40B4-BE49-F238E27FC236}">
                <a16:creationId xmlns:a16="http://schemas.microsoft.com/office/drawing/2014/main" id="{400D3A8F-7D6F-4110-5AF5-1BFF1F2E6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885950"/>
            <a:ext cx="1085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850" b="1">
                <a:solidFill>
                  <a:srgbClr val="0A332E"/>
                </a:solidFill>
              </a:defRPr>
            </a:pPr>
            <a:r>
              <a:rPr sz="2850" b="1">
                <a:solidFill>
                  <a:srgbClr val="0A332E"/>
                </a:solidFill>
              </a:rPr>
              <a:t>Displacements add at every point during superposition.</a:t>
            </a:r>
          </a:p>
        </p:txBody>
      </p:sp>
      <p:sp>
        <p:nvSpPr>
          <p:cNvPr id="24" name="TextBox 23">
            <a:extLst xmlns:a="http://schemas.openxmlformats.org/drawingml/2006/main">
              <a:ext uri="{FF2B5EF4-FFF2-40B4-BE49-F238E27FC236}">
                <a16:creationId xmlns:a16="http://schemas.microsoft.com/office/drawing/2014/main" id="{64607521-E9AE-5416-4A1B-309E45091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86763"/>
            <a:ext cx="3302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two coherent sources</a:t>
            </a:r>
          </a:p>
        </p:txBody>
      </p:sp>
      <p:sp>
        <p:nvSpPr>
          <p:cNvPr id="25" name="Oval 24">
            <a:extLst xmlns:a="http://schemas.openxmlformats.org/drawingml/2006/main">
              <a:ext uri="{FF2B5EF4-FFF2-40B4-BE49-F238E27FC236}">
                <a16:creationId xmlns:a16="http://schemas.microsoft.com/office/drawing/2014/main" id="{DA672672-2F87-E6FF-8176-79D47751C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4182533"/>
            <a:ext cx="203200" cy="233304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6" name="TextBox 25">
            <a:extLst xmlns:a="http://schemas.openxmlformats.org/drawingml/2006/main">
              <a:ext uri="{FF2B5EF4-FFF2-40B4-BE49-F238E27FC236}">
                <a16:creationId xmlns:a16="http://schemas.microsoft.com/office/drawing/2014/main" id="{C7B8308C-4470-CF5A-1F0B-A3DBD868B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" y="4153371"/>
            <a:ext cx="279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S₁</a:t>
            </a:r>
          </a:p>
        </p:txBody>
      </p:sp>
      <p:sp>
        <p:nvSpPr>
          <p:cNvPr id="27" name="Oval 26">
            <a:extLst xmlns:a="http://schemas.openxmlformats.org/drawingml/2006/main">
              <a:ext uri="{FF2B5EF4-FFF2-40B4-BE49-F238E27FC236}">
                <a16:creationId xmlns:a16="http://schemas.microsoft.com/office/drawing/2014/main" id="{8A493492-C87A-2A81-38FB-94C2E7F10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6000" y="5057422"/>
            <a:ext cx="203200" cy="233304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28" name="TextBox 27">
            <a:extLst xmlns:a="http://schemas.openxmlformats.org/drawingml/2006/main">
              <a:ext uri="{FF2B5EF4-FFF2-40B4-BE49-F238E27FC236}">
                <a16:creationId xmlns:a16="http://schemas.microsoft.com/office/drawing/2014/main" id="{67B3874F-7BC8-EEE1-D280-E381048DB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0400" y="5028259"/>
            <a:ext cx="2794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 algn="r"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S₂</a:t>
            </a:r>
          </a:p>
        </p:txBody>
      </p:sp>
      <p:sp>
        <p:nvSpPr>
          <p:cNvPr id="29" name="Straight Connector 28">
            <a:extLst xmlns:a="http://schemas.openxmlformats.org/drawingml/2006/main">
              <a:ext uri="{FF2B5EF4-FFF2-40B4-BE49-F238E27FC236}">
                <a16:creationId xmlns:a16="http://schemas.microsoft.com/office/drawing/2014/main" id="{586D1DD5-E9AB-4B7E-9005-2C2FC4B43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1219200" y="4124208"/>
            <a:ext cx="6858000" cy="174977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0" name="Straight Connector 29">
            <a:extLst xmlns:a="http://schemas.openxmlformats.org/drawingml/2006/main">
              <a:ext uri="{FF2B5EF4-FFF2-40B4-BE49-F238E27FC236}">
                <a16:creationId xmlns:a16="http://schemas.microsoft.com/office/drawing/2014/main" id="{B7ADC4D7-A25A-411B-B010-D7FF4D244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1219200" y="4240859"/>
            <a:ext cx="6858000" cy="933215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102E2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1" name="Straight Connector 30">
            <a:extLst xmlns:a="http://schemas.openxmlformats.org/drawingml/2006/main">
              <a:ext uri="{FF2B5EF4-FFF2-40B4-BE49-F238E27FC236}">
                <a16:creationId xmlns:a16="http://schemas.microsoft.com/office/drawing/2014/main" id="{FAF943A4-C740-49DB-BBCA-E63A88C01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4299185"/>
            <a:ext cx="6858000" cy="1224844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2" name="Straight Connector 31">
            <a:extLst xmlns:a="http://schemas.openxmlformats.org/drawingml/2006/main">
              <a:ext uri="{FF2B5EF4-FFF2-40B4-BE49-F238E27FC236}">
                <a16:creationId xmlns:a16="http://schemas.microsoft.com/office/drawing/2014/main" id="{BDF38079-D617-4B1A-ABC6-0851BEF3A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5174074"/>
            <a:ext cx="6858000" cy="466608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3" name="Straight Connector 32">
            <a:extLst xmlns:a="http://schemas.openxmlformats.org/drawingml/2006/main">
              <a:ext uri="{FF2B5EF4-FFF2-40B4-BE49-F238E27FC236}">
                <a16:creationId xmlns:a16="http://schemas.microsoft.com/office/drawing/2014/main" id="{B7C32CD5-D18F-4BF4-8C4C-1B584B50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28000" y="3803415"/>
            <a:ext cx="0" cy="2070570"/>
          </a:xfrm>
          <a:prstGeom xmlns:a="http://schemas.openxmlformats.org/drawingml/2006/main" prst="line">
            <a:avLst/>
          </a:prstGeom>
          <a:ln xmlns:a="http://schemas.openxmlformats.org/drawingml/2006/main" w="25400">
            <a:solidFill>
              <a:srgbClr val="6B7F79"/>
            </a:solidFill>
            <a:tailEnd type="none"/>
          </a:ln>
        </p:spPr>
        <p:style>
          <a:lnRef xmlns:a="http://schemas.openxmlformats.org/drawingml/2006/main" idx="1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tx1"/>
          </a:fontRef>
        </p:style>
      </p:sp>
      <p:sp>
        <p:nvSpPr>
          <p:cNvPr id="34" name="Oval 33">
            <a:extLst xmlns:a="http://schemas.openxmlformats.org/drawingml/2006/main">
              <a:ext uri="{FF2B5EF4-FFF2-40B4-BE49-F238E27FC236}">
                <a16:creationId xmlns:a16="http://schemas.microsoft.com/office/drawing/2014/main" id="{56D0CA61-89CC-120E-FBA4-9C383AC7B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4080463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F5C3E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5" name="Oval 34">
            <a:extLst xmlns:a="http://schemas.openxmlformats.org/drawingml/2006/main">
              <a:ext uri="{FF2B5EF4-FFF2-40B4-BE49-F238E27FC236}">
                <a16:creationId xmlns:a16="http://schemas.microsoft.com/office/drawing/2014/main" id="{055543EB-0D63-564B-0DBD-10E33DC2E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5480285"/>
            <a:ext cx="177800" cy="204141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02E29"/>
          </a:solidFill>
          <a:ln xmlns:a="http://schemas.openxmlformats.org/drawingml/2006/main" w="19050">
            <a:solidFill>
              <a:srgbClr val="102E29"/>
            </a:solidFill>
          </a:ln>
        </p:spPr>
        <p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p:style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buNone/>
            </a:pPr>
            <a:endParaRPr/>
          </a:p>
        </p:txBody>
      </p:sp>
      <p:sp>
        <p:nvSpPr>
          <p:cNvPr id="36" name="TextBox 35">
            <a:extLst xmlns:a="http://schemas.openxmlformats.org/drawingml/2006/main">
              <a:ext uri="{FF2B5EF4-FFF2-40B4-BE49-F238E27FC236}">
                <a16:creationId xmlns:a16="http://schemas.microsoft.com/office/drawing/2014/main" id="{935CC1B7-3ED5-5B70-B1AA-E7E0FF2C9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56600" y="3949229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EF5C3E"/>
                </a:solidFill>
              </a:rPr>
              <a:t>path difference = n</a:t>
            </a:r>
            <a:r>
              <a:rPr sz="2250">
                <a:solidFill>
                  <a:srgbClr val="EF5C3E"/>
                </a:solidFill>
              </a:rPr>
              <a:t>λ → </a:t>
            </a:r>
            <a:r>
              <a:rPr sz="2250">
                <a:solidFill>
                  <a:srgbClr val="EF5C3E"/>
                </a:solidFill>
              </a:rPr>
              <a:t>bright</a:t>
            </a:r>
          </a:p>
        </p:txBody>
      </p:sp>
      <p:sp>
        <p:nvSpPr>
          <p:cNvPr id="37" name="TextBox 36">
            <a:extLst xmlns:a="http://schemas.openxmlformats.org/drawingml/2006/main">
              <a:ext uri="{FF2B5EF4-FFF2-40B4-BE49-F238E27FC236}">
                <a16:creationId xmlns:a16="http://schemas.microsoft.com/office/drawing/2014/main" id="{00660AC1-4BA1-781C-D651-638641474D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56600" y="5349052"/>
            <a:ext cx="3048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102E29"/>
                </a:solidFill>
              </a:rPr>
              <a:t>path difference = (n + ½)λ → dark</a:t>
            </a:r>
          </a:p>
        </p:txBody>
      </p:sp>
      <p:sp>
        <p:nvSpPr>
          <p:cNvPr id="38" name="TextBox 37">
            <a:extLst xmlns:a="http://schemas.openxmlformats.org/drawingml/2006/main">
              <a:ext uri="{FF2B5EF4-FFF2-40B4-BE49-F238E27FC236}">
                <a16:creationId xmlns:a16="http://schemas.microsoft.com/office/drawing/2014/main" id="{8842EB57-9D87-0156-B94B-3F7806E89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55000" y="4619978"/>
            <a:ext cx="1143000" cy="276999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vert="horz" wrap="square" lIns="0" tIns="0" bIns="0">
            <a:noAutofit/>
          </a:bodyPr>
          <a:lstStyle xmlns:a="http://schemas.openxmlformats.org/drawingml/2006/main"/>
          <a:p xmlns:a="http://schemas.openxmlformats.org/drawingml/2006/main">
            <a:pPr>
              <a:buNone/>
              <a:defRPr sz="2250"/>
            </a:pPr>
            <a:r>
              <a:rPr sz="2250">
                <a:solidFill>
                  <a:srgbClr val="6B7F79"/>
                </a:solidFill>
              </a:rPr>
              <a:t>screen</a:t>
            </a:r>
          </a:p>
        </p:txBody>
      </p:sp>
      <p:sp>
        <p:nvSpPr>
          <p:cNvPr id="39" name="course-rail">
            <a:extLst xmlns:a="http://schemas.openxmlformats.org/drawingml/2006/main">
              <a:ext uri="{FF2B5EF4-FFF2-40B4-BE49-F238E27FC236}">
                <a16:creationId xmlns:a16="http://schemas.microsoft.com/office/drawing/2014/main" id="{3623B238-4C7D-4DFE-AE69-503AF07D9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buNone/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40" name="rule-70-674">
            <a:extLst xmlns:a="http://schemas.openxmlformats.org/drawingml/2006/main">
              <a:ext uri="{FF2B5EF4-FFF2-40B4-BE49-F238E27FC236}">
                <a16:creationId xmlns:a16="http://schemas.microsoft.com/office/drawing/2014/main" id="{31A34D89-EB17-4C72-9055-A82FD7A84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17436612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course-rail">
            <a:extLst xmlns:a="http://schemas.openxmlformats.org/drawingml/2006/main">
              <a:ext uri="{FF2B5EF4-FFF2-40B4-BE49-F238E27FC236}">
                <a16:creationId xmlns:a16="http://schemas.microsoft.com/office/drawing/2014/main" id="{1589629D-1081-4540-A776-7991DB148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A1D9773A-E276-479F-AF93-6CB6012A5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05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2AF58EBC-100F-4891-8563-4D14B5288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3FD7698-C602-4B17-AB1F-8E7F947D0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happens?</a:t>
            </a:r>
          </a:p>
        </p:txBody>
      </p:sp>
      <p:sp>
        <p:nvSpPr>
          <p:cNvPr id="5" name="model-number-1">
            <a:extLst xmlns:a="http://schemas.openxmlformats.org/drawingml/2006/main">
              <a:ext uri="{FF2B5EF4-FFF2-40B4-BE49-F238E27FC236}">
                <a16:creationId xmlns:a16="http://schemas.microsoft.com/office/drawing/2014/main" id="{2EBC3256-CAB3-4841-9C21-DBDFE67CF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8097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01</a:t>
            </a:r>
          </a:p>
        </p:txBody>
      </p:sp>
      <p:sp>
        <p:nvSpPr>
          <p:cNvPr id="6" name="model-idea-1">
            <a:extLst xmlns:a="http://schemas.openxmlformats.org/drawingml/2006/main">
              <a:ext uri="{FF2B5EF4-FFF2-40B4-BE49-F238E27FC236}">
                <a16:creationId xmlns:a16="http://schemas.microsoft.com/office/drawing/2014/main" id="{0946940A-BEA1-45B1-92B6-6BB9A1346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17335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Displacements add at every point during superposition.</a:t>
            </a:r>
          </a:p>
        </p:txBody>
      </p:sp>
      <p:sp>
        <p:nvSpPr>
          <p:cNvPr id="7" name="model-number-2">
            <a:extLst xmlns:a="http://schemas.openxmlformats.org/drawingml/2006/main">
              <a:ext uri="{FF2B5EF4-FFF2-40B4-BE49-F238E27FC236}">
                <a16:creationId xmlns:a16="http://schemas.microsoft.com/office/drawing/2014/main" id="{A1A7F999-F350-4E16-B379-237533556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24250"/>
            <a:ext cx="762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02</a:t>
            </a:r>
          </a:p>
        </p:txBody>
      </p:sp>
      <p:sp>
        <p:nvSpPr>
          <p:cNvPr id="8" name="model-idea-2">
            <a:extLst xmlns:a="http://schemas.openxmlformats.org/drawingml/2006/main">
              <a:ext uri="{FF2B5EF4-FFF2-40B4-BE49-F238E27FC236}">
                <a16:creationId xmlns:a16="http://schemas.microsoft.com/office/drawing/2014/main" id="{DAA74A1E-F58B-4808-BBEE-AB02D3A0D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3448050"/>
            <a:ext cx="9239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0A332E"/>
                </a:solidFill>
              </a:defRPr>
            </a:pPr>
            <a:r>
              <a:rPr sz="3000" b="1" i="0">
                <a:solidFill>
                  <a:srgbClr val="0A332E"/>
                </a:solidFill>
              </a:rPr>
              <a:t>Coherent sources keep a constant phase difference.</a:t>
            </a:r>
          </a:p>
        </p:txBody>
      </p:sp>
      <p:sp>
        <p:nvSpPr>
          <p:cNvPr id="9" name="model-check">
            <a:extLst xmlns:a="http://schemas.openxmlformats.org/drawingml/2006/main">
              <a:ext uri="{FF2B5EF4-FFF2-40B4-BE49-F238E27FC236}">
                <a16:creationId xmlns:a16="http://schemas.microsoft.com/office/drawing/2014/main" id="{4A9B2F68-6685-474E-9FDE-061D902F6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14950"/>
            <a:ext cx="7524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Connect them in one spoken sentence.</a:t>
            </a:r>
          </a:p>
        </p:txBody>
      </p:sp>
    </p:spTree>
    <p:extLst>
      <p:ext uri="{BB962C8B-B14F-4D97-AF65-F5344CB8AC3E}">
        <p14:creationId xmlns:p14="http://schemas.microsoft.com/office/powerpoint/2010/main" val="126328984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course-rail">
            <a:extLst xmlns:a="http://schemas.openxmlformats.org/drawingml/2006/main">
              <a:ext uri="{FF2B5EF4-FFF2-40B4-BE49-F238E27FC236}">
                <a16:creationId xmlns:a16="http://schemas.microsoft.com/office/drawing/2014/main" id="{73BF918E-134D-4DCA-A6FB-854EA7932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CE3D122-6D98-4623-B9FB-943323381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06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C4F13C3-8469-4AB1-B5FE-66B7CFBED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34F47D-A031-4A32-BD67-0CB295E70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Build the model: what controls it?</a:t>
            </a:r>
          </a:p>
        </p:txBody>
      </p:sp>
      <p:sp>
        <p:nvSpPr>
          <p:cNvPr id="5" name="rule-650-188">
            <a:extLst xmlns:a="http://schemas.openxmlformats.org/drawingml/2006/main">
              <a:ext uri="{FF2B5EF4-FFF2-40B4-BE49-F238E27FC236}">
                <a16:creationId xmlns:a16="http://schemas.microsoft.com/office/drawing/2014/main" id="{E9721989-DC7C-41DE-B53D-96113A862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790700"/>
            <a:ext cx="19050" cy="3000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control-idea-1">
            <a:extLst xmlns:a="http://schemas.openxmlformats.org/drawingml/2006/main">
              <a:ext uri="{FF2B5EF4-FFF2-40B4-BE49-F238E27FC236}">
                <a16:creationId xmlns:a16="http://schemas.microsoft.com/office/drawing/2014/main" id="{85A495F9-E963-4CF4-948C-5395EA8B3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80975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Path difference nλ gives maxima; (n + ½)λ gives minima.</a:t>
            </a:r>
          </a:p>
        </p:txBody>
      </p:sp>
      <p:sp>
        <p:nvSpPr>
          <p:cNvPr id="7" name="control-idea-2">
            <a:extLst xmlns:a="http://schemas.openxmlformats.org/drawingml/2006/main">
              <a:ext uri="{FF2B5EF4-FFF2-40B4-BE49-F238E27FC236}">
                <a16:creationId xmlns:a16="http://schemas.microsoft.com/office/drawing/2014/main" id="{06AC6A05-B904-4113-BD0F-35C0E74AD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4953000" cy="1123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Stationary waves have nodes and antinodes; diffraction gratings create sharp angular maxima.</a:t>
            </a:r>
          </a:p>
        </p:txBody>
      </p:sp>
      <p:sp>
        <p:nvSpPr>
          <p:cNvPr id="8" name="equation-label">
            <a:extLst xmlns:a="http://schemas.openxmlformats.org/drawingml/2006/main">
              <a:ext uri="{FF2B5EF4-FFF2-40B4-BE49-F238E27FC236}">
                <a16:creationId xmlns:a16="http://schemas.microsoft.com/office/drawing/2014/main" id="{969FD789-EEAF-42E9-A73B-188BF54AF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1771650"/>
            <a:ext cx="4286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B83724"/>
                </a:solidFill>
              </a:defRPr>
            </a:pPr>
            <a:r>
              <a:rPr sz="2025" b="1" i="0">
                <a:solidFill>
                  <a:srgbClr val="B83724"/>
                </a:solidFill>
              </a:rPr>
              <a:t>EQUATIONS TO EXPLAIN</a:t>
            </a:r>
          </a:p>
        </p:txBody>
      </p:sp>
      <p:sp>
        <p:nvSpPr>
          <p:cNvPr id="9" name="equation-1">
            <a:extLst xmlns:a="http://schemas.openxmlformats.org/drawingml/2006/main">
              <a:ext uri="{FF2B5EF4-FFF2-40B4-BE49-F238E27FC236}">
                <a16:creationId xmlns:a16="http://schemas.microsoft.com/office/drawing/2014/main" id="{18333614-B26F-4965-8C13-5C44102E8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23241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λ = ax/D</a:t>
            </a:r>
          </a:p>
        </p:txBody>
      </p:sp>
      <p:sp>
        <p:nvSpPr>
          <p:cNvPr id="10" name="equation-2">
            <a:extLst xmlns:a="http://schemas.openxmlformats.org/drawingml/2006/main">
              <a:ext uri="{FF2B5EF4-FFF2-40B4-BE49-F238E27FC236}">
                <a16:creationId xmlns:a16="http://schemas.microsoft.com/office/drawing/2014/main" id="{4EB6F50B-1A63-40E7-A3DD-A89535FED0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02895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d sin θ = nλ</a:t>
            </a:r>
          </a:p>
        </p:txBody>
      </p:sp>
      <p:sp>
        <p:nvSpPr>
          <p:cNvPr id="11" name="equation-3">
            <a:extLst xmlns:a="http://schemas.openxmlformats.org/drawingml/2006/main">
              <a:ext uri="{FF2B5EF4-FFF2-40B4-BE49-F238E27FC236}">
                <a16:creationId xmlns:a16="http://schemas.microsoft.com/office/drawing/2014/main" id="{F0365624-3914-4347-8E09-1BCC1AD3B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733800"/>
            <a:ext cx="44767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node spacing = λ/2</a:t>
            </a:r>
          </a:p>
        </p:txBody>
      </p:sp>
      <p:sp>
        <p:nvSpPr>
          <p:cNvPr id="12" name="scope-extra">
            <a:extLst xmlns:a="http://schemas.openxmlformats.org/drawingml/2006/main">
              <a:ext uri="{FF2B5EF4-FFF2-40B4-BE49-F238E27FC236}">
                <a16:creationId xmlns:a16="http://schemas.microsoft.com/office/drawing/2014/main" id="{339922D1-814B-4888-A5C8-C745BB628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953000"/>
            <a:ext cx="10287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EXAM EDGE · A wave spreads as it passes a gap or an edge, most strongly when the gap is about one wavelength wide.</a:t>
            </a:r>
          </a:p>
        </p:txBody>
      </p:sp>
    </p:spTree>
    <p:extLst>
      <p:ext uri="{BB962C8B-B14F-4D97-AF65-F5344CB8AC3E}">
        <p14:creationId xmlns:p14="http://schemas.microsoft.com/office/powerpoint/2010/main" val="90536819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223D679-3B82-4652-9D95-49D1EC0AB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32DE33F3-C8C3-4154-A75C-B6E7A9C0E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07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CCA9017A-0257-4132-B0CD-BE44D6560D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9F9E6E27-8158-4FFC-971F-ED6A47629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Predict the graph before the data appear</a:t>
            </a:r>
          </a:p>
        </p:txBody>
      </p:sp>
      <p:sp>
        <p:nvSpPr>
          <p:cNvPr id="5" name="prediction-y-axis">
            <a:extLst xmlns:a="http://schemas.openxmlformats.org/drawingml/2006/main">
              <a:ext uri="{FF2B5EF4-FFF2-40B4-BE49-F238E27FC236}">
                <a16:creationId xmlns:a16="http://schemas.microsoft.com/office/drawing/2014/main" id="{65AB02B4-0528-4759-B610-5BB2C8ABE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2000250"/>
            <a:ext cx="38100" cy="3219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rediction-x-axis">
            <a:extLst xmlns:a="http://schemas.openxmlformats.org/drawingml/2006/main">
              <a:ext uri="{FF2B5EF4-FFF2-40B4-BE49-F238E27FC236}">
                <a16:creationId xmlns:a16="http://schemas.microsoft.com/office/drawing/2014/main" id="{BF1ABA9A-2939-4A25-B113-FA7DA33D0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5181600"/>
            <a:ext cx="78105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332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prediction-y-label">
            <a:extLst xmlns:a="http://schemas.openxmlformats.org/drawingml/2006/main">
              <a:ext uri="{FF2B5EF4-FFF2-40B4-BE49-F238E27FC236}">
                <a16:creationId xmlns:a16="http://schemas.microsoft.com/office/drawing/2014/main" id="{51C95340-1F57-4A28-9794-353F52041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1543050"/>
            <a:ext cx="571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Relative intensity (%)</a:t>
            </a:r>
          </a:p>
        </p:txBody>
      </p:sp>
      <p:sp>
        <p:nvSpPr>
          <p:cNvPr id="8" name="prediction-x-label">
            <a:extLst xmlns:a="http://schemas.openxmlformats.org/drawingml/2006/main">
              <a:ext uri="{FF2B5EF4-FFF2-40B4-BE49-F238E27FC236}">
                <a16:creationId xmlns:a16="http://schemas.microsoft.com/office/drawing/2014/main" id="{421C4290-8F8B-4B85-ACAF-B80A0FC7C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5391150"/>
            <a:ext cx="41910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 i="0">
                <a:solidFill>
                  <a:srgbClr val="48635E"/>
                </a:solidFill>
              </a:defRPr>
            </a:pPr>
            <a:r>
              <a:rPr sz="2550" b="1" i="0">
                <a:solidFill>
                  <a:srgbClr val="48635E"/>
                </a:solidFill>
              </a:rPr>
              <a:t>Screen position (mm)</a:t>
            </a:r>
          </a:p>
        </p:txBody>
      </p:sp>
      <p:sp>
        <p:nvSpPr>
          <p:cNvPr id="9" name="prediction-command">
            <a:extLst xmlns:a="http://schemas.openxmlformats.org/drawingml/2006/main">
              <a:ext uri="{FF2B5EF4-FFF2-40B4-BE49-F238E27FC236}">
                <a16:creationId xmlns:a16="http://schemas.microsoft.com/office/drawing/2014/main" id="{B46F063A-5907-4CBB-984D-5C2C2ECA44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05750" y="2114550"/>
            <a:ext cx="3333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SKETCH → LABEL → DEFEND</a:t>
            </a:r>
          </a:p>
        </p:txBody>
      </p:sp>
      <p:sp>
        <p:nvSpPr>
          <p:cNvPr id="10" name="prediction-options">
            <a:extLst xmlns:a="http://schemas.openxmlformats.org/drawingml/2006/main">
              <a:ext uri="{FF2B5EF4-FFF2-40B4-BE49-F238E27FC236}">
                <a16:creationId xmlns:a16="http://schemas.microsoft.com/office/drawing/2014/main" id="{CE8430EB-CF74-4D60-8A4B-A14E0182F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914650"/>
            <a:ext cx="28575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linear?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curved?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constant?</a:t>
            </a:r>
          </a:p>
          <a:p xmlns:a="http://schemas.openxmlformats.org/drawingml/2006/main">
            <a:pPr algn="ctr">
              <a:defRPr sz="2550" b="1" i="0">
                <a:solidFill>
                  <a:srgbClr val="0A332E"/>
                </a:solidFill>
              </a:defRPr>
            </a:pPr>
            <a:r>
              <a:rPr sz="2550" b="1" i="0">
                <a:solidFill>
                  <a:srgbClr val="0A332E"/>
                </a:solidFill>
              </a:rPr>
              <a:t>changes sign?</a:t>
            </a:r>
          </a:p>
        </p:txBody>
      </p:sp>
    </p:spTree>
    <p:extLst>
      <p:ext uri="{BB962C8B-B14F-4D97-AF65-F5344CB8AC3E}">
        <p14:creationId xmlns:p14="http://schemas.microsoft.com/office/powerpoint/2010/main" val="153538720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CFAF1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85D71E7-D256-430F-BDA0-11EDC616F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C4E1D390-2749-4D8E-A0BD-A69F44D59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08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D3CC30E5-FD8D-4D56-BCAB-768112F9D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D52A77A-F501-4F8A-AA5A-70F10BA3E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450" b="1" i="0">
                <a:solidFill>
                  <a:srgbClr val="0A332E"/>
                </a:solidFill>
              </a:defRPr>
            </a:pPr>
            <a:r>
              <a:rPr sz="3450" b="1" i="0">
                <a:solidFill>
                  <a:srgbClr val="0A332E"/>
                </a:solidFill>
              </a:rPr>
              <a:t>Interference intensity alternates across the screen</a:t>
            </a:r>
          </a:p>
        </p:txBody>
      </p:sp>
      <p:graphicFrame>
        <p:nvGraphicFramePr>
          <p:cNvPr id="11" name="Chart"/>
          <p:cNvGraphicFramePr/>
          <p:nvPr/>
        </p:nvGraphicFramePr>
        <p:xfrm>
          <a:off xmlns:a="http://schemas.openxmlformats.org/drawingml/2006/main" x="952500" y="1676400"/>
          <a:ext xmlns:a="http://schemas.openxmlformats.org/drawingml/2006/main" cx="10287000" cy="3810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3ec2d6fc2cf4696"/>
          </a:graphicData>
        </a:graphic>
      </p:graphicFrame>
      <p:sp>
        <p:nvSpPr>
          <p:cNvPr id="6" name="graph-edit">
            <a:extLst xmlns:a="http://schemas.openxmlformats.org/drawingml/2006/main">
              <a:ext uri="{FF2B5EF4-FFF2-40B4-BE49-F238E27FC236}">
                <a16:creationId xmlns:a16="http://schemas.microsoft.com/office/drawing/2014/main" id="{99BC5404-A9C1-4084-9E8C-90BF05979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5486400"/>
            <a:ext cx="10287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EDIT THE CHART · Double slit separation a. Predict and then edit every bright-fringe position.</a:t>
            </a:r>
          </a:p>
        </p:txBody>
      </p:sp>
    </p:spTree>
    <p:extLst>
      <p:ext uri="{BB962C8B-B14F-4D97-AF65-F5344CB8AC3E}">
        <p14:creationId xmlns:p14="http://schemas.microsoft.com/office/powerpoint/2010/main" val="1975516726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0E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course-rail">
            <a:extLst xmlns:a="http://schemas.openxmlformats.org/drawingml/2006/main">
              <a:ext uri="{FF2B5EF4-FFF2-40B4-BE49-F238E27FC236}">
                <a16:creationId xmlns:a16="http://schemas.microsoft.com/office/drawing/2014/main" id="{B588D9BF-428D-4612-B130-F30586C9F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66700"/>
            <a:ext cx="9048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B83724"/>
                </a:solidFill>
              </a:defRPr>
            </a:pPr>
            <a:r>
              <a:rPr sz="1650" b="1" i="0">
                <a:solidFill>
                  <a:srgbClr val="B83724"/>
                </a:solidFill>
              </a:rPr>
              <a:t>AS · CAMBRIDGE PHYSICS 9702 · TOPIC 8 · SUPERPOSITION</a:t>
            </a:r>
          </a:p>
        </p:txBody>
      </p:sp>
      <p:sp>
        <p:nvSpPr>
          <p:cNvPr id="2" name="page-number">
            <a:extLst xmlns:a="http://schemas.openxmlformats.org/drawingml/2006/main">
              <a:ext uri="{FF2B5EF4-FFF2-40B4-BE49-F238E27FC236}">
                <a16:creationId xmlns:a16="http://schemas.microsoft.com/office/drawing/2014/main" id="{5F4539FB-9D36-485D-A269-708C1B912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266700"/>
            <a:ext cx="1238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 i="0">
                <a:solidFill>
                  <a:srgbClr val="0A332E"/>
                </a:solidFill>
              </a:defRPr>
            </a:pPr>
            <a:r>
              <a:rPr sz="1650" b="1" i="0">
                <a:solidFill>
                  <a:srgbClr val="0A332E"/>
                </a:solidFill>
              </a:rPr>
              <a:t>09 / 20</a:t>
            </a:r>
          </a:p>
        </p:txBody>
      </p:sp>
      <p:sp>
        <p:nvSpPr>
          <p:cNvPr id="3" name="rule-70-674">
            <a:extLst xmlns:a="http://schemas.openxmlformats.org/drawingml/2006/main">
              <a:ext uri="{FF2B5EF4-FFF2-40B4-BE49-F238E27FC236}">
                <a16:creationId xmlns:a16="http://schemas.microsoft.com/office/drawing/2014/main" id="{554FB5D1-9F34-4F23-A70C-E3CB70904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419850"/>
            <a:ext cx="108585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BBB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F4F3847-8990-4DE6-94CC-2F383D206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723900"/>
            <a:ext cx="1085850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750" b="1" i="0">
                <a:solidFill>
                  <a:srgbClr val="0A332E"/>
                </a:solidFill>
              </a:defRPr>
            </a:pPr>
            <a:r>
              <a:rPr sz="3750" b="1" i="0">
                <a:solidFill>
                  <a:srgbClr val="0A332E"/>
                </a:solidFill>
              </a:rPr>
              <a:t>Worked problem: commit before the reveal</a:t>
            </a:r>
          </a:p>
        </p:txBody>
      </p:sp>
      <p:sp>
        <p:nvSpPr>
          <p:cNvPr id="5" name="worked-problem">
            <a:extLst xmlns:a="http://schemas.openxmlformats.org/drawingml/2006/main">
              <a:ext uri="{FF2B5EF4-FFF2-40B4-BE49-F238E27FC236}">
                <a16:creationId xmlns:a16="http://schemas.microsoft.com/office/drawing/2014/main" id="{BA2A6135-E2D8-4BD7-A4FF-E3F823F06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10477500" cy="1952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150" b="1" i="0">
                <a:solidFill>
                  <a:srgbClr val="0A332E"/>
                </a:solidFill>
              </a:defRPr>
            </a:pPr>
            <a:r>
              <a:rPr sz="3150" b="1" i="0">
                <a:solidFill>
                  <a:srgbClr val="0A332E"/>
                </a:solidFill>
              </a:rPr>
              <a:t>Light of wavelength 600 nm passes through slits 0.30 mm apart to a screen 2.0 m away. Find fringe spacing.</a:t>
            </a:r>
          </a:p>
        </p:txBody>
      </p:sp>
      <p:sp>
        <p:nvSpPr>
          <p:cNvPr id="6" name="worked-actions">
            <a:extLst xmlns:a="http://schemas.openxmlformats.org/drawingml/2006/main">
              <a:ext uri="{FF2B5EF4-FFF2-40B4-BE49-F238E27FC236}">
                <a16:creationId xmlns:a16="http://schemas.microsoft.com/office/drawing/2014/main" id="{97139C84-8BD0-48F9-93C6-75B0CFCC6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9334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550" b="1" i="0">
                <a:solidFill>
                  <a:srgbClr val="B83724"/>
                </a:solidFill>
              </a:defRPr>
            </a:pPr>
            <a:r>
              <a:rPr sz="2550" b="1" i="0">
                <a:solidFill>
                  <a:srgbClr val="B83724"/>
                </a:solidFill>
              </a:rPr>
              <a:t>ESTIMATE · CHOOSE THE MODEL · STATE THE SIGN</a:t>
            </a:r>
          </a:p>
        </p:txBody>
      </p:sp>
    </p:spTree>
    <p:extLst>
      <p:ext uri="{BB962C8B-B14F-4D97-AF65-F5344CB8AC3E}">
        <p14:creationId xmlns:p14="http://schemas.microsoft.com/office/powerpoint/2010/main" val="6555145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2026-08-26T11:36:12.2080000Z</dcterms:created>
  <dcterms:modified xsi:type="dcterms:W3CDTF">2026-08-26T11:36:12.2080000Z</dcterms:modified>
</coreProperties>
</file>