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slides/charts/chart1.xml" ContentType="application/vnd.openxmlformats-officedocument.drawingml.chart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0f2175c3393941b2" /><Relationship Type="http://schemas.openxmlformats.org/officeDocument/2006/relationships/extended-properties" Target="/docProps/app.xml" Id="R6da8c6d28b8d4291" /><Relationship Type="http://schemas.openxmlformats.org/officeDocument/2006/relationships/officeDocument" Target="/ppt/presentation.xml" Id="R0f75c829cc714a26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ca49e52545904b7b"/>
  </p:sldMasterIdLst>
  <p:notesMasterIdLst>
    <p:notesMasterId xmlns:r="http://schemas.openxmlformats.org/officeDocument/2006/relationships" r:id="R563e77f5271f4d57"/>
  </p:notesMasterIdLst>
  <p:sldIdLst>
    <p:sldId xmlns:r="http://schemas.openxmlformats.org/officeDocument/2006/relationships" id="256" r:id="Rb5b182dbad2742fe"/>
    <p:sldId xmlns:r="http://schemas.openxmlformats.org/officeDocument/2006/relationships" id="257" r:id="Rdd2a5f41714648fd"/>
    <p:sldId xmlns:r="http://schemas.openxmlformats.org/officeDocument/2006/relationships" id="258" r:id="R24ada89be798484c"/>
    <p:sldId xmlns:r="http://schemas.openxmlformats.org/officeDocument/2006/relationships" id="259" r:id="Rd9215c58e0464a90"/>
    <p:sldId xmlns:r="http://schemas.openxmlformats.org/officeDocument/2006/relationships" id="260" r:id="R19624d71c6d04187"/>
    <p:sldId xmlns:r="http://schemas.openxmlformats.org/officeDocument/2006/relationships" id="261" r:id="Rd99c5ac78ecf4da7"/>
    <p:sldId xmlns:r="http://schemas.openxmlformats.org/officeDocument/2006/relationships" id="262" r:id="Rba2ab54483264c02"/>
    <p:sldId xmlns:r="http://schemas.openxmlformats.org/officeDocument/2006/relationships" id="263" r:id="Ra24f1a2a72be4859"/>
    <p:sldId xmlns:r="http://schemas.openxmlformats.org/officeDocument/2006/relationships" id="264" r:id="Rc9b0ed7d1d754838"/>
    <p:sldId xmlns:r="http://schemas.openxmlformats.org/officeDocument/2006/relationships" id="265" r:id="R33071de35d5745f9"/>
    <p:sldId xmlns:r="http://schemas.openxmlformats.org/officeDocument/2006/relationships" id="266" r:id="Rde762a69dce14afa"/>
    <p:sldId xmlns:r="http://schemas.openxmlformats.org/officeDocument/2006/relationships" id="267" r:id="R8fd4540a7ae24824"/>
    <p:sldId xmlns:r="http://schemas.openxmlformats.org/officeDocument/2006/relationships" id="268" r:id="R5a4dc527a001494d"/>
    <p:sldId xmlns:r="http://schemas.openxmlformats.org/officeDocument/2006/relationships" id="269" r:id="R0dd2948e33cb469b"/>
    <p:sldId xmlns:r="http://schemas.openxmlformats.org/officeDocument/2006/relationships" id="270" r:id="Rb477ecb59dea4154"/>
    <p:sldId xmlns:r="http://schemas.openxmlformats.org/officeDocument/2006/relationships" id="271" r:id="Ra7549a10700d4cee"/>
    <p:sldId xmlns:r="http://schemas.openxmlformats.org/officeDocument/2006/relationships" id="272" r:id="R0b2b6854f47b4457"/>
    <p:sldId xmlns:r="http://schemas.openxmlformats.org/officeDocument/2006/relationships" id="273" r:id="R3fedc586be54409e"/>
    <p:sldId xmlns:r="http://schemas.openxmlformats.org/officeDocument/2006/relationships" id="274" r:id="R2a49d13f31314d59"/>
    <p:sldId xmlns:r="http://schemas.openxmlformats.org/officeDocument/2006/relationships" id="275" r:id="Rfe926532311c42a8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>
  <p:gridSpacing cx="76200" cy="76200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7cf0c21ebc4644c0" /><Relationship Type="http://schemas.openxmlformats.org/officeDocument/2006/relationships/slideMaster" Target="/ppt/slideMasters/slideMaster1.xml" Id="Rca49e52545904b7b" /><Relationship Type="http://schemas.openxmlformats.org/officeDocument/2006/relationships/notesMaster" Target="/ppt/notesMasters/notesMaster1.xml" Id="R563e77f5271f4d57" /><Relationship Type="http://schemas.openxmlformats.org/officeDocument/2006/relationships/presProps" Target="/ppt/presProps.xml" Id="Rb28e9146957443e4" /><Relationship Type="http://schemas.openxmlformats.org/officeDocument/2006/relationships/viewProps" Target="/ppt/viewProps.xml" Id="R68e44b017a7040b1" /><Relationship Type="http://schemas.openxmlformats.org/officeDocument/2006/relationships/tableStyles" Target="/ppt/tableStyles.xml" Id="R24b17be71e5d4060" /><Relationship Type="http://schemas.openxmlformats.org/officeDocument/2006/relationships/slide" Target="/ppt/slides/slide1.xml" Id="Rb5b182dbad2742fe" /><Relationship Type="http://schemas.openxmlformats.org/officeDocument/2006/relationships/slide" Target="/ppt/slides/slide2.xml" Id="Rdd2a5f41714648fd" /><Relationship Type="http://schemas.openxmlformats.org/officeDocument/2006/relationships/slide" Target="/ppt/slides/slide3.xml" Id="R24ada89be798484c" /><Relationship Type="http://schemas.openxmlformats.org/officeDocument/2006/relationships/slide" Target="/ppt/slides/slide4.xml" Id="Rd9215c58e0464a90" /><Relationship Type="http://schemas.openxmlformats.org/officeDocument/2006/relationships/slide" Target="/ppt/slides/slide5.xml" Id="R19624d71c6d04187" /><Relationship Type="http://schemas.openxmlformats.org/officeDocument/2006/relationships/slide" Target="/ppt/slides/slide6.xml" Id="Rd99c5ac78ecf4da7" /><Relationship Type="http://schemas.openxmlformats.org/officeDocument/2006/relationships/slide" Target="/ppt/slides/slide7.xml" Id="Rba2ab54483264c02" /><Relationship Type="http://schemas.openxmlformats.org/officeDocument/2006/relationships/slide" Target="/ppt/slides/slide8.xml" Id="Ra24f1a2a72be4859" /><Relationship Type="http://schemas.openxmlformats.org/officeDocument/2006/relationships/slide" Target="/ppt/slides/slide9.xml" Id="Rc9b0ed7d1d754838" /><Relationship Type="http://schemas.openxmlformats.org/officeDocument/2006/relationships/slide" Target="/ppt/slides/slide10.xml" Id="R33071de35d5745f9" /><Relationship Type="http://schemas.openxmlformats.org/officeDocument/2006/relationships/slide" Target="/ppt/slides/slide11.xml" Id="Rde762a69dce14afa" /><Relationship Type="http://schemas.openxmlformats.org/officeDocument/2006/relationships/slide" Target="/ppt/slides/slide12.xml" Id="R8fd4540a7ae24824" /><Relationship Type="http://schemas.openxmlformats.org/officeDocument/2006/relationships/slide" Target="/ppt/slides/slide13.xml" Id="R5a4dc527a001494d" /><Relationship Type="http://schemas.openxmlformats.org/officeDocument/2006/relationships/slide" Target="/ppt/slides/slide14.xml" Id="R0dd2948e33cb469b" /><Relationship Type="http://schemas.openxmlformats.org/officeDocument/2006/relationships/slide" Target="/ppt/slides/slide15.xml" Id="Rb477ecb59dea4154" /><Relationship Type="http://schemas.openxmlformats.org/officeDocument/2006/relationships/slide" Target="/ppt/slides/slide16.xml" Id="Ra7549a10700d4cee" /><Relationship Type="http://schemas.openxmlformats.org/officeDocument/2006/relationships/slide" Target="/ppt/slides/slide17.xml" Id="R0b2b6854f47b4457" /><Relationship Type="http://schemas.openxmlformats.org/officeDocument/2006/relationships/slide" Target="/ppt/slides/slide18.xml" Id="R3fedc586be54409e" /><Relationship Type="http://schemas.openxmlformats.org/officeDocument/2006/relationships/slide" Target="/ppt/slides/slide19.xml" Id="R2a49d13f31314d59" /><Relationship Type="http://schemas.openxmlformats.org/officeDocument/2006/relationships/slide" Target="/ppt/slides/slide20.xml" Id="Rfe926532311c42a8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80eac8d51e4e443a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154dd5dc23f94f32" /><Relationship Type="http://schemas.openxmlformats.org/officeDocument/2006/relationships/notesMaster" Target="/ppt/notesMasters/notesMaster1.xml" Id="Rc194713264bf480c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978dab9777a84608" /><Relationship Type="http://schemas.openxmlformats.org/officeDocument/2006/relationships/notesMaster" Target="/ppt/notesMasters/notesMaster1.xml" Id="R7523725a7ded4cfa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b7d8486e4b7149ec" /><Relationship Type="http://schemas.openxmlformats.org/officeDocument/2006/relationships/notesMaster" Target="/ppt/notesMasters/notesMaster1.xml" Id="Rcc5c5a62ab13492b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58ab8ec62a6949bb" /><Relationship Type="http://schemas.openxmlformats.org/officeDocument/2006/relationships/notesMaster" Target="/ppt/notesMasters/notesMaster1.xml" Id="R2544f85acbd24677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c2535ed78bde4947" /><Relationship Type="http://schemas.openxmlformats.org/officeDocument/2006/relationships/notesMaster" Target="/ppt/notesMasters/notesMaster1.xml" Id="R388f92b1c79b4b5f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4a03146dc59747c9" /><Relationship Type="http://schemas.openxmlformats.org/officeDocument/2006/relationships/notesMaster" Target="/ppt/notesMasters/notesMaster1.xml" Id="R54bbdfb4907d4272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b68e309fe3084211" /><Relationship Type="http://schemas.openxmlformats.org/officeDocument/2006/relationships/notesMaster" Target="/ppt/notesMasters/notesMaster1.xml" Id="R1d6e5d1eb9ab4c90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b2c8321a0672413d" /><Relationship Type="http://schemas.openxmlformats.org/officeDocument/2006/relationships/notesMaster" Target="/ppt/notesMasters/notesMaster1.xml" Id="Re204c7672b024505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971a4048069c4aaf" /><Relationship Type="http://schemas.openxmlformats.org/officeDocument/2006/relationships/notesMaster" Target="/ppt/notesMasters/notesMaster1.xml" Id="R08cada870b5841e9" /></Relationships>
</file>

<file path=ppt/notesSlides/_rels/notesSlide18.xml.rels>&#65279;<?xml version="1.0" encoding="utf-8"?><Relationships xmlns="http://schemas.openxmlformats.org/package/2006/relationships"><Relationship Type="http://schemas.openxmlformats.org/officeDocument/2006/relationships/slide" Target="/ppt/slides/slide18.xml" Id="R0e5afa42baca4395" /><Relationship Type="http://schemas.openxmlformats.org/officeDocument/2006/relationships/notesMaster" Target="/ppt/notesMasters/notesMaster1.xml" Id="R884fb5a2b2154543" /></Relationships>
</file>

<file path=ppt/notesSlides/_rels/notesSlide19.xml.rels>&#65279;<?xml version="1.0" encoding="utf-8"?><Relationships xmlns="http://schemas.openxmlformats.org/package/2006/relationships"><Relationship Type="http://schemas.openxmlformats.org/officeDocument/2006/relationships/slide" Target="/ppt/slides/slide19.xml" Id="R170f00f0f8f34901" /><Relationship Type="http://schemas.openxmlformats.org/officeDocument/2006/relationships/notesMaster" Target="/ppt/notesMasters/notesMaster1.xml" Id="Re438977bd9d0480d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6e9da2a7688d4456" /><Relationship Type="http://schemas.openxmlformats.org/officeDocument/2006/relationships/notesMaster" Target="/ppt/notesMasters/notesMaster1.xml" Id="Rffdab6cc07f2422b" /></Relationships>
</file>

<file path=ppt/notesSlides/_rels/notesSlide20.xml.rels>&#65279;<?xml version="1.0" encoding="utf-8"?><Relationships xmlns="http://schemas.openxmlformats.org/package/2006/relationships"><Relationship Type="http://schemas.openxmlformats.org/officeDocument/2006/relationships/slide" Target="/ppt/slides/slide20.xml" Id="R48f1c3553529469d" /><Relationship Type="http://schemas.openxmlformats.org/officeDocument/2006/relationships/notesMaster" Target="/ppt/notesMasters/notesMaster1.xml" Id="Rf7a4f34e7213492c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24e2827abd444b58" /><Relationship Type="http://schemas.openxmlformats.org/officeDocument/2006/relationships/notesMaster" Target="/ppt/notesMasters/notesMaster1.xml" Id="Rf57c6126c3f345fd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fa26125c02be4aad" /><Relationship Type="http://schemas.openxmlformats.org/officeDocument/2006/relationships/notesMaster" Target="/ppt/notesMasters/notesMaster1.xml" Id="R611c1553a1ac4a89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0e52c32244424ca9" /><Relationship Type="http://schemas.openxmlformats.org/officeDocument/2006/relationships/notesMaster" Target="/ppt/notesMasters/notesMaster1.xml" Id="Rfa999dea7c114dfa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49af4aa681d04149" /><Relationship Type="http://schemas.openxmlformats.org/officeDocument/2006/relationships/notesMaster" Target="/ppt/notesMasters/notesMaster1.xml" Id="R665e00a63dc744e3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21a9123a8fac472b" /><Relationship Type="http://schemas.openxmlformats.org/officeDocument/2006/relationships/notesMaster" Target="/ppt/notesMasters/notesMaster1.xml" Id="Raab66ddde3b448d1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2fabac955c5646d4" /><Relationship Type="http://schemas.openxmlformats.org/officeDocument/2006/relationships/notesMaster" Target="/ppt/notesMasters/notesMaster1.xml" Id="R6a71d25e34b94ce4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27a56f66e2794549" /><Relationship Type="http://schemas.openxmlformats.org/officeDocument/2006/relationships/notesMaster" Target="/ppt/notesMasters/notesMaster1.xml" Id="Rfbf2203be8a8402c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minimal dark cover with one large topic title, one lesson title and one governing equation.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Do not explain yet. Give students five seconds to identify one symbol they already know.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Opening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2 Kinematics; slide 1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slow teacher-controlled motion; keep trolley routes clear and stop blocks secured.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first two calculation decisions appear as large numbered lines; the final result is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Pause before each line. Students predict the operation, then justify it with units or a sign convention.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method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2 Kinematics; slide 10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slow teacher-controlled motion; keep trolley routes clear and stop blocks secured.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final calculation step and answer appear at large scale on a dark high-contrast slide.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students to challenge the sign, unit and order of magnitude before accepting the answer.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answer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2 Kinematics; slide 11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slow teacher-controlled motion; keep trolley routes clear and stop blocks secured.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single problem and one first hint are visible. Pair roles make the discussion active.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Give ninety seconds. The solver proposes a line; the sceptic must approve the physics before it is written.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Guided pair attempt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2 Kinematics; slide 12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slow teacher-controlled motion; keep trolley routes clear and stop blocks secured.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remaining hints, one answer and a change-one-value extension are separated clearly.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compare routes, not just answers. Change one given value orally and ask for a proportional prediction.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Guided route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2 Kinematics; slide 13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slow teacher-controlled motion; keep trolley routes clear and stop blocks secured.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Only the misconception claim and three voting choices are visible; the repair is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Everyone commits. Ask one student from each choice to identify the exact word that creates the problem.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Misconception vote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2 Kinematics; slide 14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slow teacher-controlled motion; keep trolley routes clear and stop blocks secured.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correction and one memorable humorous line appear only after the class vote.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Return to the opening hook. Students rewrite the misconception precisely in twelve words or fewer.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Misconception repair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2 Kinematics; slide 15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slow teacher-controlled motion; keep trolley routes clear and stop blocks secured.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original exam-style question stands alone with four method words and no mark scheme.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Allow silent first work. Students underline the command word and box the data before comparing methods.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Independent exam attempt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2 Kinematics; slide 16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slow teacher-controlled motion; keep trolley routes clear and stop blocks secured.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Up to five concise mark points form one spacious vertical reveal.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Reveal one point at a time. Students annotate where each mark was earned and improve one line.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Peer mark and improve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2 Kinematics; slide 17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slow teacher-controlled motion; keep trolley routes clear and stop blocks secured.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questions share the slide at large type; answers are withheld.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 or finger voting. Require a written reason for the less confident item.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Exit quiz 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2 Kinematics; slide 18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acceleration. Acceleration is change in velocity per time. Q2: displacement. Velocity × time has unit metre and retains sign.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slow teacher-controlled motion; keep trolley routes clear and stop blocks secured.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questions share the slide at large type; answers are withheld.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 or finger voting. Require a written reason for the less confident item.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Exit quiz 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2 Kinematics; slide 19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Q3: zero. Only the vertical velocity is momentarily zero. Q4: opposite chosen direction. The sign records direction relative to the axis.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slow teacher-controlled motion; keep trolley routes clear and stop blocks secured.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One large diagnostic question fills the slide; no answer or hint is visible.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write an answer before speaking. Collect two contrasting predictions and revisit them on slide 15.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Diagnostic hook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2 Kinematics; slide 2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slow teacher-controlled motion; keep trolley routes clear and stop blocks secured.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Four short answers precede one large one-minute-paper prompt. Explanations stay in the notes.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correct in a different colour, then answer the reflection before leaving.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Answers and reflection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2 Kinematics; slide 20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acceleration. Acceleration is change in velocity per time. Q2: displacement. Velocity × time has unit metre and retains sign. Q3: zero. Only the vertical velocity is momentarily zero. Q4: opposite chosen direction. The sign records direction relative to the axis.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slow teacher-controlled motion; keep trolley routes clear and stop blocks secured.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retrieval questions share a clean split canvas; answers are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mini-whiteboards. Ask for one reason, not a show of hands.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Retrieval vote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2 Kinematics; slide 3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acceleration. Acceleration is change in velocity per time. Q2: displacement. Velocity × time has unit metre and retains sign.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slow teacher-controlled motion; keep trolley routes clear and stop blocks secured.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original editable native diagram is preserved, paired with one concise governing statement and larger labels.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students to point to the part of the figure that makes the sentence true. Invite one student to relabel a shape.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Concept figure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2 Kinematics; slide 4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slow teacher-controlled motion; keep trolley routes clear and stop blocks secured.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large numbered physical ideas appear with no formula list.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Reveal one idea at a time verbally. Ask a student to connect cause and effect.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Model stage one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2 Kinematics; slide 5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slow teacher-controlled motion; keep trolley routes clear and stop blocks secured.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controlling ideas sit beside a large equation stack. Vocabulary is moved to notes.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name every symbol and unit. Ask which equation can be rejected by dimensions before calculation.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Model stage two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2 Kinematics; slide 6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Key vocabulary: displacement, velocity, acceleration, gradient, area, projectile.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slow teacher-controlled motion; keep trolley routes clear and stop blocks secured.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large blank pair of labelled axes occupies most of the slide; four relationship prompts sit at the right.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sketch individually, then compare gradients, intercepts and curvature before the next slide reveals data.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Graph prediction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2 Kinematics; slide 7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slow teacher-controlled motion; keep trolley routes clear and stop blocks secured.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large editable native chart fills the canvas. The only additional copy is one data-edit challenge.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Compare the class sketches with the data, then use Edit Data in PowerPoint. Require a physical explanation for every changed point.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Graph reveal and edit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2 Kinematics; slide 8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Positive and negative areas contribute with opposite signs to displacement. Data: (0, 0), (3, 9), (7, 9), (10, -3).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slow teacher-controlled motion; keep trolley routes clear and stop blocks secured.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Only the problem and three decision verbs are visible; no working or answer appears.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for an estimate and the governing model before touching a calculator.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problem prompt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2 Kinematics; slide 9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slow teacher-controlled motion; keep trolley routes clear and stop blocks secured.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4190d7b3249f4b34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eab7d0a9842f4fe6" /><Relationship Type="http://schemas.openxmlformats.org/officeDocument/2006/relationships/slideLayout" Target="/ppt/slideLayouts/slideLayout1.xml" Id="R8b4823f496a54b5a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8b4823f496a54b5a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e35db88c831483d" /><Relationship Type="http://schemas.openxmlformats.org/officeDocument/2006/relationships/notesSlide" Target="/ppt/notesSlides/notesSlide1.xml" Id="R325d3c8a84194512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937a1573e4d47ae" /><Relationship Type="http://schemas.openxmlformats.org/officeDocument/2006/relationships/notesSlide" Target="/ppt/notesSlides/notesSlide10.xml" Id="R22d313b0500244f8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bfaa7304fd743cc" /><Relationship Type="http://schemas.openxmlformats.org/officeDocument/2006/relationships/notesSlide" Target="/ppt/notesSlides/notesSlide11.xml" Id="R8becdc4597824c89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32af57e9a844968" /><Relationship Type="http://schemas.openxmlformats.org/officeDocument/2006/relationships/notesSlide" Target="/ppt/notesSlides/notesSlide12.xml" Id="R70263b8c30bf4cf8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18ddfc37f764aca" /><Relationship Type="http://schemas.openxmlformats.org/officeDocument/2006/relationships/notesSlide" Target="/ppt/notesSlides/notesSlide13.xml" Id="Rf43122e363174b3d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1a5580bc6514fe2" /><Relationship Type="http://schemas.openxmlformats.org/officeDocument/2006/relationships/notesSlide" Target="/ppt/notesSlides/notesSlide14.xml" Id="R53a19e4f1b5d4db5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33eb432556e4b52" /><Relationship Type="http://schemas.openxmlformats.org/officeDocument/2006/relationships/notesSlide" Target="/ppt/notesSlides/notesSlide15.xml" Id="R6ca928d019ed4e63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cdd307f16704c97" /><Relationship Type="http://schemas.openxmlformats.org/officeDocument/2006/relationships/notesSlide" Target="/ppt/notesSlides/notesSlide16.xml" Id="Rb9e461ccae594552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b3d3fcdb49b4f53" /><Relationship Type="http://schemas.openxmlformats.org/officeDocument/2006/relationships/notesSlide" Target="/ppt/notesSlides/notesSlide17.xml" Id="Rf0c04a8e6ba54799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a3d310fd699423e" /><Relationship Type="http://schemas.openxmlformats.org/officeDocument/2006/relationships/notesSlide" Target="/ppt/notesSlides/notesSlide18.xml" Id="R6d4ee544b47b4ce4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ec0a983a48c41f8" /><Relationship Type="http://schemas.openxmlformats.org/officeDocument/2006/relationships/notesSlide" Target="/ppt/notesSlides/notesSlide19.xml" Id="R4333aeccc5254398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b3d2e0e8a0348f7" /><Relationship Type="http://schemas.openxmlformats.org/officeDocument/2006/relationships/notesSlide" Target="/ppt/notesSlides/notesSlide2.xml" Id="R7c1aa772886c4796" /></Relationships>
</file>

<file path=ppt/slides/_rels/slide2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cc262dacc64462d" /><Relationship Type="http://schemas.openxmlformats.org/officeDocument/2006/relationships/notesSlide" Target="/ppt/notesSlides/notesSlide20.xml" Id="R8f7acb706d7b48c4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d9eda9d0dc84e3c" /><Relationship Type="http://schemas.openxmlformats.org/officeDocument/2006/relationships/notesSlide" Target="/ppt/notesSlides/notesSlide3.xml" Id="R09b8ae3b988a4fe3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560b9a982b943b9" /><Relationship Type="http://schemas.openxmlformats.org/officeDocument/2006/relationships/notesSlide" Target="/ppt/notesSlides/notesSlide4.xml" Id="R0ff748d11fbf4009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fbb757ea5d54910" /><Relationship Type="http://schemas.openxmlformats.org/officeDocument/2006/relationships/notesSlide" Target="/ppt/notesSlides/notesSlide5.xml" Id="R5b910553dbe44857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adac96c2a0a47ea" /><Relationship Type="http://schemas.openxmlformats.org/officeDocument/2006/relationships/notesSlide" Target="/ppt/notesSlides/notesSlide6.xml" Id="R91aaf430b4514c77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1cf46fd4c9f4f9a" /><Relationship Type="http://schemas.openxmlformats.org/officeDocument/2006/relationships/notesSlide" Target="/ppt/notesSlides/notesSlide7.xml" Id="R07ea350feac94bcd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2f48ae0196d412d" /><Relationship Type="http://schemas.openxmlformats.org/officeDocument/2006/relationships/chart" Target="/ppt/slides/charts/chart1.xml" Id="Rbeaad7db0cc74b04" /><Relationship Type="http://schemas.openxmlformats.org/officeDocument/2006/relationships/notesSlide" Target="/ppt/notesSlides/notesSlide8.xml" Id="Raf5463eee5194a38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d463cd93dd54f51" /><Relationship Type="http://schemas.openxmlformats.org/officeDocument/2006/relationships/notesSlide" Target="/ppt/notesSlides/notesSlide9.xml" Id="Rc63175bd2ebf4883" /></Relationships>
</file>

<file path=ppt/slides/charts/chart1.xml><?xml version="1.0" encoding="utf-8"?>
<c:chartSpace xmlns:c="http://schemas.openxmlformats.org/drawingml/2006/chart">
  <c:lang val="en-US"/>
  <c:chart>
    <c:plotArea>
      <c:scatterChart>
        <c:scatterStyle val="lineMarker"/>
        <c:ser>
          <c:idx val="0"/>
          <c:order val="0"/>
          <c:tx>
            <c:v>Kinematics</c:v>
          </c:tx>
          <c:spPr>
            <a:solidFill xmlns:a="http://schemas.openxmlformats.org/drawingml/2006/main">
              <a:srgbClr val="B83724"/>
            </a:solidFill>
            <a:ln xmlns:a="http://schemas.openxmlformats.org/drawingml/2006/main" w="38100">
              <a:solidFill>
                <a:srgbClr val="B83724"/>
              </a:solidFill>
              <a:prstDash val="solid"/>
            </a:ln>
          </c:spPr>
          <c:marker>
            <c:symbol val="circle"/>
            <c:size val="8"/>
            <c:spPr>
              <a:solidFill xmlns:a="http://schemas.openxmlformats.org/drawingml/2006/main">
                <a:srgbClr val="B83724"/>
              </a:solidFill>
            </c:spPr>
          </c:marker>
          <c:xVal>
            <c:numLit>
              <c:formatCode>General</c:formatCode>
              <c:ptCount val="4"/>
              <c:pt idx="0">
                <c:v>0</c:v>
              </c:pt>
              <c:pt idx="1">
                <c:v>3</c:v>
              </c:pt>
              <c:pt idx="2">
                <c:v>7</c:v>
              </c:pt>
              <c:pt idx="3">
                <c:v>10</c:v>
              </c:pt>
            </c:numLit>
          </c:xVal>
          <c:yVal>
            <c:numLit>
              <c:formatCode>General</c:formatCode>
              <c:ptCount val="4"/>
              <c:pt idx="0">
                <c:v>0</c:v>
              </c:pt>
              <c:pt idx="1">
                <c:v>9</c:v>
              </c:pt>
              <c:pt idx="2">
                <c:v>9</c:v>
              </c:pt>
              <c:pt idx="3">
                <c:v>-3</c:v>
              </c:pt>
            </c:numLit>
          </c:yVal>
        </c:ser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r>
                  <a:t>Velocity (m s⁻¹)</a:t>
                </a:r>
              </a:p>
            </c:rich>
          </c:tx>
          <c:overlay val="0"/>
        </c:title>
        <c:numFmt formatCode="General"/>
        <c:majorTickMark val="none"/>
        <c:minorTickMark val="none"/>
        <c:spPr>
          <a:ln xmlns:a="http://schemas.openxmlformats.org/drawingml/2006/main" w="19050">
            <a:solidFill>
              <a:srgbClr val="A9BBB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2250">
                <a:solidFill>
                  <a:srgbClr val="48635E"/>
                </a:solidFill>
              </a:defRPr>
            </a:pPr>
          </a:p>
        </c:txPr>
        <c:crossAx val="48650112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r>
                  <a:t>Time (s)</a:t>
                </a:r>
              </a:p>
            </c:rich>
          </c:tx>
          <c:overlay val="0"/>
        </c:title>
        <c:numFmt formatCode="General"/>
        <c:majorTickMark val="none"/>
        <c:minorTickMark val="none"/>
        <c:spPr>
          <a:ln xmlns:a="http://schemas.openxmlformats.org/drawingml/2006/main" w="19050">
            <a:solidFill>
              <a:srgbClr val="A9BBB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2250">
                <a:solidFill>
                  <a:srgbClr val="48635E"/>
                </a:solidFill>
              </a:defRPr>
            </a:pPr>
          </a:p>
        </c:txPr>
        <c:crossAx val="48672768"/>
      </c:valAx>
      <c:spPr>
        <a:solidFill xmlns:a="http://schemas.openxmlformats.org/drawingml/2006/main">
          <a:srgbClr val="FCFAF1"/>
        </a:solidFill>
        <a:ln xmlns:a="http://schemas.openxmlformats.org/drawingml/2006/main" w="0">
          <a:noFill/>
          <a:prstDash val="solid"/>
        </a:ln>
      </c:spPr>
    </c:plotArea>
    <c:plotVisOnly val="1"/>
  </c:chart>
  <c:spPr>
    <a:solidFill xmlns:a="http://schemas.openxmlformats.org/drawingml/2006/main">
      <a:srgbClr val="FCFAF1"/>
    </a:solidFill>
    <a:ln xmlns:a="http://schemas.openxmlformats.org/drawingml/2006/main" w="0">
      <a:noFill/>
      <a:prstDash val="solid"/>
    </a:ln>
  </c:spPr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accent-rail">
            <a:extLst xmlns:a="http://schemas.openxmlformats.org/drawingml/2006/main">
              <a:ext uri="{FF2B5EF4-FFF2-40B4-BE49-F238E27FC236}">
                <a16:creationId xmlns:a16="http://schemas.microsoft.com/office/drawing/2014/main" id="{E8D238E9-861A-4D41-A02E-1D81472829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7A6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topic-title">
            <a:extLst xmlns:a="http://schemas.openxmlformats.org/drawingml/2006/main">
              <a:ext uri="{FF2B5EF4-FFF2-40B4-BE49-F238E27FC236}">
                <a16:creationId xmlns:a16="http://schemas.microsoft.com/office/drawing/2014/main" id="{1D318422-160F-4867-86B6-4AEED12909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428750"/>
            <a:ext cx="7524750" cy="1524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5700" b="1" i="0">
                <a:solidFill>
                  <a:srgbClr val="F4F0E2"/>
                </a:solidFill>
              </a:defRPr>
            </a:pPr>
            <a:r>
              <a:rPr sz="5700" b="1" i="0">
                <a:solidFill>
                  <a:srgbClr val="F4F0E2"/>
                </a:solidFill>
              </a:rPr>
              <a:t>Kinematics</a:t>
            </a:r>
          </a:p>
        </p:txBody>
      </p:sp>
      <p:sp>
        <p:nvSpPr>
          <p:cNvPr id="3" name="lesson-title">
            <a:extLst xmlns:a="http://schemas.openxmlformats.org/drawingml/2006/main">
              <a:ext uri="{FF2B5EF4-FFF2-40B4-BE49-F238E27FC236}">
                <a16:creationId xmlns:a16="http://schemas.microsoft.com/office/drawing/2014/main" id="{3A293BFB-5D0C-450D-A812-9B663F15BA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352800"/>
            <a:ext cx="7239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F7A65"/>
                </a:solidFill>
              </a:defRPr>
            </a:pPr>
            <a:r>
              <a:rPr sz="3750" b="1" i="0">
                <a:solidFill>
                  <a:srgbClr val="FF7A65"/>
                </a:solidFill>
              </a:rPr>
              <a:t>Motion Leaves Evidence</a:t>
            </a:r>
          </a:p>
        </p:txBody>
      </p:sp>
      <p:sp>
        <p:nvSpPr>
          <p:cNvPr id="4" name="hero-equation">
            <a:extLst xmlns:a="http://schemas.openxmlformats.org/drawingml/2006/main">
              <a:ext uri="{FF2B5EF4-FFF2-40B4-BE49-F238E27FC236}">
                <a16:creationId xmlns:a16="http://schemas.microsoft.com/office/drawing/2014/main" id="{D4741F2B-A133-48B6-A9C1-F4FDAB89F5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2324100"/>
            <a:ext cx="31432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4050" b="1" i="0">
                <a:solidFill>
                  <a:srgbClr val="F4F0E2"/>
                </a:solidFill>
              </a:defRPr>
            </a:pPr>
            <a:r>
              <a:rPr sz="4050" b="1" i="0">
                <a:solidFill>
                  <a:srgbClr val="F4F0E2"/>
                </a:solidFill>
              </a:rPr>
              <a:t>v = u + at</a:t>
            </a:r>
          </a:p>
        </p:txBody>
      </p:sp>
      <p:sp>
        <p:nvSpPr>
          <p:cNvPr id="5" name="opening-mode">
            <a:extLst xmlns:a="http://schemas.openxmlformats.org/drawingml/2006/main">
              <a:ext uri="{FF2B5EF4-FFF2-40B4-BE49-F238E27FC236}">
                <a16:creationId xmlns:a16="http://schemas.microsoft.com/office/drawing/2014/main" id="{F1D773EB-8209-4567-A854-167FE20F9D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524500"/>
            <a:ext cx="5905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F7A65"/>
                </a:solidFill>
              </a:defRPr>
            </a:pPr>
            <a:r>
              <a:rPr sz="2025" b="1" i="0">
                <a:solidFill>
                  <a:srgbClr val="FF7A65"/>
                </a:solidFill>
              </a:rPr>
              <a:t>PREDICT · TEST · EXPLAIN</a:t>
            </a:r>
          </a:p>
        </p:txBody>
      </p:sp>
      <p:sp>
        <p:nvSpPr>
          <p:cNvPr id="6" name="course-rail">
            <a:extLst xmlns:a="http://schemas.openxmlformats.org/drawingml/2006/main">
              <a:ext uri="{FF2B5EF4-FFF2-40B4-BE49-F238E27FC236}">
                <a16:creationId xmlns:a16="http://schemas.microsoft.com/office/drawing/2014/main" id="{5A479ABB-4D9C-44A7-9212-6922DAC192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AS · CAMBRIDGE PHYSICS 9702 · TOPIC 2 · KINEMATICS</a:t>
            </a:r>
          </a:p>
        </p:txBody>
      </p:sp>
      <p:sp>
        <p:nvSpPr>
          <p:cNvPr id="7" name="page-number">
            <a:extLst xmlns:a="http://schemas.openxmlformats.org/drawingml/2006/main">
              <a:ext uri="{FF2B5EF4-FFF2-40B4-BE49-F238E27FC236}">
                <a16:creationId xmlns:a16="http://schemas.microsoft.com/office/drawing/2014/main" id="{5FCA2B02-B227-4426-82C0-B42FD52266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01 / 20</a:t>
            </a:r>
          </a:p>
        </p:txBody>
      </p:sp>
      <p:sp>
        <p:nvSpPr>
          <p:cNvPr id="8" name="rule-70-674">
            <a:extLst xmlns:a="http://schemas.openxmlformats.org/drawingml/2006/main">
              <a:ext uri="{FF2B5EF4-FFF2-40B4-BE49-F238E27FC236}">
                <a16:creationId xmlns:a16="http://schemas.microsoft.com/office/drawing/2014/main" id="{8DB2C0A7-E3B9-4E72-A94C-218D2AF91A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157040441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B71E3670-D316-4E9F-A4EE-A7FD9A9820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2 · KINEMATICS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647D0066-4D51-4846-AC56-D0D9BC869C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10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62170ADD-8FEC-4969-875C-CE3829EFCE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C23FF561-D5EB-4832-B589-9FE3C05739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Worked reveal: make the first two decisions</a:t>
            </a:r>
          </a:p>
        </p:txBody>
      </p:sp>
      <p:sp>
        <p:nvSpPr>
          <p:cNvPr id="5" name="worked-step-number-1">
            <a:extLst xmlns:a="http://schemas.openxmlformats.org/drawingml/2006/main">
              <a:ext uri="{FF2B5EF4-FFF2-40B4-BE49-F238E27FC236}">
                <a16:creationId xmlns:a16="http://schemas.microsoft.com/office/drawing/2014/main" id="{A7B7FCD0-4A5D-4B87-8CCD-3D17160EA4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952625"/>
            <a:ext cx="762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01</a:t>
            </a:r>
          </a:p>
        </p:txBody>
      </p:sp>
      <p:sp>
        <p:nvSpPr>
          <p:cNvPr id="6" name="worked-step-1">
            <a:extLst xmlns:a="http://schemas.openxmlformats.org/drawingml/2006/main">
              <a:ext uri="{FF2B5EF4-FFF2-40B4-BE49-F238E27FC236}">
                <a16:creationId xmlns:a16="http://schemas.microsoft.com/office/drawing/2014/main" id="{085EBBB1-E260-4578-8424-F3CD70121D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1857375"/>
            <a:ext cx="94297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v = u + at = 4.0 + 2.5 × 6.0 = 19 m s⁻¹</a:t>
            </a:r>
          </a:p>
        </p:txBody>
      </p:sp>
      <p:sp>
        <p:nvSpPr>
          <p:cNvPr id="7" name="worked-step-number-2">
            <a:extLst xmlns:a="http://schemas.openxmlformats.org/drawingml/2006/main">
              <a:ext uri="{FF2B5EF4-FFF2-40B4-BE49-F238E27FC236}">
                <a16:creationId xmlns:a16="http://schemas.microsoft.com/office/drawing/2014/main" id="{38D8134C-8BA5-430F-A6E6-45DBD61CE7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524250"/>
            <a:ext cx="762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02</a:t>
            </a:r>
          </a:p>
        </p:txBody>
      </p:sp>
      <p:sp>
        <p:nvSpPr>
          <p:cNvPr id="8" name="worked-step-2">
            <a:extLst xmlns:a="http://schemas.openxmlformats.org/drawingml/2006/main">
              <a:ext uri="{FF2B5EF4-FFF2-40B4-BE49-F238E27FC236}">
                <a16:creationId xmlns:a16="http://schemas.microsoft.com/office/drawing/2014/main" id="{82AF041E-45BD-4484-8A93-869DDE2145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3429000"/>
            <a:ext cx="94297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s = ut + ½at²</a:t>
            </a:r>
          </a:p>
        </p:txBody>
      </p:sp>
      <p:sp>
        <p:nvSpPr>
          <p:cNvPr id="9" name="worked-next">
            <a:extLst xmlns:a="http://schemas.openxmlformats.org/drawingml/2006/main">
              <a:ext uri="{FF2B5EF4-FFF2-40B4-BE49-F238E27FC236}">
                <a16:creationId xmlns:a16="http://schemas.microsoft.com/office/drawing/2014/main" id="{3F366A41-B965-4221-BE6A-77377404F6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5286375"/>
            <a:ext cx="8096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Your turn: write the next line before clicking.</a:t>
            </a:r>
          </a:p>
        </p:txBody>
      </p:sp>
    </p:spTree>
    <p:extLst>
      <p:ext uri="{BB962C8B-B14F-4D97-AF65-F5344CB8AC3E}">
        <p14:creationId xmlns:p14="http://schemas.microsoft.com/office/powerpoint/2010/main" val="787518510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A1FB0112-BC8D-4272-B78B-CEC4D842B5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AS · CAMBRIDGE PHYSICS 9702 · TOPIC 2 · KINEMATICS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F7020879-0564-4502-880D-F81F0F5E0C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11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5E34AA47-D59B-4790-AC8C-125616CF50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5AC83CCD-CC26-4D70-BA9C-26CBA384BA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Worked reveal: finish and sense-check</a:t>
            </a:r>
          </a:p>
        </p:txBody>
      </p:sp>
      <p:sp>
        <p:nvSpPr>
          <p:cNvPr id="5" name="worked-final-step-1">
            <a:extLst xmlns:a="http://schemas.openxmlformats.org/drawingml/2006/main">
              <a:ext uri="{FF2B5EF4-FFF2-40B4-BE49-F238E27FC236}">
                <a16:creationId xmlns:a16="http://schemas.microsoft.com/office/drawing/2014/main" id="{1419B6E0-2603-472A-866A-3840F84556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809750"/>
            <a:ext cx="105727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s = 4.0 × 6.0 + 0.5 × 2.5 × 6.0² = 69 m</a:t>
            </a:r>
          </a:p>
        </p:txBody>
      </p:sp>
      <p:sp>
        <p:nvSpPr>
          <p:cNvPr id="6" name="worked-answer">
            <a:extLst xmlns:a="http://schemas.openxmlformats.org/drawingml/2006/main">
              <a:ext uri="{FF2B5EF4-FFF2-40B4-BE49-F238E27FC236}">
                <a16:creationId xmlns:a16="http://schemas.microsoft.com/office/drawing/2014/main" id="{7D47D420-509D-45DC-B775-744E74249D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333750"/>
            <a:ext cx="10572750" cy="1104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0">
                <a:solidFill>
                  <a:srgbClr val="FF7A65"/>
                </a:solidFill>
              </a:defRPr>
            </a:pPr>
            <a:r>
              <a:rPr sz="3450" b="1" i="0">
                <a:solidFill>
                  <a:srgbClr val="FF7A65"/>
                </a:solidFill>
              </a:rPr>
              <a:t>v = 19 m s⁻¹; s = 69 m.</a:t>
            </a:r>
          </a:p>
        </p:txBody>
      </p:sp>
      <p:sp>
        <p:nvSpPr>
          <p:cNvPr id="7" name="worked-sense-check">
            <a:extLst xmlns:a="http://schemas.openxmlformats.org/drawingml/2006/main">
              <a:ext uri="{FF2B5EF4-FFF2-40B4-BE49-F238E27FC236}">
                <a16:creationId xmlns:a16="http://schemas.microsoft.com/office/drawing/2014/main" id="{07937B1E-00C8-489E-98C4-47FC74AA6C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5391150"/>
            <a:ext cx="8763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Does the sign, unit and size make physical sense?</a:t>
            </a:r>
          </a:p>
        </p:txBody>
      </p:sp>
    </p:spTree>
    <p:extLst>
      <p:ext uri="{BB962C8B-B14F-4D97-AF65-F5344CB8AC3E}">
        <p14:creationId xmlns:p14="http://schemas.microsoft.com/office/powerpoint/2010/main" val="1883440457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B09B944D-A7C7-4A5D-A696-2AE6F6EE06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2 · KINEMATICS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BBEAE6FD-DB80-4B44-A0E3-FB0B78BF06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12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8DB0B869-40F4-4358-8DCE-CBC15FFFDE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45C9457F-EAFC-4872-BC8B-606CDAC8B9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Guided problem: solver and sceptic</a:t>
            </a:r>
          </a:p>
        </p:txBody>
      </p:sp>
      <p:sp>
        <p:nvSpPr>
          <p:cNvPr id="5" name="guided-problem">
            <a:extLst xmlns:a="http://schemas.openxmlformats.org/drawingml/2006/main">
              <a:ext uri="{FF2B5EF4-FFF2-40B4-BE49-F238E27FC236}">
                <a16:creationId xmlns:a16="http://schemas.microsoft.com/office/drawing/2014/main" id="{4A93A952-5119-47BB-94E2-C4B76EB90C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714500"/>
            <a:ext cx="104775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075" b="1" i="0">
                <a:solidFill>
                  <a:srgbClr val="0A332E"/>
                </a:solidFill>
              </a:defRPr>
            </a:pPr>
            <a:r>
              <a:rPr sz="3075" b="1" i="0">
                <a:solidFill>
                  <a:srgbClr val="0A332E"/>
                </a:solidFill>
              </a:rPr>
              <a:t>A ball is projected horizontally at 8.0 m s⁻¹ from a 20 m platform. Use g = 9.81 m s⁻². Find flight time and horizontal range.</a:t>
            </a:r>
          </a:p>
        </p:txBody>
      </p:sp>
      <p:sp>
        <p:nvSpPr>
          <p:cNvPr id="6" name="guided-hint-one">
            <a:extLst xmlns:a="http://schemas.openxmlformats.org/drawingml/2006/main">
              <a:ext uri="{FF2B5EF4-FFF2-40B4-BE49-F238E27FC236}">
                <a16:creationId xmlns:a16="http://schemas.microsoft.com/office/drawing/2014/main" id="{F1CA31ED-874F-49A9-AD37-7864D239A3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4171950"/>
            <a:ext cx="97155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01 · FIRST HINT · Vertical motion starts with uᵧ = 0.</a:t>
            </a:r>
          </a:p>
        </p:txBody>
      </p:sp>
      <p:sp>
        <p:nvSpPr>
          <p:cNvPr id="7" name="guided-roles">
            <a:extLst xmlns:a="http://schemas.openxmlformats.org/drawingml/2006/main">
              <a:ext uri="{FF2B5EF4-FFF2-40B4-BE49-F238E27FC236}">
                <a16:creationId xmlns:a16="http://schemas.microsoft.com/office/drawing/2014/main" id="{1CBCFEC5-F856-4264-B055-DCA8CA7C04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391150"/>
            <a:ext cx="9144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SOLVER proposes · SCEPTIC checks units and assumptions</a:t>
            </a:r>
          </a:p>
        </p:txBody>
      </p:sp>
    </p:spTree>
    <p:extLst>
      <p:ext uri="{BB962C8B-B14F-4D97-AF65-F5344CB8AC3E}">
        <p14:creationId xmlns:p14="http://schemas.microsoft.com/office/powerpoint/2010/main" val="163976878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0144131F-7749-40BE-964C-F48F70AC9C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2 · KINEMATICS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16D3E712-430C-485A-82A3-2520940818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13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8D74B77E-F31D-4518-A96B-8330F95AAF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035706C0-0C1E-4272-A2B7-3DEA0F42E2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Guided reveal: test the route</a:t>
            </a:r>
          </a:p>
        </p:txBody>
      </p:sp>
      <p:sp>
        <p:nvSpPr>
          <p:cNvPr id="5" name="guided-prompt-1">
            <a:extLst xmlns:a="http://schemas.openxmlformats.org/drawingml/2006/main">
              <a:ext uri="{FF2B5EF4-FFF2-40B4-BE49-F238E27FC236}">
                <a16:creationId xmlns:a16="http://schemas.microsoft.com/office/drawing/2014/main" id="{A40E9920-AA70-4F4F-A2F7-E32616F873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65735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01 Vertical motion starts with uᵧ = 0.</a:t>
            </a:r>
          </a:p>
        </p:txBody>
      </p:sp>
      <p:sp>
        <p:nvSpPr>
          <p:cNvPr id="6" name="guided-prompt-2">
            <a:extLst xmlns:a="http://schemas.openxmlformats.org/drawingml/2006/main">
              <a:ext uri="{FF2B5EF4-FFF2-40B4-BE49-F238E27FC236}">
                <a16:creationId xmlns:a16="http://schemas.microsoft.com/office/drawing/2014/main" id="{E124CA9D-DFD8-4DD6-8818-4BD3E24227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43840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02 Use h = ½gt².</a:t>
            </a:r>
          </a:p>
        </p:txBody>
      </p:sp>
      <p:sp>
        <p:nvSpPr>
          <p:cNvPr id="7" name="guided-prompt-3">
            <a:extLst xmlns:a="http://schemas.openxmlformats.org/drawingml/2006/main">
              <a:ext uri="{FF2B5EF4-FFF2-40B4-BE49-F238E27FC236}">
                <a16:creationId xmlns:a16="http://schemas.microsoft.com/office/drawing/2014/main" id="{23917CA7-A24A-4C2B-B595-8B371E74BC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21945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03 Horizontal speed stays constant.</a:t>
            </a:r>
          </a:p>
        </p:txBody>
      </p:sp>
      <p:sp>
        <p:nvSpPr>
          <p:cNvPr id="8" name="guided-answer">
            <a:extLst xmlns:a="http://schemas.openxmlformats.org/drawingml/2006/main">
              <a:ext uri="{FF2B5EF4-FFF2-40B4-BE49-F238E27FC236}">
                <a16:creationId xmlns:a16="http://schemas.microsoft.com/office/drawing/2014/main" id="{46A6EEA6-C218-4FF5-B815-7C44434926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133850"/>
            <a:ext cx="1028700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300" b="1" i="0">
                <a:solidFill>
                  <a:srgbClr val="B83724"/>
                </a:solidFill>
              </a:defRPr>
            </a:pPr>
            <a:r>
              <a:rPr sz="3300" b="1" i="0">
                <a:solidFill>
                  <a:srgbClr val="B83724"/>
                </a:solidFill>
              </a:rPr>
              <a:t>t = 2.02 s; range = 16.2 m.</a:t>
            </a:r>
          </a:p>
        </p:txBody>
      </p:sp>
      <p:sp>
        <p:nvSpPr>
          <p:cNvPr id="9" name="guided-extension">
            <a:extLst xmlns:a="http://schemas.openxmlformats.org/drawingml/2006/main">
              <a:ext uri="{FF2B5EF4-FFF2-40B4-BE49-F238E27FC236}">
                <a16:creationId xmlns:a16="http://schemas.microsoft.com/office/drawing/2014/main" id="{C49790BD-41CD-40ED-B957-0F231FCBE2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5486400"/>
            <a:ext cx="9525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CHANGE ONE VALUE · predict what must change before recalculating</a:t>
            </a:r>
          </a:p>
        </p:txBody>
      </p:sp>
    </p:spTree>
    <p:extLst>
      <p:ext uri="{BB962C8B-B14F-4D97-AF65-F5344CB8AC3E}">
        <p14:creationId xmlns:p14="http://schemas.microsoft.com/office/powerpoint/2010/main" val="295067344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B8372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032854ED-E902-47DE-BA70-F17A2C247F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AS · CAMBRIDGE PHYSICS 9702 · TOPIC 2 · KINEMATICS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92EF1969-9EE4-427C-800A-DC00FFB16D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14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8A585A28-6113-4335-9D33-AD26AF0DE5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F0E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0C04CED6-4E03-410F-8F26-654FDDEF8E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Spot the physics trap</a:t>
            </a:r>
          </a:p>
        </p:txBody>
      </p:sp>
      <p:sp>
        <p:nvSpPr>
          <p:cNvPr id="5" name="misconception-claim">
            <a:extLst xmlns:a="http://schemas.openxmlformats.org/drawingml/2006/main">
              <a:ext uri="{FF2B5EF4-FFF2-40B4-BE49-F238E27FC236}">
                <a16:creationId xmlns:a16="http://schemas.microsoft.com/office/drawing/2014/main" id="{70DD2ADD-1411-4B9B-9E7F-1BC5E4FA6F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2000250"/>
            <a:ext cx="10382250" cy="2190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1">
                <a:solidFill>
                  <a:srgbClr val="F4F0E2"/>
                </a:solidFill>
              </a:defRPr>
            </a:pPr>
            <a:r>
              <a:rPr sz="3450" b="1" i="1">
                <a:solidFill>
                  <a:srgbClr val="F4F0E2"/>
                </a:solidFill>
              </a:rPr>
              <a:t>“At the highest point of a projectile, its acceleration is zero.”</a:t>
            </a:r>
          </a:p>
        </p:txBody>
      </p:sp>
      <p:sp>
        <p:nvSpPr>
          <p:cNvPr id="6" name="misconception-vote">
            <a:extLst xmlns:a="http://schemas.openxmlformats.org/drawingml/2006/main">
              <a:ext uri="{FF2B5EF4-FFF2-40B4-BE49-F238E27FC236}">
                <a16:creationId xmlns:a16="http://schemas.microsoft.com/office/drawing/2014/main" id="{071F8321-4F31-439C-9A67-B69FBB9EFF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4857750"/>
            <a:ext cx="95250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TRUE · B PARTLY TRUE · C FALSE</a:t>
            </a:r>
          </a:p>
        </p:txBody>
      </p:sp>
    </p:spTree>
    <p:extLst>
      <p:ext uri="{BB962C8B-B14F-4D97-AF65-F5344CB8AC3E}">
        <p14:creationId xmlns:p14="http://schemas.microsoft.com/office/powerpoint/2010/main" val="810779215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7FB481CE-68B6-42D7-9BF7-89A93E91CE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AS · CAMBRIDGE PHYSICS 9702 · TOPIC 2 · KINEMATICS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891F2F24-23DE-49C1-B01F-A3421CE1DA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15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9B5C4D3F-3A37-4619-B511-65BD0E7F05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4F5E6BFD-EFCB-4A16-A374-44BF01B97E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Repair the idea</a:t>
            </a:r>
          </a:p>
        </p:txBody>
      </p:sp>
      <p:sp>
        <p:nvSpPr>
          <p:cNvPr id="5" name="misconception-correction">
            <a:extLst xmlns:a="http://schemas.openxmlformats.org/drawingml/2006/main">
              <a:ext uri="{FF2B5EF4-FFF2-40B4-BE49-F238E27FC236}">
                <a16:creationId xmlns:a16="http://schemas.microsoft.com/office/drawing/2014/main" id="{AEE6BFDD-8C7F-4EA3-8E71-918B3FC530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905000"/>
            <a:ext cx="104775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150" b="1" i="0">
                <a:solidFill>
                  <a:srgbClr val="F4F0E2"/>
                </a:solidFill>
              </a:defRPr>
            </a:pPr>
            <a:r>
              <a:rPr sz="3150" b="1" i="0">
                <a:solidFill>
                  <a:srgbClr val="F4F0E2"/>
                </a:solidFill>
              </a:rPr>
              <a:t>Vertical velocity is momentarily zero, but acceleration remains g downward.</a:t>
            </a:r>
          </a:p>
        </p:txBody>
      </p:sp>
      <p:sp>
        <p:nvSpPr>
          <p:cNvPr id="6" name="misconception-humor">
            <a:extLst xmlns:a="http://schemas.openxmlformats.org/drawingml/2006/main">
              <a:ext uri="{FF2B5EF4-FFF2-40B4-BE49-F238E27FC236}">
                <a16:creationId xmlns:a16="http://schemas.microsoft.com/office/drawing/2014/main" id="{F378B97C-69E3-43C5-B951-304592B36D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3905250"/>
            <a:ext cx="971550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0" i="1">
                <a:solidFill>
                  <a:srgbClr val="FF7A65"/>
                </a:solidFill>
              </a:defRPr>
            </a:pPr>
            <a:r>
              <a:rPr sz="2550" b="0" i="1">
                <a:solidFill>
                  <a:srgbClr val="FF7A65"/>
                </a:solidFill>
              </a:rPr>
              <a:t>Gravity does not take a coffee break at the top.</a:t>
            </a:r>
          </a:p>
        </p:txBody>
      </p:sp>
      <p:sp>
        <p:nvSpPr>
          <p:cNvPr id="7" name="misconception-rewrite">
            <a:extLst xmlns:a="http://schemas.openxmlformats.org/drawingml/2006/main">
              <a:ext uri="{FF2B5EF4-FFF2-40B4-BE49-F238E27FC236}">
                <a16:creationId xmlns:a16="http://schemas.microsoft.com/office/drawing/2014/main" id="{E252AC11-81CB-44CE-876B-2193CEFDBC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05000" y="5334000"/>
            <a:ext cx="8382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Rewrite the claim in 12 words or fewer.</a:t>
            </a:r>
          </a:p>
        </p:txBody>
      </p:sp>
    </p:spTree>
    <p:extLst>
      <p:ext uri="{BB962C8B-B14F-4D97-AF65-F5344CB8AC3E}">
        <p14:creationId xmlns:p14="http://schemas.microsoft.com/office/powerpoint/2010/main" val="311316582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3438A023-6834-4CC1-9DBC-4AFA8A05D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2 · KINEMATICS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7DDC5C2A-3DEE-4DDB-A93E-9251C40F01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16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73AA5879-0606-4ED8-B931-C5F3FA7E68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D83A3CCC-09E6-41E2-ABC7-C956979B18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Original exam-style challenge</a:t>
            </a:r>
          </a:p>
        </p:txBody>
      </p:sp>
      <p:sp>
        <p:nvSpPr>
          <p:cNvPr id="5" name="exam-mark-label">
            <a:extLst xmlns:a="http://schemas.openxmlformats.org/drawingml/2006/main">
              <a:ext uri="{FF2B5EF4-FFF2-40B4-BE49-F238E27FC236}">
                <a16:creationId xmlns:a16="http://schemas.microsoft.com/office/drawing/2014/main" id="{B1A36A87-C537-451C-AE1C-16CACD6DEE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81150"/>
            <a:ext cx="723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B83724"/>
                </a:solidFill>
              </a:defRPr>
            </a:pPr>
            <a:r>
              <a:rPr sz="2025" b="1" i="0">
                <a:solidFill>
                  <a:srgbClr val="B83724"/>
                </a:solidFill>
              </a:rPr>
              <a:t>5 MARKS · ORIGINAL GIOPHYSICS QUESTION</a:t>
            </a:r>
          </a:p>
        </p:txBody>
      </p:sp>
      <p:sp>
        <p:nvSpPr>
          <p:cNvPr id="6" name="exam-question">
            <a:extLst xmlns:a="http://schemas.openxmlformats.org/drawingml/2006/main">
              <a:ext uri="{FF2B5EF4-FFF2-40B4-BE49-F238E27FC236}">
                <a16:creationId xmlns:a16="http://schemas.microsoft.com/office/drawing/2014/main" id="{F5A1FA31-2716-4989-8D7D-D08AA14771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171700"/>
            <a:ext cx="10668000" cy="2571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075" b="1" i="0">
                <a:solidFill>
                  <a:srgbClr val="0A332E"/>
                </a:solidFill>
              </a:defRPr>
            </a:pPr>
            <a:r>
              <a:rPr sz="3075" b="1" i="0">
                <a:solidFill>
                  <a:srgbClr val="0A332E"/>
                </a:solidFill>
              </a:rPr>
              <a:t>A cyclist accelerates uniformly from 3.0 to 11.0 m s⁻¹ in 4.0 s and then travels at 11.0 m s⁻¹ for 6.0 s. Calculate acceleration and total displacement.</a:t>
            </a:r>
          </a:p>
        </p:txBody>
      </p:sp>
      <p:sp>
        <p:nvSpPr>
          <p:cNvPr id="7" name="exam-method">
            <a:extLst xmlns:a="http://schemas.openxmlformats.org/drawingml/2006/main">
              <a:ext uri="{FF2B5EF4-FFF2-40B4-BE49-F238E27FC236}">
                <a16:creationId xmlns:a16="http://schemas.microsoft.com/office/drawing/2014/main" id="{29617DFC-4F7F-42DD-9C03-3AE440A1B3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81125" y="5334000"/>
            <a:ext cx="94297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MODEL → WORKING → UNITS → SENSE-CHECK</a:t>
            </a:r>
          </a:p>
        </p:txBody>
      </p:sp>
    </p:spTree>
    <p:extLst>
      <p:ext uri="{BB962C8B-B14F-4D97-AF65-F5344CB8AC3E}">
        <p14:creationId xmlns:p14="http://schemas.microsoft.com/office/powerpoint/2010/main" val="367567982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course-rail">
            <a:extLst xmlns:a="http://schemas.openxmlformats.org/drawingml/2006/main">
              <a:ext uri="{FF2B5EF4-FFF2-40B4-BE49-F238E27FC236}">
                <a16:creationId xmlns:a16="http://schemas.microsoft.com/office/drawing/2014/main" id="{17293E3A-0CD6-4E05-8548-C40D0AE875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2 · KINEMATICS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9413FABD-05F1-47D5-90D7-44570BB70F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17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DB0234F8-71DD-445C-B219-0CBF65BEA0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FC63779A-B98C-450A-B664-C4C5C46A91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Mark it, improve it, explain it</a:t>
            </a:r>
          </a:p>
        </p:txBody>
      </p:sp>
      <p:sp>
        <p:nvSpPr>
          <p:cNvPr id="5" name="mark-number-1">
            <a:extLst xmlns:a="http://schemas.openxmlformats.org/drawingml/2006/main">
              <a:ext uri="{FF2B5EF4-FFF2-40B4-BE49-F238E27FC236}">
                <a16:creationId xmlns:a16="http://schemas.microsoft.com/office/drawing/2014/main" id="{9A3615C6-8DD3-4D61-841E-FDB7AED83D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163830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1</a:t>
            </a:r>
          </a:p>
        </p:txBody>
      </p:sp>
      <p:sp>
        <p:nvSpPr>
          <p:cNvPr id="6" name="mark-point-1">
            <a:extLst xmlns:a="http://schemas.openxmlformats.org/drawingml/2006/main">
              <a:ext uri="{FF2B5EF4-FFF2-40B4-BE49-F238E27FC236}">
                <a16:creationId xmlns:a16="http://schemas.microsoft.com/office/drawing/2014/main" id="{9AD66439-7EA3-4A9F-97EF-7CAA879FB2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156210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a = (11.0 − 3.0)/4.0 = 2.0 m s⁻².</a:t>
            </a:r>
          </a:p>
        </p:txBody>
      </p:sp>
      <p:sp>
        <p:nvSpPr>
          <p:cNvPr id="7" name="mark-number-2">
            <a:extLst xmlns:a="http://schemas.openxmlformats.org/drawingml/2006/main">
              <a:ext uri="{FF2B5EF4-FFF2-40B4-BE49-F238E27FC236}">
                <a16:creationId xmlns:a16="http://schemas.microsoft.com/office/drawing/2014/main" id="{1FD5B0D9-7541-4869-ADA1-9853461736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245745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2</a:t>
            </a:r>
          </a:p>
        </p:txBody>
      </p:sp>
      <p:sp>
        <p:nvSpPr>
          <p:cNvPr id="8" name="mark-point-2">
            <a:extLst xmlns:a="http://schemas.openxmlformats.org/drawingml/2006/main">
              <a:ext uri="{FF2B5EF4-FFF2-40B4-BE49-F238E27FC236}">
                <a16:creationId xmlns:a16="http://schemas.microsoft.com/office/drawing/2014/main" id="{335A1D0F-5A20-41F7-855B-952A3CFAAE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38125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First-stage displacement = ½(3.0 + 11.0) × 4.0 = 28 m.</a:t>
            </a:r>
          </a:p>
        </p:txBody>
      </p:sp>
      <p:sp>
        <p:nvSpPr>
          <p:cNvPr id="9" name="mark-number-3">
            <a:extLst xmlns:a="http://schemas.openxmlformats.org/drawingml/2006/main">
              <a:ext uri="{FF2B5EF4-FFF2-40B4-BE49-F238E27FC236}">
                <a16:creationId xmlns:a16="http://schemas.microsoft.com/office/drawing/2014/main" id="{D1EE0542-227A-4853-AAA8-D7FCADD413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327660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3</a:t>
            </a:r>
          </a:p>
        </p:txBody>
      </p:sp>
      <p:sp>
        <p:nvSpPr>
          <p:cNvPr id="10" name="mark-point-3">
            <a:extLst xmlns:a="http://schemas.openxmlformats.org/drawingml/2006/main">
              <a:ext uri="{FF2B5EF4-FFF2-40B4-BE49-F238E27FC236}">
                <a16:creationId xmlns:a16="http://schemas.microsoft.com/office/drawing/2014/main" id="{9F7A818E-B015-41BA-ADC1-5799163135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320040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Second-stage displacement = 11.0 × 6.0 = 66 m.</a:t>
            </a:r>
          </a:p>
        </p:txBody>
      </p:sp>
      <p:sp>
        <p:nvSpPr>
          <p:cNvPr id="11" name="mark-number-4">
            <a:extLst xmlns:a="http://schemas.openxmlformats.org/drawingml/2006/main">
              <a:ext uri="{FF2B5EF4-FFF2-40B4-BE49-F238E27FC236}">
                <a16:creationId xmlns:a16="http://schemas.microsoft.com/office/drawing/2014/main" id="{63812E4D-6C4A-4E0B-930F-B1FB096DAC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09575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4</a:t>
            </a:r>
          </a:p>
        </p:txBody>
      </p:sp>
      <p:sp>
        <p:nvSpPr>
          <p:cNvPr id="12" name="mark-point-4">
            <a:extLst xmlns:a="http://schemas.openxmlformats.org/drawingml/2006/main">
              <a:ext uri="{FF2B5EF4-FFF2-40B4-BE49-F238E27FC236}">
                <a16:creationId xmlns:a16="http://schemas.microsoft.com/office/drawing/2014/main" id="{FD338B69-B175-40AA-AD47-285EC832A3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01955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Total = 94 m.</a:t>
            </a:r>
          </a:p>
        </p:txBody>
      </p:sp>
      <p:sp>
        <p:nvSpPr>
          <p:cNvPr id="13" name="mark-number-5">
            <a:extLst xmlns:a="http://schemas.openxmlformats.org/drawingml/2006/main">
              <a:ext uri="{FF2B5EF4-FFF2-40B4-BE49-F238E27FC236}">
                <a16:creationId xmlns:a16="http://schemas.microsoft.com/office/drawing/2014/main" id="{96303DB6-CADC-49C7-AE36-2795D5B1BF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91490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5</a:t>
            </a:r>
          </a:p>
        </p:txBody>
      </p:sp>
      <p:sp>
        <p:nvSpPr>
          <p:cNvPr id="14" name="mark-point-5">
            <a:extLst xmlns:a="http://schemas.openxmlformats.org/drawingml/2006/main">
              <a:ext uri="{FF2B5EF4-FFF2-40B4-BE49-F238E27FC236}">
                <a16:creationId xmlns:a16="http://schemas.microsoft.com/office/drawing/2014/main" id="{A1CD0517-71AC-4BEE-8C44-ADBA9ED1B6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83870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Correct units throughout.</a:t>
            </a:r>
          </a:p>
        </p:txBody>
      </p:sp>
      <p:sp>
        <p:nvSpPr>
          <p:cNvPr id="15" name="mark-improve">
            <a:extLst xmlns:a="http://schemas.openxmlformats.org/drawingml/2006/main">
              <a:ext uri="{FF2B5EF4-FFF2-40B4-BE49-F238E27FC236}">
                <a16:creationId xmlns:a16="http://schemas.microsoft.com/office/drawing/2014/main" id="{EA15CAC5-B50E-43D2-9A19-4859870810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829300"/>
            <a:ext cx="9144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Recover one mark: add the missing physics, not extra prose.</a:t>
            </a:r>
          </a:p>
        </p:txBody>
      </p:sp>
    </p:spTree>
    <p:extLst>
      <p:ext uri="{BB962C8B-B14F-4D97-AF65-F5344CB8AC3E}">
        <p14:creationId xmlns:p14="http://schemas.microsoft.com/office/powerpoint/2010/main" val="1543518134"/>
      </p:ext>
    </p:extLst>
  </p:cSld>
</p:sld>
</file>

<file path=ppt/slides/slide18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ECC51BB0-480C-4740-A32C-3C15DFA3FB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AS · CAMBRIDGE PHYSICS 9702 · TOPIC 2 · KINEMATICS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C7A55CB2-8B6A-43B7-89EA-1E64FA766E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18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55FA13B2-88AF-41BA-9CDD-3F3C5212DD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84CD84A6-792B-4BAB-BC52-07F00368ED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Exit quiz · questions 1–2</a:t>
            </a:r>
          </a:p>
        </p:txBody>
      </p:sp>
      <p:sp>
        <p:nvSpPr>
          <p:cNvPr id="5" name="rule-640-185">
            <a:extLst xmlns:a="http://schemas.openxmlformats.org/drawingml/2006/main">
              <a:ext uri="{FF2B5EF4-FFF2-40B4-BE49-F238E27FC236}">
                <a16:creationId xmlns:a16="http://schemas.microsoft.com/office/drawing/2014/main" id="{157057F3-67DC-4591-8FD3-D7EA68ED3E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762125"/>
            <a:ext cx="19050" cy="390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quiz-number-1">
            <a:extLst xmlns:a="http://schemas.openxmlformats.org/drawingml/2006/main">
              <a:ext uri="{FF2B5EF4-FFF2-40B4-BE49-F238E27FC236}">
                <a16:creationId xmlns:a16="http://schemas.microsoft.com/office/drawing/2014/main" id="{2417CD81-389E-4303-AAC8-BBDC324598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F7A65"/>
                </a:solidFill>
              </a:defRPr>
            </a:pPr>
            <a:r>
              <a:rPr sz="2025" b="1" i="0">
                <a:solidFill>
                  <a:srgbClr val="FF7A65"/>
                </a:solidFill>
              </a:rPr>
              <a:t>Q1</a:t>
            </a:r>
          </a:p>
        </p:txBody>
      </p:sp>
      <p:sp>
        <p:nvSpPr>
          <p:cNvPr id="7" name="quiz-question-1">
            <a:extLst xmlns:a="http://schemas.openxmlformats.org/drawingml/2006/main">
              <a:ext uri="{FF2B5EF4-FFF2-40B4-BE49-F238E27FC236}">
                <a16:creationId xmlns:a16="http://schemas.microsoft.com/office/drawing/2014/main" id="{3D48E4E5-D3F4-4277-A1E5-7BB42CC3A5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Gradient of v–t gives?</a:t>
            </a:r>
          </a:p>
        </p:txBody>
      </p:sp>
      <p:sp>
        <p:nvSpPr>
          <p:cNvPr id="8" name="quiz-choices-1">
            <a:extLst xmlns:a="http://schemas.openxmlformats.org/drawingml/2006/main">
              <a:ext uri="{FF2B5EF4-FFF2-40B4-BE49-F238E27FC236}">
                <a16:creationId xmlns:a16="http://schemas.microsoft.com/office/drawing/2014/main" id="{B68AC1EE-5470-4114-B809-02B5AAFF74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displacement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velocity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acceleration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jerk</a:t>
            </a:r>
          </a:p>
        </p:txBody>
      </p:sp>
      <p:sp>
        <p:nvSpPr>
          <p:cNvPr id="9" name="quiz-number-2">
            <a:extLst xmlns:a="http://schemas.openxmlformats.org/drawingml/2006/main">
              <a:ext uri="{FF2B5EF4-FFF2-40B4-BE49-F238E27FC236}">
                <a16:creationId xmlns:a16="http://schemas.microsoft.com/office/drawing/2014/main" id="{43DB95A6-DAA0-4B44-99E1-4988BD6B14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F7A65"/>
                </a:solidFill>
              </a:defRPr>
            </a:pPr>
            <a:r>
              <a:rPr sz="2025" b="1" i="0">
                <a:solidFill>
                  <a:srgbClr val="FF7A65"/>
                </a:solidFill>
              </a:rPr>
              <a:t>Q2</a:t>
            </a:r>
          </a:p>
        </p:txBody>
      </p:sp>
      <p:sp>
        <p:nvSpPr>
          <p:cNvPr id="10" name="quiz-question-2">
            <a:extLst xmlns:a="http://schemas.openxmlformats.org/drawingml/2006/main">
              <a:ext uri="{FF2B5EF4-FFF2-40B4-BE49-F238E27FC236}">
                <a16:creationId xmlns:a16="http://schemas.microsoft.com/office/drawing/2014/main" id="{63B635AA-EA54-466D-9280-B44EA59EEB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Area under v–t gives?</a:t>
            </a:r>
          </a:p>
        </p:txBody>
      </p:sp>
      <p:sp>
        <p:nvSpPr>
          <p:cNvPr id="11" name="quiz-choices-2">
            <a:extLst xmlns:a="http://schemas.openxmlformats.org/drawingml/2006/main">
              <a:ext uri="{FF2B5EF4-FFF2-40B4-BE49-F238E27FC236}">
                <a16:creationId xmlns:a16="http://schemas.microsoft.com/office/drawing/2014/main" id="{CEE4BF9A-B595-444A-AD8F-FF7E1697CC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displacement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acceleration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force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power</a:t>
            </a:r>
          </a:p>
        </p:txBody>
      </p:sp>
    </p:spTree>
    <p:extLst>
      <p:ext uri="{BB962C8B-B14F-4D97-AF65-F5344CB8AC3E}">
        <p14:creationId xmlns:p14="http://schemas.microsoft.com/office/powerpoint/2010/main" val="1302673415"/>
      </p:ext>
    </p:extLst>
  </p:cSld>
</p:sld>
</file>

<file path=ppt/slides/slide19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A473CAB0-1631-4282-82A0-966DD195A2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AS · CAMBRIDGE PHYSICS 9702 · TOPIC 2 · KINEMATICS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8C7029A4-6BEC-4148-AC0D-360B1C2A9C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19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42B017BD-841D-4FB4-BC8E-1F8242C9DE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1D5A06A7-07F2-480F-8262-1BB53E6B9A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Exit quiz · questions 3–4</a:t>
            </a:r>
          </a:p>
        </p:txBody>
      </p:sp>
      <p:sp>
        <p:nvSpPr>
          <p:cNvPr id="5" name="rule-640-185">
            <a:extLst xmlns:a="http://schemas.openxmlformats.org/drawingml/2006/main">
              <a:ext uri="{FF2B5EF4-FFF2-40B4-BE49-F238E27FC236}">
                <a16:creationId xmlns:a16="http://schemas.microsoft.com/office/drawing/2014/main" id="{C0F43391-ED88-4796-AD1D-DCEF202E43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762125"/>
            <a:ext cx="19050" cy="390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quiz-number-3">
            <a:extLst xmlns:a="http://schemas.openxmlformats.org/drawingml/2006/main">
              <a:ext uri="{FF2B5EF4-FFF2-40B4-BE49-F238E27FC236}">
                <a16:creationId xmlns:a16="http://schemas.microsoft.com/office/drawing/2014/main" id="{8B17F6C4-F9AA-442A-9711-C9C9DEDC27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F7A65"/>
                </a:solidFill>
              </a:defRPr>
            </a:pPr>
            <a:r>
              <a:rPr sz="2025" b="1" i="0">
                <a:solidFill>
                  <a:srgbClr val="FF7A65"/>
                </a:solidFill>
              </a:rPr>
              <a:t>Q3</a:t>
            </a:r>
          </a:p>
        </p:txBody>
      </p:sp>
      <p:sp>
        <p:nvSpPr>
          <p:cNvPr id="7" name="quiz-question-3">
            <a:extLst xmlns:a="http://schemas.openxmlformats.org/drawingml/2006/main">
              <a:ext uri="{FF2B5EF4-FFF2-40B4-BE49-F238E27FC236}">
                <a16:creationId xmlns:a16="http://schemas.microsoft.com/office/drawing/2014/main" id="{91515734-1F3D-4B1E-B793-990649A8E1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At projectile peak, vertical velocity is?</a:t>
            </a:r>
          </a:p>
        </p:txBody>
      </p:sp>
      <p:sp>
        <p:nvSpPr>
          <p:cNvPr id="8" name="quiz-choices-3">
            <a:extLst xmlns:a="http://schemas.openxmlformats.org/drawingml/2006/main">
              <a:ext uri="{FF2B5EF4-FFF2-40B4-BE49-F238E27FC236}">
                <a16:creationId xmlns:a16="http://schemas.microsoft.com/office/drawing/2014/main" id="{85852B3C-0D23-4F1B-AF05-AA2CDC73AB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g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zero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maximum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undefined</a:t>
            </a:r>
          </a:p>
        </p:txBody>
      </p:sp>
      <p:sp>
        <p:nvSpPr>
          <p:cNvPr id="9" name="quiz-number-4">
            <a:extLst xmlns:a="http://schemas.openxmlformats.org/drawingml/2006/main">
              <a:ext uri="{FF2B5EF4-FFF2-40B4-BE49-F238E27FC236}">
                <a16:creationId xmlns:a16="http://schemas.microsoft.com/office/drawing/2014/main" id="{20FB9918-6065-466E-BEAD-15A5A72FF6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F7A65"/>
                </a:solidFill>
              </a:defRPr>
            </a:pPr>
            <a:r>
              <a:rPr sz="2025" b="1" i="0">
                <a:solidFill>
                  <a:srgbClr val="FF7A65"/>
                </a:solidFill>
              </a:rPr>
              <a:t>Q4</a:t>
            </a:r>
          </a:p>
        </p:txBody>
      </p:sp>
      <p:sp>
        <p:nvSpPr>
          <p:cNvPr id="10" name="quiz-question-4">
            <a:extLst xmlns:a="http://schemas.openxmlformats.org/drawingml/2006/main">
              <a:ext uri="{FF2B5EF4-FFF2-40B4-BE49-F238E27FC236}">
                <a16:creationId xmlns:a16="http://schemas.microsoft.com/office/drawing/2014/main" id="{86179966-2E1C-400F-864C-1EBA50FB04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Negative velocity means?</a:t>
            </a:r>
          </a:p>
        </p:txBody>
      </p:sp>
      <p:sp>
        <p:nvSpPr>
          <p:cNvPr id="11" name="quiz-choices-4">
            <a:extLst xmlns:a="http://schemas.openxmlformats.org/drawingml/2006/main">
              <a:ext uri="{FF2B5EF4-FFF2-40B4-BE49-F238E27FC236}">
                <a16:creationId xmlns:a16="http://schemas.microsoft.com/office/drawing/2014/main" id="{75E49F3F-6B2D-47E0-99BC-5C3485DE8A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slowing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negative acceleration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opposite chosen direction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no motion</a:t>
            </a:r>
          </a:p>
        </p:txBody>
      </p:sp>
    </p:spTree>
    <p:extLst>
      <p:ext uri="{BB962C8B-B14F-4D97-AF65-F5344CB8AC3E}">
        <p14:creationId xmlns:p14="http://schemas.microsoft.com/office/powerpoint/2010/main" val="1154764970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9C0E3C91-80D9-4B9F-9C15-FAAFEBFB4F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2 · KINEMATICS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E8E50A3D-92DF-4DB2-8DFE-06648089AD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02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7F0AFA99-9DE7-47F3-9E01-71458ABE0F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F38D192C-7F9C-474E-AB0A-974AFB6FED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Start with a prediction</a:t>
            </a:r>
          </a:p>
        </p:txBody>
      </p:sp>
      <p:sp>
        <p:nvSpPr>
          <p:cNvPr id="5" name="hook">
            <a:extLst xmlns:a="http://schemas.openxmlformats.org/drawingml/2006/main">
              <a:ext uri="{FF2B5EF4-FFF2-40B4-BE49-F238E27FC236}">
                <a16:creationId xmlns:a16="http://schemas.microsoft.com/office/drawing/2014/main" id="{5F6F66FC-1DCA-44F7-BD2C-3FF9673E24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" y="1952625"/>
            <a:ext cx="100965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A velocity–time graph crosses below zero. Did the object slow down, reverse, or travel through the floor?</a:t>
            </a:r>
          </a:p>
        </p:txBody>
      </p:sp>
      <p:sp>
        <p:nvSpPr>
          <p:cNvPr id="6" name="hook-action">
            <a:extLst xmlns:a="http://schemas.openxmlformats.org/drawingml/2006/main">
              <a:ext uri="{FF2B5EF4-FFF2-40B4-BE49-F238E27FC236}">
                <a16:creationId xmlns:a16="http://schemas.microsoft.com/office/drawing/2014/main" id="{9A5885C6-80E9-45E5-B613-67681EE5C8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4857750"/>
            <a:ext cx="75247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THINK 20 s → PAIR → COMMIT</a:t>
            </a:r>
          </a:p>
        </p:txBody>
      </p:sp>
    </p:spTree>
    <p:extLst>
      <p:ext uri="{BB962C8B-B14F-4D97-AF65-F5344CB8AC3E}">
        <p14:creationId xmlns:p14="http://schemas.microsoft.com/office/powerpoint/2010/main" val="96886741"/>
      </p:ext>
    </p:extLst>
  </p:cSld>
</p:sld>
</file>

<file path=ppt/slides/slide20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course-rail">
            <a:extLst xmlns:a="http://schemas.openxmlformats.org/drawingml/2006/main">
              <a:ext uri="{FF2B5EF4-FFF2-40B4-BE49-F238E27FC236}">
                <a16:creationId xmlns:a16="http://schemas.microsoft.com/office/drawing/2014/main" id="{911D7B6D-24B1-4C9C-9F27-13B90F8CB1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2 · KINEMATICS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0A4B8F88-A05E-4BB4-98D8-866734DD98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20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CAF0FE49-7F2D-474D-9DA8-B13D4D8537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79E74D92-8D27-41D0-B1CD-B1CE50689F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Answers, then one minute of thinking</a:t>
            </a:r>
          </a:p>
        </p:txBody>
      </p:sp>
      <p:sp>
        <p:nvSpPr>
          <p:cNvPr id="5" name="answer-1">
            <a:extLst xmlns:a="http://schemas.openxmlformats.org/drawingml/2006/main">
              <a:ext uri="{FF2B5EF4-FFF2-40B4-BE49-F238E27FC236}">
                <a16:creationId xmlns:a16="http://schemas.microsoft.com/office/drawing/2014/main" id="{28519531-BDF9-49CB-9981-7C4DEF5267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16383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Q1 acceleration</a:t>
            </a:r>
          </a:p>
        </p:txBody>
      </p:sp>
      <p:sp>
        <p:nvSpPr>
          <p:cNvPr id="6" name="answer-2">
            <a:extLst xmlns:a="http://schemas.openxmlformats.org/drawingml/2006/main">
              <a:ext uri="{FF2B5EF4-FFF2-40B4-BE49-F238E27FC236}">
                <a16:creationId xmlns:a16="http://schemas.microsoft.com/office/drawing/2014/main" id="{B772EDA4-8C1A-49D9-B956-54AF77E736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24384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Q2 displacement</a:t>
            </a:r>
          </a:p>
        </p:txBody>
      </p:sp>
      <p:sp>
        <p:nvSpPr>
          <p:cNvPr id="7" name="answer-3">
            <a:extLst xmlns:a="http://schemas.openxmlformats.org/drawingml/2006/main">
              <a:ext uri="{FF2B5EF4-FFF2-40B4-BE49-F238E27FC236}">
                <a16:creationId xmlns:a16="http://schemas.microsoft.com/office/drawing/2014/main" id="{FC2BB834-BC09-43A8-A3ED-0C8FD03832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32385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Q3 zero</a:t>
            </a:r>
          </a:p>
        </p:txBody>
      </p:sp>
      <p:sp>
        <p:nvSpPr>
          <p:cNvPr id="8" name="answer-4">
            <a:extLst xmlns:a="http://schemas.openxmlformats.org/drawingml/2006/main">
              <a:ext uri="{FF2B5EF4-FFF2-40B4-BE49-F238E27FC236}">
                <a16:creationId xmlns:a16="http://schemas.microsoft.com/office/drawing/2014/main" id="{3D81676B-6AE4-4BE7-AFFD-821407AF82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40386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Q4 opposite chosen direction</a:t>
            </a:r>
          </a:p>
        </p:txBody>
      </p:sp>
      <p:sp>
        <p:nvSpPr>
          <p:cNvPr id="9" name="one-minute-rule">
            <a:extLst xmlns:a="http://schemas.openxmlformats.org/drawingml/2006/main">
              <a:ext uri="{FF2B5EF4-FFF2-40B4-BE49-F238E27FC236}">
                <a16:creationId xmlns:a16="http://schemas.microsoft.com/office/drawing/2014/main" id="{6FD905EB-2F4C-469C-9E87-4EB3AE5E1D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5143500"/>
            <a:ext cx="10477500" cy="895350"/>
          </a:xfrm>
          <a:prstGeom xmlns:a="http://schemas.openxmlformats.org/drawingml/2006/main" prst="roundRect">
            <a:avLst>
              <a:gd name="adj" fmla="val 12766"/>
            </a:avLst>
          </a:prstGeom>
          <a:solidFill xmlns:a="http://schemas.openxmlformats.org/drawingml/2006/main">
            <a:srgbClr val="B8372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one-minute-prompt">
            <a:extLst xmlns:a="http://schemas.openxmlformats.org/drawingml/2006/main">
              <a:ext uri="{FF2B5EF4-FFF2-40B4-BE49-F238E27FC236}">
                <a16:creationId xmlns:a16="http://schemas.microsoft.com/office/drawing/2014/main" id="{85BE930E-9048-4D33-818C-57A817C858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5372100"/>
            <a:ext cx="98107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ONE-MINUTE PAPER · Which idea changed your answer?</a:t>
            </a:r>
          </a:p>
        </p:txBody>
      </p:sp>
    </p:spTree>
    <p:extLst>
      <p:ext uri="{BB962C8B-B14F-4D97-AF65-F5344CB8AC3E}">
        <p14:creationId xmlns:p14="http://schemas.microsoft.com/office/powerpoint/2010/main" val="174758918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45785D77-126A-4DFE-B62B-63151860DE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2 · KINEMATICS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8FA0CC4A-93C9-496E-8F8F-2588C066D5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03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EB5623DE-7B3C-4754-8457-D2B26DF77C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C8593764-93B7-456B-BBF4-D5771857C0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Two quick checks before we build</a:t>
            </a:r>
          </a:p>
        </p:txBody>
      </p:sp>
      <p:sp>
        <p:nvSpPr>
          <p:cNvPr id="5" name="rule-640-190">
            <a:extLst xmlns:a="http://schemas.openxmlformats.org/drawingml/2006/main">
              <a:ext uri="{FF2B5EF4-FFF2-40B4-BE49-F238E27FC236}">
                <a16:creationId xmlns:a16="http://schemas.microsoft.com/office/drawing/2014/main" id="{367933A7-CAAD-4BCB-9B8D-CAA7AB4168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809750"/>
            <a:ext cx="19050" cy="3790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retrieval-number-1">
            <a:extLst xmlns:a="http://schemas.openxmlformats.org/drawingml/2006/main">
              <a:ext uri="{FF2B5EF4-FFF2-40B4-BE49-F238E27FC236}">
                <a16:creationId xmlns:a16="http://schemas.microsoft.com/office/drawing/2014/main" id="{626C2BA6-A9BC-4027-A00D-DABD1048B9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Q1</a:t>
            </a:r>
          </a:p>
        </p:txBody>
      </p:sp>
      <p:sp>
        <p:nvSpPr>
          <p:cNvPr id="7" name="retrieval-question-1">
            <a:extLst xmlns:a="http://schemas.openxmlformats.org/drawingml/2006/main">
              <a:ext uri="{FF2B5EF4-FFF2-40B4-BE49-F238E27FC236}">
                <a16:creationId xmlns:a16="http://schemas.microsoft.com/office/drawing/2014/main" id="{1D20C90B-959C-47FE-9531-73816BEBCA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Gradient of v–t gives?</a:t>
            </a:r>
          </a:p>
        </p:txBody>
      </p:sp>
      <p:sp>
        <p:nvSpPr>
          <p:cNvPr id="8" name="retrieval-choices-1">
            <a:extLst xmlns:a="http://schemas.openxmlformats.org/drawingml/2006/main">
              <a:ext uri="{FF2B5EF4-FFF2-40B4-BE49-F238E27FC236}">
                <a16:creationId xmlns:a16="http://schemas.microsoft.com/office/drawing/2014/main" id="{D928372E-D45D-4E14-AEDD-0AE0341820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714750"/>
            <a:ext cx="4953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A displacement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B velocity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 acceleration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D jerk</a:t>
            </a:r>
          </a:p>
        </p:txBody>
      </p:sp>
      <p:sp>
        <p:nvSpPr>
          <p:cNvPr id="9" name="retrieval-number-2">
            <a:extLst xmlns:a="http://schemas.openxmlformats.org/drawingml/2006/main">
              <a:ext uri="{FF2B5EF4-FFF2-40B4-BE49-F238E27FC236}">
                <a16:creationId xmlns:a16="http://schemas.microsoft.com/office/drawing/2014/main" id="{1B24700F-B7D0-4119-B70D-D08453292F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Q2</a:t>
            </a:r>
          </a:p>
        </p:txBody>
      </p:sp>
      <p:sp>
        <p:nvSpPr>
          <p:cNvPr id="10" name="retrieval-question-2">
            <a:extLst xmlns:a="http://schemas.openxmlformats.org/drawingml/2006/main">
              <a:ext uri="{FF2B5EF4-FFF2-40B4-BE49-F238E27FC236}">
                <a16:creationId xmlns:a16="http://schemas.microsoft.com/office/drawing/2014/main" id="{2E391C13-ADD2-46BB-83AB-2F9EE135D9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Area under v–t gives?</a:t>
            </a:r>
          </a:p>
        </p:txBody>
      </p:sp>
      <p:sp>
        <p:nvSpPr>
          <p:cNvPr id="11" name="retrieval-choices-2">
            <a:extLst xmlns:a="http://schemas.openxmlformats.org/drawingml/2006/main">
              <a:ext uri="{FF2B5EF4-FFF2-40B4-BE49-F238E27FC236}">
                <a16:creationId xmlns:a16="http://schemas.microsoft.com/office/drawing/2014/main" id="{1832D2F4-B6EC-4262-9BA3-957EDCA60C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714750"/>
            <a:ext cx="4953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A displacement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B acceleration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 force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D power</a:t>
            </a:r>
          </a:p>
        </p:txBody>
      </p:sp>
    </p:spTree>
    <p:extLst>
      <p:ext uri="{BB962C8B-B14F-4D97-AF65-F5344CB8AC3E}">
        <p14:creationId xmlns:p14="http://schemas.microsoft.com/office/powerpoint/2010/main" val="700581585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6652F8A4-B29C-DD61-4482-1A3DF59EAC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buNone/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04 / 20</a:t>
            </a:r>
            <a:endParaRPr sz="1425" b="1" i="0">
              <a:solidFill>
                <a:srgbClr val="0A332E"/>
              </a:solidFill>
            </a:endParaRPr>
          </a:p>
        </p:txBody>
      </p:sp>
      <p:sp>
        <p:nvSpPr>
          <p:cNvPr id="5" name="slide-title">
            <a:extLst xmlns:a="http://schemas.openxmlformats.org/drawingml/2006/main">
              <a:ext uri="{FF2B5EF4-FFF2-40B4-BE49-F238E27FC236}">
                <a16:creationId xmlns:a16="http://schemas.microsoft.com/office/drawing/2014/main" id="{E7335A89-9F73-FA45-3585-728CADFC6C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buNone/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See the idea</a:t>
            </a:r>
            <a:endParaRPr sz="3300" b="1" i="0">
              <a:solidFill>
                <a:srgbClr val="0A332E"/>
              </a:solidFill>
            </a:endParaRPr>
          </a:p>
        </p:txBody>
      </p:sp>
      <p:sp>
        <p:nvSpPr>
          <p:cNvPr id="22" name="simple-definition-label">
            <a:extLst xmlns:a="http://schemas.openxmlformats.org/drawingml/2006/main">
              <a:ext uri="{FF2B5EF4-FFF2-40B4-BE49-F238E27FC236}">
                <a16:creationId xmlns:a16="http://schemas.microsoft.com/office/drawing/2014/main" id="{960ADEA5-6291-4E53-C98C-B9D8BEF1DF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504950"/>
            <a:ext cx="3048000" cy="3238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025" b="1">
                <a:solidFill>
                  <a:srgbClr val="B83724"/>
                </a:solidFill>
              </a:defRPr>
            </a:pPr>
            <a:r>
              <a:rPr sz="2025" b="1">
                <a:solidFill>
                  <a:srgbClr val="B83724"/>
                </a:solidFill>
              </a:rPr>
              <a:t>ONE SENTENCE</a:t>
            </a:r>
          </a:p>
        </p:txBody>
      </p:sp>
      <p:sp>
        <p:nvSpPr>
          <p:cNvPr id="23" name="simple-definition">
            <a:extLst xmlns:a="http://schemas.openxmlformats.org/drawingml/2006/main">
              <a:ext uri="{FF2B5EF4-FFF2-40B4-BE49-F238E27FC236}">
                <a16:creationId xmlns:a16="http://schemas.microsoft.com/office/drawing/2014/main" id="{DE0D9332-C9A8-9439-4BC3-DDC0D5925B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85950"/>
            <a:ext cx="10858500" cy="7810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850" b="1">
                <a:solidFill>
                  <a:srgbClr val="0A332E"/>
                </a:solidFill>
              </a:defRPr>
            </a:pPr>
            <a:r>
              <a:rPr sz="2850" b="1">
                <a:solidFill>
                  <a:srgbClr val="0A332E"/>
                </a:solidFill>
              </a:rPr>
              <a:t>Displacement and velocity carry direction; distance and speed do not.</a:t>
            </a:r>
          </a:p>
        </p:txBody>
      </p:sp>
      <p:sp>
        <p:nvSpPr>
          <p:cNvPr id="24" name="TextBox 23">
            <a:extLst xmlns:a="http://schemas.openxmlformats.org/drawingml/2006/main">
              <a:ext uri="{FF2B5EF4-FFF2-40B4-BE49-F238E27FC236}">
                <a16:creationId xmlns:a16="http://schemas.microsoft.com/office/drawing/2014/main" id="{A4E6B1F2-1E53-4CAB-DEBC-276B5B5DFB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686763"/>
            <a:ext cx="5334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6B7F79"/>
                </a:solidFill>
              </a:rPr>
              <a:t>Strobe photograph: one flash every 0.10 s</a:t>
            </a:r>
          </a:p>
        </p:txBody>
      </p:sp>
      <p:sp>
        <p:nvSpPr>
          <p:cNvPr id="25" name="TextBox 24">
            <a:extLst xmlns:a="http://schemas.openxmlformats.org/drawingml/2006/main">
              <a:ext uri="{FF2B5EF4-FFF2-40B4-BE49-F238E27FC236}">
                <a16:creationId xmlns:a16="http://schemas.microsoft.com/office/drawing/2014/main" id="{207B6B2A-79EC-BC4F-8BB0-D2145D53DA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4036718"/>
            <a:ext cx="1143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6B7F79"/>
                </a:solidFill>
              </a:rPr>
              <a:t>t = 0</a:t>
            </a:r>
          </a:p>
        </p:txBody>
      </p:sp>
      <p:sp>
        <p:nvSpPr>
          <p:cNvPr id="26" name="TextBox 25">
            <a:extLst xmlns:a="http://schemas.openxmlformats.org/drawingml/2006/main">
              <a:ext uri="{FF2B5EF4-FFF2-40B4-BE49-F238E27FC236}">
                <a16:creationId xmlns:a16="http://schemas.microsoft.com/office/drawing/2014/main" id="{443F3A70-070D-CFFE-3601-A3316C0F6E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69200" y="4036718"/>
            <a:ext cx="1270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6B7F79"/>
                </a:solidFill>
              </a:rPr>
              <a:t>t = 0.50 s</a:t>
            </a:r>
          </a:p>
        </p:txBody>
      </p:sp>
      <p:sp>
        <p:nvSpPr>
          <p:cNvPr id="27" name="Oval 26">
            <a:extLst xmlns:a="http://schemas.openxmlformats.org/drawingml/2006/main">
              <a:ext uri="{FF2B5EF4-FFF2-40B4-BE49-F238E27FC236}">
                <a16:creationId xmlns:a16="http://schemas.microsoft.com/office/drawing/2014/main" id="{96CCACA7-E8F1-9C9D-B6F9-E8DBF7FB95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16000" y="4386674"/>
            <a:ext cx="228600" cy="262467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102E29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buNone/>
            </a:pPr>
            <a:endParaRPr/>
          </a:p>
        </p:txBody>
      </p:sp>
      <p:sp>
        <p:nvSpPr>
          <p:cNvPr id="28" name="Oval 27">
            <a:extLst xmlns:a="http://schemas.openxmlformats.org/drawingml/2006/main">
              <a:ext uri="{FF2B5EF4-FFF2-40B4-BE49-F238E27FC236}">
                <a16:creationId xmlns:a16="http://schemas.microsoft.com/office/drawing/2014/main" id="{0BD327F1-4A24-7E99-2477-D08A72F826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95400" y="4386674"/>
            <a:ext cx="228600" cy="262467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102E29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buNone/>
            </a:pPr>
            <a:endParaRPr/>
          </a:p>
        </p:txBody>
      </p:sp>
      <p:sp>
        <p:nvSpPr>
          <p:cNvPr id="29" name="Oval 28">
            <a:extLst xmlns:a="http://schemas.openxmlformats.org/drawingml/2006/main">
              <a:ext uri="{FF2B5EF4-FFF2-40B4-BE49-F238E27FC236}">
                <a16:creationId xmlns:a16="http://schemas.microsoft.com/office/drawing/2014/main" id="{A054AA97-683A-DCC9-0E6C-B3D491CF1B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33600" y="4386674"/>
            <a:ext cx="228600" cy="262467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102E29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buNone/>
            </a:pPr>
            <a:endParaRPr/>
          </a:p>
        </p:txBody>
      </p:sp>
      <p:sp>
        <p:nvSpPr>
          <p:cNvPr id="30" name="Oval 29">
            <a:extLst xmlns:a="http://schemas.openxmlformats.org/drawingml/2006/main">
              <a:ext uri="{FF2B5EF4-FFF2-40B4-BE49-F238E27FC236}">
                <a16:creationId xmlns:a16="http://schemas.microsoft.com/office/drawing/2014/main" id="{CBAF727D-9425-7F91-0288-79712833FF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30600" y="4386674"/>
            <a:ext cx="228600" cy="262467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102E29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buNone/>
            </a:pPr>
            <a:endParaRPr/>
          </a:p>
        </p:txBody>
      </p:sp>
      <p:sp>
        <p:nvSpPr>
          <p:cNvPr id="31" name="Oval 30">
            <a:extLst xmlns:a="http://schemas.openxmlformats.org/drawingml/2006/main">
              <a:ext uri="{FF2B5EF4-FFF2-40B4-BE49-F238E27FC236}">
                <a16:creationId xmlns:a16="http://schemas.microsoft.com/office/drawing/2014/main" id="{B00CFF58-3344-A82D-9A77-0A15078F94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486400" y="4386674"/>
            <a:ext cx="228600" cy="262467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102E29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buNone/>
            </a:pPr>
            <a:endParaRPr/>
          </a:p>
        </p:txBody>
      </p:sp>
      <p:sp>
        <p:nvSpPr>
          <p:cNvPr id="32" name="Oval 31">
            <a:extLst xmlns:a="http://schemas.openxmlformats.org/drawingml/2006/main">
              <a:ext uri="{FF2B5EF4-FFF2-40B4-BE49-F238E27FC236}">
                <a16:creationId xmlns:a16="http://schemas.microsoft.com/office/drawing/2014/main" id="{DFDE5E03-9A54-F861-DCE7-C6E3A003E7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4386674"/>
            <a:ext cx="228600" cy="262467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F5C3E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buNone/>
            </a:pPr>
            <a:endParaRPr/>
          </a:p>
        </p:txBody>
      </p:sp>
      <p:sp>
        <p:nvSpPr>
          <p:cNvPr id="33" name="Straight Connector 32">
            <a:extLst xmlns:a="http://schemas.openxmlformats.org/drawingml/2006/main">
              <a:ext uri="{FF2B5EF4-FFF2-40B4-BE49-F238E27FC236}">
                <a16:creationId xmlns:a16="http://schemas.microsoft.com/office/drawing/2014/main" id="{3EEB9F4E-273C-4C72-8E00-2681897BCB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" y="4794955"/>
            <a:ext cx="7975600" cy="0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6B7F79"/>
            </a:solidFill>
            <a:tailEnd type="none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4" name="Straight Connector 33">
            <a:extLst xmlns:a="http://schemas.openxmlformats.org/drawingml/2006/main">
              <a:ext uri="{FF2B5EF4-FFF2-40B4-BE49-F238E27FC236}">
                <a16:creationId xmlns:a16="http://schemas.microsoft.com/office/drawing/2014/main" id="{17EDB296-BBA6-461D-91BA-6659A14B92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31200" y="4517908"/>
            <a:ext cx="889000" cy="0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EF5C3E"/>
            </a:solidFill>
            <a:tailEnd type="arrow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5" name="TextBox 34">
            <a:extLst xmlns:a="http://schemas.openxmlformats.org/drawingml/2006/main">
              <a:ext uri="{FF2B5EF4-FFF2-40B4-BE49-F238E27FC236}">
                <a16:creationId xmlns:a16="http://schemas.microsoft.com/office/drawing/2014/main" id="{6778E7E9-C886-C644-0CE0-B0E76EFC19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96400" y="4357511"/>
            <a:ext cx="2032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EF5C3E"/>
                </a:solidFill>
              </a:rPr>
              <a:t>v still growing</a:t>
            </a:r>
          </a:p>
        </p:txBody>
      </p:sp>
      <p:sp>
        <p:nvSpPr>
          <p:cNvPr id="36" name="TextBox 35">
            <a:extLst xmlns:a="http://schemas.openxmlformats.org/drawingml/2006/main">
              <a:ext uri="{FF2B5EF4-FFF2-40B4-BE49-F238E27FC236}">
                <a16:creationId xmlns:a16="http://schemas.microsoft.com/office/drawing/2014/main" id="{B1A96F8C-4AFD-80A9-1A27-73679F1EBD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" y="4999096"/>
            <a:ext cx="79756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6B7F79"/>
                </a:solidFill>
              </a:rPr>
              <a:t>equal time between flashes — but each gap is longer than the last</a:t>
            </a:r>
          </a:p>
        </p:txBody>
      </p:sp>
      <p:sp>
        <p:nvSpPr>
          <p:cNvPr id="37" name="TextBox 36">
            <a:extLst xmlns:a="http://schemas.openxmlformats.org/drawingml/2006/main">
              <a:ext uri="{FF2B5EF4-FFF2-40B4-BE49-F238E27FC236}">
                <a16:creationId xmlns:a16="http://schemas.microsoft.com/office/drawing/2014/main" id="{94463168-7BE1-95CF-7D84-6912381CAD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" y="5407378"/>
            <a:ext cx="79756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102E29"/>
                </a:solidFill>
              </a:rPr>
              <a:t>gradient of s–t = velocity      gradient of v–t = acceleration</a:t>
            </a:r>
          </a:p>
        </p:txBody>
      </p:sp>
      <p:sp>
        <p:nvSpPr>
          <p:cNvPr id="3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489956CE-8934-4F4C-9B51-A232A62D5C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buNone/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2 · KINEMATICS</a:t>
            </a:r>
          </a:p>
        </p:txBody>
      </p:sp>
      <p:sp>
        <p:nvSpPr>
          <p:cNvPr id="39" name="rule-70-674">
            <a:extLst xmlns:a="http://schemas.openxmlformats.org/drawingml/2006/main">
              <a:ext uri="{FF2B5EF4-FFF2-40B4-BE49-F238E27FC236}">
                <a16:creationId xmlns:a16="http://schemas.microsoft.com/office/drawing/2014/main" id="{F5CA621C-ACD3-463D-BC2A-D840DC9293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3182751222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5F8F3862-7C20-4E0B-BE3F-2B123BD8B0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2 · KINEMATICS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E7A54EB0-10CB-47C4-AD42-5B57CDA0E4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05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56F4E872-F31F-497D-A6EE-908EF6C57F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0CF0B7FC-C08E-4913-95CC-3D7AAE02A3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Build the model: what happens?</a:t>
            </a:r>
          </a:p>
        </p:txBody>
      </p:sp>
      <p:sp>
        <p:nvSpPr>
          <p:cNvPr id="5" name="model-number-1">
            <a:extLst xmlns:a="http://schemas.openxmlformats.org/drawingml/2006/main">
              <a:ext uri="{FF2B5EF4-FFF2-40B4-BE49-F238E27FC236}">
                <a16:creationId xmlns:a16="http://schemas.microsoft.com/office/drawing/2014/main" id="{2D2D2359-3895-4E4C-8620-8020649F50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809750"/>
            <a:ext cx="762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01</a:t>
            </a:r>
          </a:p>
        </p:txBody>
      </p:sp>
      <p:sp>
        <p:nvSpPr>
          <p:cNvPr id="6" name="model-idea-1">
            <a:extLst xmlns:a="http://schemas.openxmlformats.org/drawingml/2006/main">
              <a:ext uri="{FF2B5EF4-FFF2-40B4-BE49-F238E27FC236}">
                <a16:creationId xmlns:a16="http://schemas.microsoft.com/office/drawing/2014/main" id="{84E62FAB-5325-4EB7-BF3C-8B05DF119E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1733550"/>
            <a:ext cx="9239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Displacement and velocity carry direction; distance and speed do not.</a:t>
            </a:r>
          </a:p>
        </p:txBody>
      </p:sp>
      <p:sp>
        <p:nvSpPr>
          <p:cNvPr id="7" name="model-number-2">
            <a:extLst xmlns:a="http://schemas.openxmlformats.org/drawingml/2006/main">
              <a:ext uri="{FF2B5EF4-FFF2-40B4-BE49-F238E27FC236}">
                <a16:creationId xmlns:a16="http://schemas.microsoft.com/office/drawing/2014/main" id="{ED4770EB-A5F5-44C7-BA94-6F62CA7AD1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524250"/>
            <a:ext cx="762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02</a:t>
            </a:r>
          </a:p>
        </p:txBody>
      </p:sp>
      <p:sp>
        <p:nvSpPr>
          <p:cNvPr id="8" name="model-idea-2">
            <a:extLst xmlns:a="http://schemas.openxmlformats.org/drawingml/2006/main">
              <a:ext uri="{FF2B5EF4-FFF2-40B4-BE49-F238E27FC236}">
                <a16:creationId xmlns:a16="http://schemas.microsoft.com/office/drawing/2014/main" id="{18FBAE42-C6B7-4934-B69F-54D9CE8357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3448050"/>
            <a:ext cx="9239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The gradient of displacement–time gives velocity.</a:t>
            </a:r>
          </a:p>
        </p:txBody>
      </p:sp>
      <p:sp>
        <p:nvSpPr>
          <p:cNvPr id="9" name="model-check">
            <a:extLst xmlns:a="http://schemas.openxmlformats.org/drawingml/2006/main">
              <a:ext uri="{FF2B5EF4-FFF2-40B4-BE49-F238E27FC236}">
                <a16:creationId xmlns:a16="http://schemas.microsoft.com/office/drawing/2014/main" id="{5C86208E-DA0B-4C6D-9849-59DCC2B646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5314950"/>
            <a:ext cx="7524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Connect them in one spoken sentence.</a:t>
            </a:r>
          </a:p>
        </p:txBody>
      </p:sp>
    </p:spTree>
    <p:extLst>
      <p:ext uri="{BB962C8B-B14F-4D97-AF65-F5344CB8AC3E}">
        <p14:creationId xmlns:p14="http://schemas.microsoft.com/office/powerpoint/2010/main" val="468689519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3" name="course-rail">
            <a:extLst xmlns:a="http://schemas.openxmlformats.org/drawingml/2006/main">
              <a:ext uri="{FF2B5EF4-FFF2-40B4-BE49-F238E27FC236}">
                <a16:creationId xmlns:a16="http://schemas.microsoft.com/office/drawing/2014/main" id="{69DC7537-8A95-46E2-868C-F5998A20AC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2 · KINEMATICS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07ECD5DD-EB8C-4F8C-8011-632C9335DE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06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059D44C0-4695-441D-833E-06060BB3E5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BC89A7E1-FF87-4C13-BD00-3554173D06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Build the model: what controls it?</a:t>
            </a:r>
          </a:p>
        </p:txBody>
      </p:sp>
      <p:sp>
        <p:nvSpPr>
          <p:cNvPr id="5" name="rule-650-188">
            <a:extLst xmlns:a="http://schemas.openxmlformats.org/drawingml/2006/main">
              <a:ext uri="{FF2B5EF4-FFF2-40B4-BE49-F238E27FC236}">
                <a16:creationId xmlns:a16="http://schemas.microsoft.com/office/drawing/2014/main" id="{FC68E8CB-6E3E-418E-806E-9BA7EF173C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790700"/>
            <a:ext cx="19050" cy="3667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control-idea-1">
            <a:extLst xmlns:a="http://schemas.openxmlformats.org/drawingml/2006/main">
              <a:ext uri="{FF2B5EF4-FFF2-40B4-BE49-F238E27FC236}">
                <a16:creationId xmlns:a16="http://schemas.microsoft.com/office/drawing/2014/main" id="{3179D5D1-DB2A-4E2E-9569-A2BE5E73C3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809750"/>
            <a:ext cx="495300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The gradient of velocity–time gives acceleration.</a:t>
            </a:r>
          </a:p>
        </p:txBody>
      </p:sp>
      <p:sp>
        <p:nvSpPr>
          <p:cNvPr id="7" name="control-idea-2">
            <a:extLst xmlns:a="http://schemas.openxmlformats.org/drawingml/2006/main">
              <a:ext uri="{FF2B5EF4-FFF2-40B4-BE49-F238E27FC236}">
                <a16:creationId xmlns:a16="http://schemas.microsoft.com/office/drawing/2014/main" id="{6EFCC19A-A83E-4E8E-8BBD-6A37C70DCD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495300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The signed area under velocity–time gives displacement.</a:t>
            </a:r>
          </a:p>
        </p:txBody>
      </p:sp>
      <p:sp>
        <p:nvSpPr>
          <p:cNvPr id="8" name="equation-label">
            <a:extLst xmlns:a="http://schemas.openxmlformats.org/drawingml/2006/main">
              <a:ext uri="{FF2B5EF4-FFF2-40B4-BE49-F238E27FC236}">
                <a16:creationId xmlns:a16="http://schemas.microsoft.com/office/drawing/2014/main" id="{AAE9ED4A-0357-4A10-B790-717AB169A4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1771650"/>
            <a:ext cx="42862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B83724"/>
                </a:solidFill>
              </a:defRPr>
            </a:pPr>
            <a:r>
              <a:rPr sz="2025" b="1" i="0">
                <a:solidFill>
                  <a:srgbClr val="B83724"/>
                </a:solidFill>
              </a:rPr>
              <a:t>EQUATIONS TO EXPLAIN</a:t>
            </a:r>
          </a:p>
        </p:txBody>
      </p:sp>
      <p:sp>
        <p:nvSpPr>
          <p:cNvPr id="9" name="equation-1">
            <a:extLst xmlns:a="http://schemas.openxmlformats.org/drawingml/2006/main">
              <a:ext uri="{FF2B5EF4-FFF2-40B4-BE49-F238E27FC236}">
                <a16:creationId xmlns:a16="http://schemas.microsoft.com/office/drawing/2014/main" id="{BD152EFB-26E2-4803-8B66-A96468686E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232410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v = u + at</a:t>
            </a:r>
          </a:p>
        </p:txBody>
      </p:sp>
      <p:sp>
        <p:nvSpPr>
          <p:cNvPr id="10" name="equation-2">
            <a:extLst xmlns:a="http://schemas.openxmlformats.org/drawingml/2006/main">
              <a:ext uri="{FF2B5EF4-FFF2-40B4-BE49-F238E27FC236}">
                <a16:creationId xmlns:a16="http://schemas.microsoft.com/office/drawing/2014/main" id="{F97DAFA6-2E30-409D-A856-33781469AE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302895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s = ut + ½at²</a:t>
            </a:r>
          </a:p>
        </p:txBody>
      </p:sp>
      <p:sp>
        <p:nvSpPr>
          <p:cNvPr id="11" name="equation-3">
            <a:extLst xmlns:a="http://schemas.openxmlformats.org/drawingml/2006/main">
              <a:ext uri="{FF2B5EF4-FFF2-40B4-BE49-F238E27FC236}">
                <a16:creationId xmlns:a16="http://schemas.microsoft.com/office/drawing/2014/main" id="{ACDEBED3-76F1-4EE5-A436-E536729E33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373380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v² = u² + 2as</a:t>
            </a:r>
          </a:p>
        </p:txBody>
      </p:sp>
      <p:sp>
        <p:nvSpPr>
          <p:cNvPr id="12" name="equation-question">
            <a:extLst xmlns:a="http://schemas.openxmlformats.org/drawingml/2006/main">
              <a:ext uri="{FF2B5EF4-FFF2-40B4-BE49-F238E27FC236}">
                <a16:creationId xmlns:a16="http://schemas.microsoft.com/office/drawing/2014/main" id="{ED29F9FD-68F7-4945-8920-41A3AE393D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105400"/>
            <a:ext cx="87630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Which quantities change sign if the chosen positive direction reverses?</a:t>
            </a:r>
          </a:p>
        </p:txBody>
      </p:sp>
    </p:spTree>
    <p:extLst>
      <p:ext uri="{BB962C8B-B14F-4D97-AF65-F5344CB8AC3E}">
        <p14:creationId xmlns:p14="http://schemas.microsoft.com/office/powerpoint/2010/main" val="1668022177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course-rail">
            <a:extLst xmlns:a="http://schemas.openxmlformats.org/drawingml/2006/main">
              <a:ext uri="{FF2B5EF4-FFF2-40B4-BE49-F238E27FC236}">
                <a16:creationId xmlns:a16="http://schemas.microsoft.com/office/drawing/2014/main" id="{27777D25-9988-4F3F-B1A9-A84A9E9825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2 · KINEMATICS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F9B8190C-75E8-4191-B787-71377EDDFA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07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7E5A0C9D-5F5D-4852-8561-08F0B710CA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D38C1ECD-1F77-42C6-8B44-FE76C197B4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Predict the graph before the data appear</a:t>
            </a:r>
          </a:p>
        </p:txBody>
      </p:sp>
      <p:sp>
        <p:nvSpPr>
          <p:cNvPr id="5" name="prediction-y-axis">
            <a:extLst xmlns:a="http://schemas.openxmlformats.org/drawingml/2006/main">
              <a:ext uri="{FF2B5EF4-FFF2-40B4-BE49-F238E27FC236}">
                <a16:creationId xmlns:a16="http://schemas.microsoft.com/office/drawing/2014/main" id="{DD6F2B2E-42FF-4A80-9058-E4E106F572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2000250"/>
            <a:ext cx="38100" cy="3219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332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prediction-x-axis">
            <a:extLst xmlns:a="http://schemas.openxmlformats.org/drawingml/2006/main">
              <a:ext uri="{FF2B5EF4-FFF2-40B4-BE49-F238E27FC236}">
                <a16:creationId xmlns:a16="http://schemas.microsoft.com/office/drawing/2014/main" id="{16A21CF1-C2C0-402A-B1D4-251343D03F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5181600"/>
            <a:ext cx="78105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332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prediction-y-label">
            <a:extLst xmlns:a="http://schemas.openxmlformats.org/drawingml/2006/main">
              <a:ext uri="{FF2B5EF4-FFF2-40B4-BE49-F238E27FC236}">
                <a16:creationId xmlns:a16="http://schemas.microsoft.com/office/drawing/2014/main" id="{AE6FCA3E-2C2A-445F-A2EB-8111860FDF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1543050"/>
            <a:ext cx="5715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Velocity (m s⁻¹)</a:t>
            </a:r>
          </a:p>
        </p:txBody>
      </p:sp>
      <p:sp>
        <p:nvSpPr>
          <p:cNvPr id="8" name="prediction-x-label">
            <a:extLst xmlns:a="http://schemas.openxmlformats.org/drawingml/2006/main">
              <a:ext uri="{FF2B5EF4-FFF2-40B4-BE49-F238E27FC236}">
                <a16:creationId xmlns:a16="http://schemas.microsoft.com/office/drawing/2014/main" id="{7D88380A-BD4F-447E-8C9F-12CFC609B9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0" y="5391150"/>
            <a:ext cx="4191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Time (s)</a:t>
            </a:r>
          </a:p>
        </p:txBody>
      </p:sp>
      <p:sp>
        <p:nvSpPr>
          <p:cNvPr id="9" name="prediction-command">
            <a:extLst xmlns:a="http://schemas.openxmlformats.org/drawingml/2006/main">
              <a:ext uri="{FF2B5EF4-FFF2-40B4-BE49-F238E27FC236}">
                <a16:creationId xmlns:a16="http://schemas.microsoft.com/office/drawing/2014/main" id="{A66BAF3B-CF2C-4090-9C74-99D31F4B34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05750" y="2114550"/>
            <a:ext cx="33337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SKETCH → LABEL → DEFEND</a:t>
            </a:r>
          </a:p>
        </p:txBody>
      </p:sp>
      <p:sp>
        <p:nvSpPr>
          <p:cNvPr id="10" name="prediction-options">
            <a:extLst xmlns:a="http://schemas.openxmlformats.org/drawingml/2006/main">
              <a:ext uri="{FF2B5EF4-FFF2-40B4-BE49-F238E27FC236}">
                <a16:creationId xmlns:a16="http://schemas.microsoft.com/office/drawing/2014/main" id="{C5DF1EA1-C215-4C72-9CE4-41CC983050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2914650"/>
            <a:ext cx="28575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linear?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curved?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constant?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changes sign?</a:t>
            </a:r>
          </a:p>
        </p:txBody>
      </p:sp>
    </p:spTree>
    <p:extLst>
      <p:ext uri="{BB962C8B-B14F-4D97-AF65-F5344CB8AC3E}">
        <p14:creationId xmlns:p14="http://schemas.microsoft.com/office/powerpoint/2010/main" val="145396960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056BF356-D13A-4FCC-9DCB-622C0BB13B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2 · KINEMATICS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213E5B2F-6657-400A-84A7-370BCF6474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08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3D9F8DB9-4A56-463C-B07F-29E63A7218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9F695359-1937-49E0-BB68-3DE9599C18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One velocity graph, three motion stages</a:t>
            </a:r>
          </a:p>
        </p:txBody>
      </p:sp>
      <p:graphicFrame>
        <p:nvGraphicFramePr>
          <p:cNvPr id="11" name="Chart"/>
          <p:cNvGraphicFramePr/>
          <p:nvPr/>
        </p:nvGraphicFramePr>
        <p:xfrm>
          <a:off xmlns:a="http://schemas.openxmlformats.org/drawingml/2006/main" x="952500" y="1676400"/>
          <a:ext xmlns:a="http://schemas.openxmlformats.org/drawingml/2006/main" cx="10287000" cy="3810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eaad7db0cc74b04"/>
          </a:graphicData>
        </a:graphic>
      </p:graphicFrame>
      <p:sp>
        <p:nvSpPr>
          <p:cNvPr id="6" name="graph-edit">
            <a:extLst xmlns:a="http://schemas.openxmlformats.org/drawingml/2006/main">
              <a:ext uri="{FF2B5EF4-FFF2-40B4-BE49-F238E27FC236}">
                <a16:creationId xmlns:a16="http://schemas.microsoft.com/office/drawing/2014/main" id="{0215FDE5-7D83-4691-B2A4-7833F15C7C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5486400"/>
            <a:ext cx="102870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EDIT THE CHART · Move the final point from −3 to 0 m s⁻¹ and predict the new total displacement.</a:t>
            </a:r>
          </a:p>
        </p:txBody>
      </p:sp>
    </p:spTree>
    <p:extLst>
      <p:ext uri="{BB962C8B-B14F-4D97-AF65-F5344CB8AC3E}">
        <p14:creationId xmlns:p14="http://schemas.microsoft.com/office/powerpoint/2010/main" val="1120383825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587FF3D9-DF10-4DFF-9100-20F2DE6AA3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2 · KINEMATICS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82D52A94-9B65-4F5B-A639-CDA68AD87A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09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1331C36A-E8AB-4CAD-AC03-71C8BA7DC0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8F1C79D2-D782-43A8-BABD-AA8F7469CC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Worked problem: commit before the reveal</a:t>
            </a:r>
          </a:p>
        </p:txBody>
      </p:sp>
      <p:sp>
        <p:nvSpPr>
          <p:cNvPr id="5" name="worked-problem">
            <a:extLst xmlns:a="http://schemas.openxmlformats.org/drawingml/2006/main">
              <a:ext uri="{FF2B5EF4-FFF2-40B4-BE49-F238E27FC236}">
                <a16:creationId xmlns:a16="http://schemas.microsoft.com/office/drawing/2014/main" id="{0DC1008A-1EE9-40F4-AE80-401772E87B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809750"/>
            <a:ext cx="10477500" cy="1952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150" b="1" i="0">
                <a:solidFill>
                  <a:srgbClr val="0A332E"/>
                </a:solidFill>
              </a:defRPr>
            </a:pPr>
            <a:r>
              <a:rPr sz="3150" b="1" i="0">
                <a:solidFill>
                  <a:srgbClr val="0A332E"/>
                </a:solidFill>
              </a:rPr>
              <a:t>A car starts at 4.0 m s⁻¹ and accelerates uniformly at 2.5 m s⁻² for 6.0 s. Find final velocity and displacement.</a:t>
            </a:r>
          </a:p>
        </p:txBody>
      </p:sp>
      <p:sp>
        <p:nvSpPr>
          <p:cNvPr id="6" name="worked-actions">
            <a:extLst xmlns:a="http://schemas.openxmlformats.org/drawingml/2006/main">
              <a:ext uri="{FF2B5EF4-FFF2-40B4-BE49-F238E27FC236}">
                <a16:creationId xmlns:a16="http://schemas.microsoft.com/office/drawing/2014/main" id="{9F6A59FC-D374-4837-9A32-D3469FDB28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762500"/>
            <a:ext cx="93345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ESTIMATE · CHOOSE THE MODEL · STATE THE SIGN</a:t>
            </a:r>
          </a:p>
        </p:txBody>
      </p:sp>
    </p:spTree>
    <p:extLst>
      <p:ext uri="{BB962C8B-B14F-4D97-AF65-F5344CB8AC3E}">
        <p14:creationId xmlns:p14="http://schemas.microsoft.com/office/powerpoint/2010/main" val="2075494754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2026-08-26T11:34:26.5670000Z</dcterms:created>
  <dcterms:modified xsi:type="dcterms:W3CDTF">2026-08-26T11:34:26.5670000Z</dcterms:modified>
</coreProperties>
</file>