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f2036a6bd36407a" /><Relationship Type="http://schemas.openxmlformats.org/officeDocument/2006/relationships/extended-properties" Target="/docProps/app.xml" Id="R77ef6ba0fc704f2b" /><Relationship Type="http://schemas.openxmlformats.org/officeDocument/2006/relationships/officeDocument" Target="/ppt/presentation.xml" Id="R079b0e91c7614cc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a0ec8c52fa7422d"/>
  </p:sldMasterIdLst>
  <p:notesMasterIdLst>
    <p:notesMasterId xmlns:r="http://schemas.openxmlformats.org/officeDocument/2006/relationships" r:id="R210cfc3dc0ed4bec"/>
  </p:notesMasterIdLst>
  <p:sldIdLst>
    <p:sldId xmlns:r="http://schemas.openxmlformats.org/officeDocument/2006/relationships" id="256" r:id="Red2fe5422b144c8d"/>
    <p:sldId xmlns:r="http://schemas.openxmlformats.org/officeDocument/2006/relationships" id="257" r:id="R2da96edd166645bd"/>
    <p:sldId xmlns:r="http://schemas.openxmlformats.org/officeDocument/2006/relationships" id="258" r:id="Rd5f4f4e852614c43"/>
    <p:sldId xmlns:r="http://schemas.openxmlformats.org/officeDocument/2006/relationships" id="259" r:id="R0282caf35ffb4e25"/>
    <p:sldId xmlns:r="http://schemas.openxmlformats.org/officeDocument/2006/relationships" id="260" r:id="R0604d4637a8d46ff"/>
    <p:sldId xmlns:r="http://schemas.openxmlformats.org/officeDocument/2006/relationships" id="261" r:id="R62b94057c5c341f1"/>
    <p:sldId xmlns:r="http://schemas.openxmlformats.org/officeDocument/2006/relationships" id="262" r:id="R7528633d303543a1"/>
    <p:sldId xmlns:r="http://schemas.openxmlformats.org/officeDocument/2006/relationships" id="263" r:id="Re1b4f59922444296"/>
    <p:sldId xmlns:r="http://schemas.openxmlformats.org/officeDocument/2006/relationships" id="264" r:id="R31d24560583048ce"/>
    <p:sldId xmlns:r="http://schemas.openxmlformats.org/officeDocument/2006/relationships" id="265" r:id="Rf83238c44e944757"/>
    <p:sldId xmlns:r="http://schemas.openxmlformats.org/officeDocument/2006/relationships" id="266" r:id="R9fd99ab34c3b43c2"/>
    <p:sldId xmlns:r="http://schemas.openxmlformats.org/officeDocument/2006/relationships" id="267" r:id="Rd150e2293a5a48fe"/>
    <p:sldId xmlns:r="http://schemas.openxmlformats.org/officeDocument/2006/relationships" id="268" r:id="R78294988c9a14816"/>
    <p:sldId xmlns:r="http://schemas.openxmlformats.org/officeDocument/2006/relationships" id="269" r:id="Rc05ecf2c5acf4b74"/>
    <p:sldId xmlns:r="http://schemas.openxmlformats.org/officeDocument/2006/relationships" id="270" r:id="R812b9cb0a3f247be"/>
    <p:sldId xmlns:r="http://schemas.openxmlformats.org/officeDocument/2006/relationships" id="271" r:id="Ra233ede1029b4fad"/>
    <p:sldId xmlns:r="http://schemas.openxmlformats.org/officeDocument/2006/relationships" id="272" r:id="R65d11c1a1c35466c"/>
    <p:sldId xmlns:r="http://schemas.openxmlformats.org/officeDocument/2006/relationships" id="273" r:id="R57ee923a5cd64630"/>
    <p:sldId xmlns:r="http://schemas.openxmlformats.org/officeDocument/2006/relationships" id="274" r:id="R411d7d6caa774d38"/>
    <p:sldId xmlns:r="http://schemas.openxmlformats.org/officeDocument/2006/relationships" id="275" r:id="R3a833859530b4dd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bb67fac017d4d7e" /><Relationship Type="http://schemas.openxmlformats.org/officeDocument/2006/relationships/slideMaster" Target="/ppt/slideMasters/slideMaster1.xml" Id="Rba0ec8c52fa7422d" /><Relationship Type="http://schemas.openxmlformats.org/officeDocument/2006/relationships/notesMaster" Target="/ppt/notesMasters/notesMaster1.xml" Id="R210cfc3dc0ed4bec" /><Relationship Type="http://schemas.openxmlformats.org/officeDocument/2006/relationships/presProps" Target="/ppt/presProps.xml" Id="R7d004a484cce4f4d" /><Relationship Type="http://schemas.openxmlformats.org/officeDocument/2006/relationships/viewProps" Target="/ppt/viewProps.xml" Id="R9f28c2d2b78d4760" /><Relationship Type="http://schemas.openxmlformats.org/officeDocument/2006/relationships/tableStyles" Target="/ppt/tableStyles.xml" Id="R00f2bfdfaa7942e3" /><Relationship Type="http://schemas.openxmlformats.org/officeDocument/2006/relationships/slide" Target="/ppt/slides/slide1.xml" Id="Red2fe5422b144c8d" /><Relationship Type="http://schemas.openxmlformats.org/officeDocument/2006/relationships/slide" Target="/ppt/slides/slide2.xml" Id="R2da96edd166645bd" /><Relationship Type="http://schemas.openxmlformats.org/officeDocument/2006/relationships/slide" Target="/ppt/slides/slide3.xml" Id="Rd5f4f4e852614c43" /><Relationship Type="http://schemas.openxmlformats.org/officeDocument/2006/relationships/slide" Target="/ppt/slides/slide4.xml" Id="R0282caf35ffb4e25" /><Relationship Type="http://schemas.openxmlformats.org/officeDocument/2006/relationships/slide" Target="/ppt/slides/slide5.xml" Id="R0604d4637a8d46ff" /><Relationship Type="http://schemas.openxmlformats.org/officeDocument/2006/relationships/slide" Target="/ppt/slides/slide6.xml" Id="R62b94057c5c341f1" /><Relationship Type="http://schemas.openxmlformats.org/officeDocument/2006/relationships/slide" Target="/ppt/slides/slide7.xml" Id="R7528633d303543a1" /><Relationship Type="http://schemas.openxmlformats.org/officeDocument/2006/relationships/slide" Target="/ppt/slides/slide8.xml" Id="Re1b4f59922444296" /><Relationship Type="http://schemas.openxmlformats.org/officeDocument/2006/relationships/slide" Target="/ppt/slides/slide9.xml" Id="R31d24560583048ce" /><Relationship Type="http://schemas.openxmlformats.org/officeDocument/2006/relationships/slide" Target="/ppt/slides/slide10.xml" Id="Rf83238c44e944757" /><Relationship Type="http://schemas.openxmlformats.org/officeDocument/2006/relationships/slide" Target="/ppt/slides/slide11.xml" Id="R9fd99ab34c3b43c2" /><Relationship Type="http://schemas.openxmlformats.org/officeDocument/2006/relationships/slide" Target="/ppt/slides/slide12.xml" Id="Rd150e2293a5a48fe" /><Relationship Type="http://schemas.openxmlformats.org/officeDocument/2006/relationships/slide" Target="/ppt/slides/slide13.xml" Id="R78294988c9a14816" /><Relationship Type="http://schemas.openxmlformats.org/officeDocument/2006/relationships/slide" Target="/ppt/slides/slide14.xml" Id="Rc05ecf2c5acf4b74" /><Relationship Type="http://schemas.openxmlformats.org/officeDocument/2006/relationships/slide" Target="/ppt/slides/slide15.xml" Id="R812b9cb0a3f247be" /><Relationship Type="http://schemas.openxmlformats.org/officeDocument/2006/relationships/slide" Target="/ppt/slides/slide16.xml" Id="Ra233ede1029b4fad" /><Relationship Type="http://schemas.openxmlformats.org/officeDocument/2006/relationships/slide" Target="/ppt/slides/slide17.xml" Id="R65d11c1a1c35466c" /><Relationship Type="http://schemas.openxmlformats.org/officeDocument/2006/relationships/slide" Target="/ppt/slides/slide18.xml" Id="R57ee923a5cd64630" /><Relationship Type="http://schemas.openxmlformats.org/officeDocument/2006/relationships/slide" Target="/ppt/slides/slide19.xml" Id="R411d7d6caa774d38" /><Relationship Type="http://schemas.openxmlformats.org/officeDocument/2006/relationships/slide" Target="/ppt/slides/slide20.xml" Id="R3a833859530b4dd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555f76a272c409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de14147863c4950" /><Relationship Type="http://schemas.openxmlformats.org/officeDocument/2006/relationships/notesMaster" Target="/ppt/notesMasters/notesMaster1.xml" Id="R6361b56c9823477e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f5969544a5414c0c" /><Relationship Type="http://schemas.openxmlformats.org/officeDocument/2006/relationships/notesMaster" Target="/ppt/notesMasters/notesMaster1.xml" Id="Ra1c2bc41ba9a43e2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eed4d9251041498c" /><Relationship Type="http://schemas.openxmlformats.org/officeDocument/2006/relationships/notesMaster" Target="/ppt/notesMasters/notesMaster1.xml" Id="R10391880b89b4eac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39efeb6db13d4993" /><Relationship Type="http://schemas.openxmlformats.org/officeDocument/2006/relationships/notesMaster" Target="/ppt/notesMasters/notesMaster1.xml" Id="R52258b74aa3b4907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8696207919594ecb" /><Relationship Type="http://schemas.openxmlformats.org/officeDocument/2006/relationships/notesMaster" Target="/ppt/notesMasters/notesMaster1.xml" Id="R89d879b7a6fe4f9b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a86a7c11f07a47c4" /><Relationship Type="http://schemas.openxmlformats.org/officeDocument/2006/relationships/notesMaster" Target="/ppt/notesMasters/notesMaster1.xml" Id="Rf13024d3e2b44093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7eb28bc0e11c4eb5" /><Relationship Type="http://schemas.openxmlformats.org/officeDocument/2006/relationships/notesMaster" Target="/ppt/notesMasters/notesMaster1.xml" Id="R7e455b7c5e3b425e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d41f59ba837443ad" /><Relationship Type="http://schemas.openxmlformats.org/officeDocument/2006/relationships/notesMaster" Target="/ppt/notesMasters/notesMaster1.xml" Id="R27c756d9d7f640e4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92cfa69be18f4c73" /><Relationship Type="http://schemas.openxmlformats.org/officeDocument/2006/relationships/notesMaster" Target="/ppt/notesMasters/notesMaster1.xml" Id="R8bc48e78e3584e3f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b15116bb429f437a" /><Relationship Type="http://schemas.openxmlformats.org/officeDocument/2006/relationships/notesMaster" Target="/ppt/notesMasters/notesMaster1.xml" Id="R3924359c31024c07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d23c6094525a4519" /><Relationship Type="http://schemas.openxmlformats.org/officeDocument/2006/relationships/notesMaster" Target="/ppt/notesMasters/notesMaster1.xml" Id="Reb207aa1033348b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623ac2792684271" /><Relationship Type="http://schemas.openxmlformats.org/officeDocument/2006/relationships/notesMaster" Target="/ppt/notesMasters/notesMaster1.xml" Id="Re67fa394ea524dd6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363a1c3cfa9f4948" /><Relationship Type="http://schemas.openxmlformats.org/officeDocument/2006/relationships/notesMaster" Target="/ppt/notesMasters/notesMaster1.xml" Id="R5af1cb9bba5f4a5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56ce2d0c2514b6a" /><Relationship Type="http://schemas.openxmlformats.org/officeDocument/2006/relationships/notesMaster" Target="/ppt/notesMasters/notesMaster1.xml" Id="Rcb6080c188314f7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709c9978fbd440d" /><Relationship Type="http://schemas.openxmlformats.org/officeDocument/2006/relationships/notesMaster" Target="/ppt/notesMasters/notesMaster1.xml" Id="R2a210cc0d85446b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b9a0e0545d74079" /><Relationship Type="http://schemas.openxmlformats.org/officeDocument/2006/relationships/notesMaster" Target="/ppt/notesMasters/notesMaster1.xml" Id="Rbfd562abdb9e435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01b3d4379f040a8" /><Relationship Type="http://schemas.openxmlformats.org/officeDocument/2006/relationships/notesMaster" Target="/ppt/notesMasters/notesMaster1.xml" Id="R2a234860199a4bf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195c978147540ed" /><Relationship Type="http://schemas.openxmlformats.org/officeDocument/2006/relationships/notesMaster" Target="/ppt/notesMasters/notesMaster1.xml" Id="Rd2eb9937fe544ee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e5e2dfc10e954d7f" /><Relationship Type="http://schemas.openxmlformats.org/officeDocument/2006/relationships/notesMaster" Target="/ppt/notesMasters/notesMaster1.xml" Id="R2b5c5c1798bd488d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89255b6e21b4b33" /><Relationship Type="http://schemas.openxmlformats.org/officeDocument/2006/relationships/notesMaster" Target="/ppt/notesMasters/notesMaster1.xml" Id="R8d38fd5ab94c45c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K. The gas law uses absolute temperature. Q2: constant. Boyle’s law.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higher. Mean translational kinetic energy ∝ T. Q4: wall collisions. Momentum transfer to walls produces pressure.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K. The gas law uses absolute temperature. Q2: constant. Boyle’s law. Q3: higher. Mean translational kinetic energy ∝ T. Q4: wall collisions. Momentum transfer to walls produces pressure.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K. The gas law uses absolute temperature. Q2: constant. Boyle’s law.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mole, ideal gas, absolute temperature, Boltzmann constant k, r.m.s. speed, kinetic theory.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At constant T and n, pV is constant at 600 kPa dm³; plotting p against 1/V would give a straight line. Data: (1, 600), (2, 300), (3, 200), (4, 150), (5, 120), (6, 100).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15 Ideal gases;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sealed low-pressure apparatus designed for teaching; never heat a sealed rigid container.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12218c4493b4307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3c38bf183f9476d" /><Relationship Type="http://schemas.openxmlformats.org/officeDocument/2006/relationships/slideLayout" Target="/ppt/slideLayouts/slideLayout1.xml" Id="R36ee9257c5ad4af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6ee9257c5ad4af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a17359b2bbb4179" /><Relationship Type="http://schemas.openxmlformats.org/officeDocument/2006/relationships/notesSlide" Target="/ppt/notesSlides/notesSlide1.xml" Id="R8d3be742e6ba4c24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62f782a05444ba" /><Relationship Type="http://schemas.openxmlformats.org/officeDocument/2006/relationships/notesSlide" Target="/ppt/notesSlides/notesSlide10.xml" Id="R24cfb12f2704408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0e42d05406448d" /><Relationship Type="http://schemas.openxmlformats.org/officeDocument/2006/relationships/notesSlide" Target="/ppt/notesSlides/notesSlide11.xml" Id="R18c28c8a7963498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e99d91c5b404da9" /><Relationship Type="http://schemas.openxmlformats.org/officeDocument/2006/relationships/notesSlide" Target="/ppt/notesSlides/notesSlide12.xml" Id="R70340d30f28c49ce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ab9db439e144c1" /><Relationship Type="http://schemas.openxmlformats.org/officeDocument/2006/relationships/notesSlide" Target="/ppt/notesSlides/notesSlide13.xml" Id="R1ffbc925797a4997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3398629f9b4bb0" /><Relationship Type="http://schemas.openxmlformats.org/officeDocument/2006/relationships/notesSlide" Target="/ppt/notesSlides/notesSlide14.xml" Id="Ra379447a8e01473d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458725b3204c84" /><Relationship Type="http://schemas.openxmlformats.org/officeDocument/2006/relationships/notesSlide" Target="/ppt/notesSlides/notesSlide15.xml" Id="R6a16f53f92494da8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7365b3c86249e6" /><Relationship Type="http://schemas.openxmlformats.org/officeDocument/2006/relationships/notesSlide" Target="/ppt/notesSlides/notesSlide16.xml" Id="R638b68bd784547e2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ca63f9f98244c2" /><Relationship Type="http://schemas.openxmlformats.org/officeDocument/2006/relationships/notesSlide" Target="/ppt/notesSlides/notesSlide17.xml" Id="R18217e813d2e4d98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72e409d41c419e" /><Relationship Type="http://schemas.openxmlformats.org/officeDocument/2006/relationships/notesSlide" Target="/ppt/notesSlides/notesSlide18.xml" Id="R36939eedacc44348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f55d835cb44480" /><Relationship Type="http://schemas.openxmlformats.org/officeDocument/2006/relationships/notesSlide" Target="/ppt/notesSlides/notesSlide19.xml" Id="Rbb9f1ccb099b452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c664ce63574ff9" /><Relationship Type="http://schemas.openxmlformats.org/officeDocument/2006/relationships/notesSlide" Target="/ppt/notesSlides/notesSlide2.xml" Id="R1e53d33f49ab43a6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904cd155aa43c3" /><Relationship Type="http://schemas.openxmlformats.org/officeDocument/2006/relationships/notesSlide" Target="/ppt/notesSlides/notesSlide20.xml" Id="R83bb539a831742e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a288f639684a25" /><Relationship Type="http://schemas.openxmlformats.org/officeDocument/2006/relationships/notesSlide" Target="/ppt/notesSlides/notesSlide3.xml" Id="R5f59bbc0c1e2440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4591a20bda4648" /><Relationship Type="http://schemas.openxmlformats.org/officeDocument/2006/relationships/notesSlide" Target="/ppt/notesSlides/notesSlide4.xml" Id="R43b29a99b9b94db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17360effcb4845" /><Relationship Type="http://schemas.openxmlformats.org/officeDocument/2006/relationships/notesSlide" Target="/ppt/notesSlides/notesSlide5.xml" Id="R460e1bb1ede54c6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52827ef7fa4e62" /><Relationship Type="http://schemas.openxmlformats.org/officeDocument/2006/relationships/notesSlide" Target="/ppt/notesSlides/notesSlide6.xml" Id="Ra4469e96994b472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9b2a9801a144ca" /><Relationship Type="http://schemas.openxmlformats.org/officeDocument/2006/relationships/notesSlide" Target="/ppt/notesSlides/notesSlide7.xml" Id="R84e89893328a4d5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8496cf7024c4e5a" /><Relationship Type="http://schemas.openxmlformats.org/officeDocument/2006/relationships/chart" Target="/ppt/slides/charts/chart1.xml" Id="Rcecda78176ee441a" /><Relationship Type="http://schemas.openxmlformats.org/officeDocument/2006/relationships/notesSlide" Target="/ppt/notesSlides/notesSlide8.xml" Id="R7376a1e21a304c5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1891340758f409d" /><Relationship Type="http://schemas.openxmlformats.org/officeDocument/2006/relationships/notesSlide" Target="/ppt/notesSlides/notesSlide9.xml" Id="R8a0bba98851140c9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Ideal gases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formatCode>General</c:formatCode>
              <c:ptCount val="6"/>
              <c:pt idx="0">
                <c:v>600</c:v>
              </c:pt>
              <c:pt idx="1">
                <c:v>300</c:v>
              </c:pt>
              <c:pt idx="2">
                <c:v>200</c:v>
              </c:pt>
              <c:pt idx="3">
                <c:v>150</c:v>
              </c:pt>
              <c:pt idx="4">
                <c:v>120</c:v>
              </c:pt>
              <c:pt idx="5">
                <c:v>100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Pressure (kPa)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Volume (dm³)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54C66DA0-47EF-4DC7-908C-CB1102256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939C1E9A-B0DA-4EFF-8B2B-DAF0F7FEC3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Ideal gases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ED9EF559-8528-4C23-9DC8-37533B503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Pressure Is Molecular Momentum on Repeat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AFAF4353-D402-42E7-9BCE-1A76BEEF8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pV = nRT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6C3C0408-BE2B-41F0-B59B-F73C8FDA8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2A3788B-A190-4F45-B471-10E0E8A3E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15 · IDEAL GASES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8C03DDC-680C-467D-B96C-8C072FBFB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4DB72B0-FCA3-49D7-8A16-663372B2B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42945115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A884C33-C7D5-43A2-85FD-F48B980310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C59447B-E63D-4FDB-AE0B-B08A9D602C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1A8BB6F-3D35-485A-A6E9-6A7AC267A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D697F83-2059-4207-9536-DF6266E83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1EF8EFA7-06AD-4154-9C2C-3A1C4F3004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2745FF52-077C-47A9-97A0-3F76A51F2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Convert V = 12 × 10⁻³ m³.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7165141E-365E-4250-A215-24AEA02EB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88827D68-2D32-4FC8-8BE1-76163E608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p = nRT/V.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99D63B54-A203-4D60-A004-0D977EB71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548058739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9D41AAC-5C46-46B0-91E6-46C164FCE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23B9851-9C5E-4A2C-AFD9-D1246BB00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65E7353-0CF2-4CF3-9A43-3756AB3BA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EE12FDB-82E5-4457-BB59-B3A8F7961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B2D04840-3312-40B8-B153-E66839955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 = 0.50 × 8.31 × 300/(12 × 10⁻³) = 1.04 × 10⁵ Pa.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FA652348-391E-41D5-BE88-D670B2FF1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p = 1.04 × 10⁵ Pa.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7B334A5E-C0D2-457C-85ED-A0ED793BAE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632650032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3F7AB0E-2882-47FE-9452-E82D92E43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C264FD0-EB39-49D9-A6EA-0414C44D9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51EF4CF-1DC0-4C15-B459-45573481D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57F86A3-25E7-4D6D-B136-D2887177F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5E60A3ED-3C97-4032-80E7-836DFC3E9E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Nitrogen molecules have mass 4.65 × 10⁻²⁶ kg. Find r.m.s. speed at 290 K using k = 1.38 × 10⁻²³ J K⁻¹.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2E0CB13F-497E-43E5-BE33-40CF3072D8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Use ½m⟨c²⟩ = 3kT/2.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D2097606-75D9-435A-9CFE-024BB3509C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832585833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8F9D7D6-420A-4A3B-90B6-D71A0D115C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F20043F-13F4-49B5-841F-152005A5B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C096176-32AD-44C4-8033-7F97F63246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C3FCD14-DA32-45E9-8ACA-89B9809CA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8DCE5A72-F006-4311-82A5-4230ABA0D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Use ½m⟨c²⟩ = 3kT/2.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3A9735B3-7F33-49E2-9BC3-89DC2BC80D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So cᵣₘₛ = √(3kT/m).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004D5608-3725-4490-A76F-06FFCF63E4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Keep SI units.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9FFBFFA4-5D2A-4E0B-94C2-E210A5E4C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6336D6"/>
                </a:solidFill>
              </a:defRPr>
            </a:pPr>
            <a:r>
              <a:rPr sz="3300" b="1" i="0">
                <a:solidFill>
                  <a:srgbClr val="6336D6"/>
                </a:solidFill>
              </a:rPr>
              <a:t>cᵣₘₛ ≈ 508 m s⁻¹.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BB3A358D-CA0B-40D6-AA5F-8A87111A7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133012216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13B7969-07C5-4866-9DC8-9457A79C8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5FAC413-991B-4DE6-8C76-B380B351A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1C5D6D1-A2CA-4EC8-8073-C8A127062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8245294-4CBE-4FC9-B305-71D5403D0F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B1B35FB5-BAFC-4864-8C30-ACAE6CF78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“Gas molecules expand when a gas expands.”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0AC35A65-3559-4D10-9767-54B1D6CF6F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590144575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DA1DC25-484C-4911-B2F7-4F3241BA17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3523AD2-2ED4-4102-9CCA-2C39C5B24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8C4D2BF-E4E7-4F79-8EAD-E48C7C376C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86D15D1-2678-4A37-AB9E-6F1EBEE111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0596841E-21EC-4500-92AE-E2CA2540CB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Molecules remain essentially the same size; their average separation increases.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2AA0B7AE-2017-4A32-AF6B-BCD3D77B13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The molecules did not buy larger coats. They found more personal space.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1DC6E569-815A-4C81-8787-907806F6B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1043936606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A09CF0A-353C-4AC4-AFB9-39F5EBE0CB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47568D9-527A-40C2-ABE6-000C08A70F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77AE080-12B4-43F9-81E7-2E9DD720C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D4085CE-762F-4809-9791-D8492084D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4C26CBC2-69FD-40CD-B7FB-2265336DD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FD3E45F9-6A3C-48D6-AA28-547FA14B8E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An ideal gas at 1.20 × 10⁵ Pa and 320 K occupies 2.5 × 10⁻³ m³. Calculate the amount in moles.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604CF912-C0B0-40C4-9F65-2B07603301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058911423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C3E27F2-F4C3-4A8B-B8D7-00CCFBFF38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E116D17-9E97-4E67-A3F8-46AFB3FBD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A630966-973F-4981-AC91-5E8F6401D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4AF98AD-0798-49B7-AD31-9CF0A1F59C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0E8C3464-A1BE-4CB8-B398-5E4099FBB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195FB08C-9E6A-4974-A61D-D0E2FE68D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Use pV = nRT.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2C19F215-CD20-4FF3-B12F-14F428FA2E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01E83C8B-8F07-48BD-AABE-8099496FE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n = pV/(RT).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C7635A42-F4CC-41AE-9DCF-D75930275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BCB57F77-9EAB-4B2A-B8C5-7DB6AD125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n = (1.20 × 10⁵)(2.5 × 10⁻³)/(8.31 × 320).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483746FB-B60F-4404-A07A-7593F4DD5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F51EE55E-BD05-4543-BF16-EFBA38505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n = 0.113 mol.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05051382-C071-4FA8-ABA9-75F499580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8738637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6E93219-601E-4E9D-BEEB-E605CDA03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19AFA84-8A8C-4440-B675-227DD42BEC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7563D0C-4B7C-42B0-A72F-93050E16F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233AA6D-9799-4D09-AA17-462C8F78E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A3CD7427-A782-4D45-83D1-89FF8E78C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D895B1C6-580E-4D04-9852-C8CD0447B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202CFAEF-B712-4EFA-B4D1-6B1402122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Ideal-gas temperature must be?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584ED360-1F20-4605-80B4-10A2CA2A4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°C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K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°F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any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4F7682C9-3EBA-4E14-A1F8-A1034BDD8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B5B0C217-5718-4851-9E27-145E128BA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At constant T, pV is?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58682348-D479-47BE-8448-0D8BAFF71E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zero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constant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increasing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negative</a:t>
            </a:r>
          </a:p>
        </p:txBody>
      </p:sp>
    </p:spTree>
    <p:extLst>
      <p:ext uri="{BB962C8B-B14F-4D97-AF65-F5344CB8AC3E}">
        <p14:creationId xmlns:p14="http://schemas.microsoft.com/office/powerpoint/2010/main" val="1883386515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D129826-3427-4577-8C4B-28D95FCFA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96E97CE-8595-4F7C-9395-B2C396743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28B9B12-080C-4F07-B4A0-CBEE8BB4FC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465386F-996D-4B4C-B1EA-CE9EF1B7AB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4C131985-2258-4403-8D86-4D6F55F5F6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2706A639-0F0F-4182-A2D1-E1A030486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42C16E3F-1E01-4D08-9E5F-8B55AB5F8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Higher T means mean molecular kinetic energy?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559B9665-8512-48E4-82FE-6056579D90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lower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same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higher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154B486C-30E1-4A57-AFBA-8500FE253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C559DB15-575B-449A-A12F-6F2682376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Pressure arises from?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E288E28C-5BD1-4766-8921-61117591F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particle weight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wall collisions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molecule expansion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vacuum force</a:t>
            </a:r>
          </a:p>
        </p:txBody>
      </p:sp>
    </p:spTree>
    <p:extLst>
      <p:ext uri="{BB962C8B-B14F-4D97-AF65-F5344CB8AC3E}">
        <p14:creationId xmlns:p14="http://schemas.microsoft.com/office/powerpoint/2010/main" val="18222796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B219968-BE01-467A-A386-9995B40D01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5358C80-3BFC-4C9E-B915-18D68EC457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DBC0137-512A-446D-8595-01008A406A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4A1844C-611E-43F3-A387-39BD1F61A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C4632A25-02B2-4A10-BD10-39693D0006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Compress a gas slowly at constant temperature: why does pressure rise if molecular speed stays similar?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7DC38F1E-0EAF-4C4E-A590-E9C57072D1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1957269430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99AA427-9A4B-4822-B159-FED23AF60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9BFA17A-C120-4D1E-9B78-467343262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62BBD4F-C553-4C2A-AE77-C460AAAE0F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5BBDB32-856A-466D-BCB4-3DC5FB7B75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F7EF8DFE-E498-41D0-83CC-E3CE37ECC0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K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FA348610-C222-43A4-A9DA-9BE42DBD69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constant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9A47C631-A7ED-48D5-B590-A7481DC04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higher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262F19D0-17E3-4E8F-B37B-5E0338EF1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wall collisions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E5CBCB27-EFC2-4737-807D-DF7F7C900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514443A1-DB3B-4777-A04D-5012FFC48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61472696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6B3F4F4-DEAF-43FA-814B-A0FD8AE07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A5290E6-35AA-4DF2-9F48-D67026043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4F86444-8A0E-48DB-8B36-59BE11E79A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3A2F597-1C25-4AFD-B4EB-094470F51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04D3EF1A-A388-4719-9153-6C3A1DB93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A92E97BC-18C0-405A-9B2E-C322CD228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17973935-ECE9-4845-9660-023E1F5D28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Ideal-gas temperature must be?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43DE58AD-E26B-40AB-9A66-A93F9BE53D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°C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K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°F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any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429E63A0-90F4-4012-869F-5016F8E6A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E05D83C7-47EE-4311-A182-9291F4F9F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At constant T, pV is?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5B8CBD56-38E5-4AFC-9619-03A1E84D4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zero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constant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increasing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negative</a:t>
            </a:r>
          </a:p>
        </p:txBody>
      </p:sp>
    </p:spTree>
    <p:extLst>
      <p:ext uri="{BB962C8B-B14F-4D97-AF65-F5344CB8AC3E}">
        <p14:creationId xmlns:p14="http://schemas.microsoft.com/office/powerpoint/2010/main" val="204059998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1B120D8-AC08-9733-0D7C-4D8686B59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40C1D81-50CB-6A9F-74C0-C45C3646B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F7D1CAFA-816E-6402-A6B3-A4E3861D9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BA06B698-A3B9-7F77-B91B-3B4E5B23D5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An ideal gas contains point particles; forces act only during elastic collisions.</a:t>
            </a:r>
          </a:p>
        </p:txBody>
      </p:sp>
      <p:sp>
        <p:nvSpPr>
          <p:cNvPr id="25" name="Rectangle 24">
            <a:extLst xmlns:a="http://schemas.openxmlformats.org/drawingml/2006/main">
              <a:ext uri="{FF2B5EF4-FFF2-40B4-BE49-F238E27FC236}">
                <a16:creationId xmlns:a16="http://schemas.microsoft.com/office/drawing/2014/main" id="{659D2BB7-C79E-C2FA-FF54-3FB368EC4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832578"/>
            <a:ext cx="4318000" cy="2041407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2540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6" name="TextBox 25">
            <a:extLst xmlns:a="http://schemas.openxmlformats.org/drawingml/2006/main">
              <a:ext uri="{FF2B5EF4-FFF2-40B4-BE49-F238E27FC236}">
                <a16:creationId xmlns:a16="http://schemas.microsoft.com/office/drawing/2014/main" id="{BE14005B-EA62-5845-73B7-EC2B003ADD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4600" y="3890904"/>
            <a:ext cx="3175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molecules in random motion</a:t>
            </a:r>
          </a:p>
        </p:txBody>
      </p:sp>
      <p:sp>
        <p:nvSpPr>
          <p:cNvPr id="27" name="Oval 26">
            <a:extLst xmlns:a="http://schemas.openxmlformats.org/drawingml/2006/main">
              <a:ext uri="{FF2B5EF4-FFF2-40B4-BE49-F238E27FC236}">
                <a16:creationId xmlns:a16="http://schemas.microsoft.com/office/drawing/2014/main" id="{9506E8F0-B422-C6FE-FDEB-AA5C1A1BD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78000" y="4474163"/>
            <a:ext cx="152400" cy="174978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8" name="Straight Connector 27">
            <a:extLst xmlns:a="http://schemas.openxmlformats.org/drawingml/2006/main">
              <a:ext uri="{FF2B5EF4-FFF2-40B4-BE49-F238E27FC236}">
                <a16:creationId xmlns:a16="http://schemas.microsoft.com/office/drawing/2014/main" id="{AE4C0065-8A08-4BDA-968F-05B7B74F4F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1854200" y="4240859"/>
            <a:ext cx="558800" cy="32079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9" name="Oval 28">
            <a:extLst xmlns:a="http://schemas.openxmlformats.org/drawingml/2006/main">
              <a:ext uri="{FF2B5EF4-FFF2-40B4-BE49-F238E27FC236}">
                <a16:creationId xmlns:a16="http://schemas.microsoft.com/office/drawing/2014/main" id="{EAD769B9-A1EE-DD8A-E86D-E6DD3F1BA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75000" y="5261563"/>
            <a:ext cx="152400" cy="174978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241D2722-9FBC-43B4-B1F4-93CF2C8FD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2794000" y="5349052"/>
            <a:ext cx="457200" cy="32079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Oval 30">
            <a:extLst xmlns:a="http://schemas.openxmlformats.org/drawingml/2006/main">
              <a:ext uri="{FF2B5EF4-FFF2-40B4-BE49-F238E27FC236}">
                <a16:creationId xmlns:a16="http://schemas.microsoft.com/office/drawing/2014/main" id="{FB50183D-DB29-FBE6-2C99-0119C5D3D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64000" y="4474163"/>
            <a:ext cx="152400" cy="174978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351DCBD2-97B2-44B1-B012-4695D882F3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40200" y="4561652"/>
            <a:ext cx="1219200" cy="437444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Straight Connector 32">
            <a:extLst xmlns:a="http://schemas.openxmlformats.org/drawingml/2006/main">
              <a:ext uri="{FF2B5EF4-FFF2-40B4-BE49-F238E27FC236}">
                <a16:creationId xmlns:a16="http://schemas.microsoft.com/office/drawing/2014/main" id="{EC222909-298D-43DD-9959-5673E5000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4267200" y="5028259"/>
            <a:ext cx="1117600" cy="46660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4" name="TextBox 33">
            <a:extLst xmlns:a="http://schemas.openxmlformats.org/drawingml/2006/main">
              <a:ext uri="{FF2B5EF4-FFF2-40B4-BE49-F238E27FC236}">
                <a16:creationId xmlns:a16="http://schemas.microsoft.com/office/drawing/2014/main" id="{910999C7-51D5-2E62-0DC0-929719476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64200" y="4182533"/>
            <a:ext cx="241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every bounce reverses momentum; billions per second give a steady pressure</a:t>
            </a:r>
          </a:p>
        </p:txBody>
      </p:sp>
      <p:sp>
        <p:nvSpPr>
          <p:cNvPr id="35" name="Straight Connector 34">
            <a:extLst xmlns:a="http://schemas.openxmlformats.org/drawingml/2006/main">
              <a:ext uri="{FF2B5EF4-FFF2-40B4-BE49-F238E27FC236}">
                <a16:creationId xmlns:a16="http://schemas.microsoft.com/office/drawing/2014/main" id="{8E234A63-D33F-4FB6-B4D4-005849D73F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774252"/>
            <a:ext cx="0" cy="207057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83C41EE1-A133-52BB-4A44-33A22BCE5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1400" y="3920067"/>
            <a:ext cx="279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p V = N k T</a:t>
            </a:r>
          </a:p>
        </p:txBody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F37FB434-0FEB-2214-2469-7C1534EFBA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1400" y="4386674"/>
            <a:ext cx="279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½ m &lt;c²&gt; = 3 k T / 2</a:t>
            </a:r>
          </a:p>
        </p:txBody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3EB2CA50-F6D9-F9E6-364B-F2AC54543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58225" y="4886325"/>
            <a:ext cx="2790825" cy="8953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48635E"/>
                </a:solidFill>
              </a:defRPr>
            </a:pPr>
            <a:r>
              <a:rPr sz="2250" b="0">
                <a:solidFill>
                  <a:srgbClr val="48635E"/>
                </a:solidFill>
              </a:rPr>
              <a:t>T ∝ mean translational kinetic energy</a:t>
            </a:r>
          </a:p>
        </p:txBody>
      </p:sp>
      <p:sp>
        <p:nvSpPr>
          <p:cNvPr id="39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411BA01-B16C-46E6-A817-8AA074F07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40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2230463-1889-4D19-A5C5-7C4B42CE3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7826510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875CBD3-DA10-4B93-AFFB-0E8E9EC4A1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8B8BFF8-70EF-42E8-9D28-34D5408A5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77FBDB1-4F31-4624-BD3D-12CE8066B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3B9B9F7-77BF-403A-AAC5-5A3BC21D88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1B6E2F43-4E5E-40E7-90FF-088E51BC37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CC292DA6-4212-4851-B7D3-FC0B2BE93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An ideal gas contains point particles; forces act only during elastic collisions.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4D0E09DC-2465-47C0-852A-1011E7D68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A6F128B4-1FEE-460B-BCCE-28EEF319B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Pressure comes from molecular momentum changes at walls.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940C3BB7-26F5-4496-8780-323641228B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39397227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47AE0B3-2C84-44D2-A4FF-B3A631185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823A9E7-F410-48FC-B698-367EB679F7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FB33D83-9A67-4773-89E4-9F6E2A5C1C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E5BCBC3-6D96-4FAD-89EE-121638294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3160A99D-E413-4EE4-A496-41FB79BB3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2250FD5B-B34C-4C4C-84A5-0357757EDB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pV = nRT links amount, pressure, volume and absolute temperature.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948414A7-1A87-4DFB-8255-33ECB6171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Mean translational kinetic energy is proportional to absolute temperature through the Boltzmann constant k.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235AB551-F485-41BA-A270-E7E9C0A1E8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4D0E3C4E-CFD2-4A1F-8499-C1F341C7C9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pV = nRT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4B149540-F43E-4B71-AC92-10D668169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pV = NkT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69D8D369-DF4B-4052-90C4-723C694E2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pV = ⅓Nm⟨c²⟩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72581CF4-804B-4F26-87C3-8B6AC22EC7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½m⟨c²⟩ = 3kT/2</a:t>
            </a:r>
          </a:p>
        </p:txBody>
      </p:sp>
      <p:sp>
        <p:nvSpPr>
          <p:cNvPr id="13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E11CE81D-DF5E-4671-B81C-3771E8AE66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Which quantities change sign if the chosen positive direction reverses?</a:t>
            </a:r>
          </a:p>
        </p:txBody>
      </p:sp>
    </p:spTree>
    <p:extLst>
      <p:ext uri="{BB962C8B-B14F-4D97-AF65-F5344CB8AC3E}">
        <p14:creationId xmlns:p14="http://schemas.microsoft.com/office/powerpoint/2010/main" val="128001210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B87F3C8-13C7-4FE7-80F3-255A436D6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121D6EF-ED48-408B-A2A7-A686CE23B7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2FD8892-D57F-4241-862A-6813F69DB0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FF57B1C-595B-4F6F-91CC-762C1DC865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954E1D6B-D155-4F73-AC34-CC1FABABD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1E4C94AC-5572-499B-945C-6BAB57E82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952E649A-4D23-4C1E-87BE-FF2C0F340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Pressure (kPa)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4ECC3201-A53F-4A6F-95F3-AB9D3EBF41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Volume (dm³)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6FBC1B44-111C-4FCB-BCF4-08A14FB28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9429193F-B2FD-4B92-A25E-505A33EEB3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7235449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B9BF45C-98B1-4086-B215-73D6F12A8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9DF772E-8AE5-4496-A651-1A43E2422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88A5483-86F5-4D97-B4D5-372640719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50C578E-40CD-4A90-A322-D758C84770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Pressure falls hyperbolically as volume grows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ecda78176ee441a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742828AA-EAA7-4FBE-BDD7-6525294CC0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Raise absolute temperature by 20% and edit every pressure.</a:t>
            </a:r>
          </a:p>
        </p:txBody>
      </p:sp>
    </p:spTree>
    <p:extLst>
      <p:ext uri="{BB962C8B-B14F-4D97-AF65-F5344CB8AC3E}">
        <p14:creationId xmlns:p14="http://schemas.microsoft.com/office/powerpoint/2010/main" val="69703832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2628AAE-1D45-4FC1-AAEF-3221F5E23E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15 · IDEAL GASES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B528FBC-2F6F-42B1-8543-B007101D0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A360781-B199-4F1D-9841-65BC661FF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4D05EA2-5F14-4D4E-9084-153E6CC1C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14CD8EEF-F709-40E4-ADAB-21AA26FC0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0.50 mol of ideal gas occupies 12 dm³ at 300 K. Find pressure using R = 8.31 J mol⁻¹ K⁻¹.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FEC024F0-6A79-4B54-9CE6-A000E759B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49449298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2026-08-26T11:39:44.6430000Z</dcterms:created>
  <dcterms:modified xsi:type="dcterms:W3CDTF">2026-08-26T11:39:44.6430000Z</dcterms:modified>
</coreProperties>
</file>