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546c9b4bfcb437d" /><Relationship Type="http://schemas.openxmlformats.org/officeDocument/2006/relationships/extended-properties" Target="/docProps/app.xml" Id="Ra75af4114238442e" /><Relationship Type="http://schemas.openxmlformats.org/officeDocument/2006/relationships/officeDocument" Target="/ppt/presentation.xml" Id="Ra7fd43dabf324bf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b120e0ccb744332"/>
  </p:sldMasterIdLst>
  <p:notesMasterIdLst>
    <p:notesMasterId xmlns:r="http://schemas.openxmlformats.org/officeDocument/2006/relationships" r:id="R56db1f14f9b847a1"/>
  </p:notesMasterIdLst>
  <p:sldIdLst>
    <p:sldId xmlns:r="http://schemas.openxmlformats.org/officeDocument/2006/relationships" id="256" r:id="R8cc923932d2548bc"/>
    <p:sldId xmlns:r="http://schemas.openxmlformats.org/officeDocument/2006/relationships" id="257" r:id="R7a76c2dbf6884539"/>
    <p:sldId xmlns:r="http://schemas.openxmlformats.org/officeDocument/2006/relationships" id="258" r:id="R65dffd15836a4df5"/>
    <p:sldId xmlns:r="http://schemas.openxmlformats.org/officeDocument/2006/relationships" id="259" r:id="R3d9671b48b404358"/>
    <p:sldId xmlns:r="http://schemas.openxmlformats.org/officeDocument/2006/relationships" id="260" r:id="Rd771a8b059d94df7"/>
    <p:sldId xmlns:r="http://schemas.openxmlformats.org/officeDocument/2006/relationships" id="261" r:id="R0d1d64af94d84188"/>
    <p:sldId xmlns:r="http://schemas.openxmlformats.org/officeDocument/2006/relationships" id="262" r:id="R46a7d6fdcd9a413b"/>
    <p:sldId xmlns:r="http://schemas.openxmlformats.org/officeDocument/2006/relationships" id="263" r:id="Ra8157a5e7bf24f06"/>
    <p:sldId xmlns:r="http://schemas.openxmlformats.org/officeDocument/2006/relationships" id="264" r:id="Rc017503236ae42eb"/>
    <p:sldId xmlns:r="http://schemas.openxmlformats.org/officeDocument/2006/relationships" id="265" r:id="R882257d077ff4cda"/>
    <p:sldId xmlns:r="http://schemas.openxmlformats.org/officeDocument/2006/relationships" id="266" r:id="R523249945a5044a2"/>
    <p:sldId xmlns:r="http://schemas.openxmlformats.org/officeDocument/2006/relationships" id="267" r:id="R3b4fa61d1f93461b"/>
    <p:sldId xmlns:r="http://schemas.openxmlformats.org/officeDocument/2006/relationships" id="268" r:id="R8d802e769df64ff4"/>
    <p:sldId xmlns:r="http://schemas.openxmlformats.org/officeDocument/2006/relationships" id="269" r:id="R7afce2bd00454fbd"/>
    <p:sldId xmlns:r="http://schemas.openxmlformats.org/officeDocument/2006/relationships" id="270" r:id="Rff6d1e7da0f74ba0"/>
    <p:sldId xmlns:r="http://schemas.openxmlformats.org/officeDocument/2006/relationships" id="271" r:id="R1946e83dbb9343e9"/>
    <p:sldId xmlns:r="http://schemas.openxmlformats.org/officeDocument/2006/relationships" id="272" r:id="R7155f7f2d3e54703"/>
    <p:sldId xmlns:r="http://schemas.openxmlformats.org/officeDocument/2006/relationships" id="273" r:id="R7ea0b9c7287f4444"/>
    <p:sldId xmlns:r="http://schemas.openxmlformats.org/officeDocument/2006/relationships" id="274" r:id="R2e943d631afa4866"/>
    <p:sldId xmlns:r="http://schemas.openxmlformats.org/officeDocument/2006/relationships" id="275" r:id="R0ed84d6e739a474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ece8aa8c8c34d66" /><Relationship Type="http://schemas.openxmlformats.org/officeDocument/2006/relationships/slideMaster" Target="/ppt/slideMasters/slideMaster1.xml" Id="Rdb120e0ccb744332" /><Relationship Type="http://schemas.openxmlformats.org/officeDocument/2006/relationships/notesMaster" Target="/ppt/notesMasters/notesMaster1.xml" Id="R56db1f14f9b847a1" /><Relationship Type="http://schemas.openxmlformats.org/officeDocument/2006/relationships/presProps" Target="/ppt/presProps.xml" Id="Rf5f03a834bcc44fc" /><Relationship Type="http://schemas.openxmlformats.org/officeDocument/2006/relationships/viewProps" Target="/ppt/viewProps.xml" Id="Rbb11e651ba3d4d20" /><Relationship Type="http://schemas.openxmlformats.org/officeDocument/2006/relationships/tableStyles" Target="/ppt/tableStyles.xml" Id="R8375671da0ed469d" /><Relationship Type="http://schemas.openxmlformats.org/officeDocument/2006/relationships/slide" Target="/ppt/slides/slide1.xml" Id="R8cc923932d2548bc" /><Relationship Type="http://schemas.openxmlformats.org/officeDocument/2006/relationships/slide" Target="/ppt/slides/slide2.xml" Id="R7a76c2dbf6884539" /><Relationship Type="http://schemas.openxmlformats.org/officeDocument/2006/relationships/slide" Target="/ppt/slides/slide3.xml" Id="R65dffd15836a4df5" /><Relationship Type="http://schemas.openxmlformats.org/officeDocument/2006/relationships/slide" Target="/ppt/slides/slide4.xml" Id="R3d9671b48b404358" /><Relationship Type="http://schemas.openxmlformats.org/officeDocument/2006/relationships/slide" Target="/ppt/slides/slide5.xml" Id="Rd771a8b059d94df7" /><Relationship Type="http://schemas.openxmlformats.org/officeDocument/2006/relationships/slide" Target="/ppt/slides/slide6.xml" Id="R0d1d64af94d84188" /><Relationship Type="http://schemas.openxmlformats.org/officeDocument/2006/relationships/slide" Target="/ppt/slides/slide7.xml" Id="R46a7d6fdcd9a413b" /><Relationship Type="http://schemas.openxmlformats.org/officeDocument/2006/relationships/slide" Target="/ppt/slides/slide8.xml" Id="Ra8157a5e7bf24f06" /><Relationship Type="http://schemas.openxmlformats.org/officeDocument/2006/relationships/slide" Target="/ppt/slides/slide9.xml" Id="Rc017503236ae42eb" /><Relationship Type="http://schemas.openxmlformats.org/officeDocument/2006/relationships/slide" Target="/ppt/slides/slide10.xml" Id="R882257d077ff4cda" /><Relationship Type="http://schemas.openxmlformats.org/officeDocument/2006/relationships/slide" Target="/ppt/slides/slide11.xml" Id="R523249945a5044a2" /><Relationship Type="http://schemas.openxmlformats.org/officeDocument/2006/relationships/slide" Target="/ppt/slides/slide12.xml" Id="R3b4fa61d1f93461b" /><Relationship Type="http://schemas.openxmlformats.org/officeDocument/2006/relationships/slide" Target="/ppt/slides/slide13.xml" Id="R8d802e769df64ff4" /><Relationship Type="http://schemas.openxmlformats.org/officeDocument/2006/relationships/slide" Target="/ppt/slides/slide14.xml" Id="R7afce2bd00454fbd" /><Relationship Type="http://schemas.openxmlformats.org/officeDocument/2006/relationships/slide" Target="/ppt/slides/slide15.xml" Id="Rff6d1e7da0f74ba0" /><Relationship Type="http://schemas.openxmlformats.org/officeDocument/2006/relationships/slide" Target="/ppt/slides/slide16.xml" Id="R1946e83dbb9343e9" /><Relationship Type="http://schemas.openxmlformats.org/officeDocument/2006/relationships/slide" Target="/ppt/slides/slide17.xml" Id="R7155f7f2d3e54703" /><Relationship Type="http://schemas.openxmlformats.org/officeDocument/2006/relationships/slide" Target="/ppt/slides/slide18.xml" Id="R7ea0b9c7287f4444" /><Relationship Type="http://schemas.openxmlformats.org/officeDocument/2006/relationships/slide" Target="/ppt/slides/slide19.xml" Id="R2e943d631afa4866" /><Relationship Type="http://schemas.openxmlformats.org/officeDocument/2006/relationships/slide" Target="/ppt/slides/slide20.xml" Id="R0ed84d6e739a474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a2c3dc100e34dd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5988b8043484091" /><Relationship Type="http://schemas.openxmlformats.org/officeDocument/2006/relationships/notesMaster" Target="/ppt/notesMasters/notesMaster1.xml" Id="R539817c6d9bb40f2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ec5219123594ec3" /><Relationship Type="http://schemas.openxmlformats.org/officeDocument/2006/relationships/notesMaster" Target="/ppt/notesMasters/notesMaster1.xml" Id="Re8d1506dafc944a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eb5bdc979884b0a" /><Relationship Type="http://schemas.openxmlformats.org/officeDocument/2006/relationships/notesMaster" Target="/ppt/notesMasters/notesMaster1.xml" Id="R7c4e28f43ad049f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a3e51e7c43a4ce3" /><Relationship Type="http://schemas.openxmlformats.org/officeDocument/2006/relationships/notesMaster" Target="/ppt/notesMasters/notesMaster1.xml" Id="Rdaf407d254bd492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5908f3a852c4620" /><Relationship Type="http://schemas.openxmlformats.org/officeDocument/2006/relationships/notesMaster" Target="/ppt/notesMasters/notesMaster1.xml" Id="R00acb9c084384bbf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e64a5ad78934b3f" /><Relationship Type="http://schemas.openxmlformats.org/officeDocument/2006/relationships/notesMaster" Target="/ppt/notesMasters/notesMaster1.xml" Id="Rca673f6711c447a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8fc54722b1d4224" /><Relationship Type="http://schemas.openxmlformats.org/officeDocument/2006/relationships/notesMaster" Target="/ppt/notesMasters/notesMaster1.xml" Id="R3654fd9ecf014325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a17b278b4774047" /><Relationship Type="http://schemas.openxmlformats.org/officeDocument/2006/relationships/notesMaster" Target="/ppt/notesMasters/notesMaster1.xml" Id="R7ae537d233d2450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9fa1c34e63fb4fd9" /><Relationship Type="http://schemas.openxmlformats.org/officeDocument/2006/relationships/notesMaster" Target="/ppt/notesMasters/notesMaster1.xml" Id="Rcb8fb67a2fe047e0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2e0f9fc515274a50" /><Relationship Type="http://schemas.openxmlformats.org/officeDocument/2006/relationships/notesMaster" Target="/ppt/notesMasters/notesMaster1.xml" Id="R63d256d2a2004fad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814a1c8f5db3421c" /><Relationship Type="http://schemas.openxmlformats.org/officeDocument/2006/relationships/notesMaster" Target="/ppt/notesMasters/notesMaster1.xml" Id="Rd3e88cad9c5048d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92c133cdc504f15" /><Relationship Type="http://schemas.openxmlformats.org/officeDocument/2006/relationships/notesMaster" Target="/ppt/notesMasters/notesMaster1.xml" Id="R314f0ad0ab8c4038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a16496d72e4c44b7" /><Relationship Type="http://schemas.openxmlformats.org/officeDocument/2006/relationships/notesMaster" Target="/ppt/notesMasters/notesMaster1.xml" Id="Rc6f4fa99155943f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eb75c85c27f44ee" /><Relationship Type="http://schemas.openxmlformats.org/officeDocument/2006/relationships/notesMaster" Target="/ppt/notesMasters/notesMaster1.xml" Id="R9254fcf40a1c4b5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6e1fbdaced049b3" /><Relationship Type="http://schemas.openxmlformats.org/officeDocument/2006/relationships/notesMaster" Target="/ppt/notesMasters/notesMaster1.xml" Id="Racf94a127f9645a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33fc3589cba48f7" /><Relationship Type="http://schemas.openxmlformats.org/officeDocument/2006/relationships/notesMaster" Target="/ppt/notesMasters/notesMaster1.xml" Id="Re5ae09d8f8374b6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925a3fc9d4d452a" /><Relationship Type="http://schemas.openxmlformats.org/officeDocument/2006/relationships/notesMaster" Target="/ppt/notesMasters/notesMaster1.xml" Id="R287665e6b873460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fbd0253e28d4400" /><Relationship Type="http://schemas.openxmlformats.org/officeDocument/2006/relationships/notesMaster" Target="/ppt/notesMasters/notesMaster1.xml" Id="R384bda29c09445a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9be71aeb1264ac1" /><Relationship Type="http://schemas.openxmlformats.org/officeDocument/2006/relationships/notesMaster" Target="/ppt/notesMasters/notesMaster1.xml" Id="R40f1d60402fd40c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564982307c64eca" /><Relationship Type="http://schemas.openxmlformats.org/officeDocument/2006/relationships/notesMaster" Target="/ppt/notesMasters/notesMaster1.xml" Id="R9132ecfcb25144d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perpendicular. The lever arm is perpendicular to the line of action. Q2: ΣF = 0 and Στ = 0. Translational and rotational equilibrium are both required.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Pa. 1 Pa = 1 N m⁻². Q4: its weight. Zero vertical resultant means upthrust balances weight.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perpendicular. The lever arm is perpendicular to the line of action. Q2: ΣF = 0 and Στ = 0. Translational and rotational equilibrium are both required. Q3: Pa. 1 Pa = 1 N m⁻². Q4: its weight. Zero vertical resultant means upthrust balances weight.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perpendicular. The lever arm is perpendicular to the line of action. Q2: ΣF = 0 and Στ = 0. Translational and rotational equilibrium are both required.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moment, couple, equilibrium, density, pressure, upthrust.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For water, the gradient is ρg ≈ 9.81 kPa m⁻¹. Data: (0, 0), (2, 19.6), (4, 39.2), (6, 58.9), (8, 78.5).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4 Forces, density and pressure;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Weight acts at the centre of gravity — the midpoint of a uniform beam; a couple is two equal opposite forces, torque = force × separation.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Secure masses and beams; keep loads low, use trays for water, and wipe spills immediately.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4d9c5b40e674a0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c20c898d7604e9a" /><Relationship Type="http://schemas.openxmlformats.org/officeDocument/2006/relationships/slideLayout" Target="/ppt/slideLayouts/slideLayout1.xml" Id="R05dea501c0924f1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5dea501c0924f1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f4f8e5372441d0" /><Relationship Type="http://schemas.openxmlformats.org/officeDocument/2006/relationships/notesSlide" Target="/ppt/notesSlides/notesSlide1.xml" Id="R1c98f7d7fb5a419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49deb24da6499b" /><Relationship Type="http://schemas.openxmlformats.org/officeDocument/2006/relationships/notesSlide" Target="/ppt/notesSlides/notesSlide10.xml" Id="Rf790800205b24fb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93000c387647d6" /><Relationship Type="http://schemas.openxmlformats.org/officeDocument/2006/relationships/notesSlide" Target="/ppt/notesSlides/notesSlide11.xml" Id="Rcef820159f8148a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efdc48c58b4f42" /><Relationship Type="http://schemas.openxmlformats.org/officeDocument/2006/relationships/notesSlide" Target="/ppt/notesSlides/notesSlide12.xml" Id="R3cffdb00d7124e5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b1548adb5a4f1a" /><Relationship Type="http://schemas.openxmlformats.org/officeDocument/2006/relationships/notesSlide" Target="/ppt/notesSlides/notesSlide13.xml" Id="R2b6530e870e248d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cb61d491ba4e63" /><Relationship Type="http://schemas.openxmlformats.org/officeDocument/2006/relationships/notesSlide" Target="/ppt/notesSlides/notesSlide14.xml" Id="R66c5d3e96cef4d0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abf584e58f4867" /><Relationship Type="http://schemas.openxmlformats.org/officeDocument/2006/relationships/notesSlide" Target="/ppt/notesSlides/notesSlide15.xml" Id="R2226d0ca81104bd5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ad038319d04fca" /><Relationship Type="http://schemas.openxmlformats.org/officeDocument/2006/relationships/notesSlide" Target="/ppt/notesSlides/notesSlide16.xml" Id="R93e11fff00874663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d625bbcd054e87" /><Relationship Type="http://schemas.openxmlformats.org/officeDocument/2006/relationships/notesSlide" Target="/ppt/notesSlides/notesSlide17.xml" Id="Rc21efb0307aa4ff4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8d64f10bae48a4" /><Relationship Type="http://schemas.openxmlformats.org/officeDocument/2006/relationships/notesSlide" Target="/ppt/notesSlides/notesSlide18.xml" Id="R28a4149e32ff4815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76da7de5734720" /><Relationship Type="http://schemas.openxmlformats.org/officeDocument/2006/relationships/notesSlide" Target="/ppt/notesSlides/notesSlide19.xml" Id="Rfdeda8c7cdc240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01ad2b438e4ac1" /><Relationship Type="http://schemas.openxmlformats.org/officeDocument/2006/relationships/notesSlide" Target="/ppt/notesSlides/notesSlide2.xml" Id="Rd658847513a84a9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dddae2623f4430" /><Relationship Type="http://schemas.openxmlformats.org/officeDocument/2006/relationships/notesSlide" Target="/ppt/notesSlides/notesSlide20.xml" Id="R482ddbdba21144d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6aade54af742eb" /><Relationship Type="http://schemas.openxmlformats.org/officeDocument/2006/relationships/notesSlide" Target="/ppt/notesSlides/notesSlide3.xml" Id="Rf40a97ff7ea247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7bbdda29214b3d" /><Relationship Type="http://schemas.openxmlformats.org/officeDocument/2006/relationships/notesSlide" Target="/ppt/notesSlides/notesSlide4.xml" Id="R09e2c10378734a7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05008358a84ebd" /><Relationship Type="http://schemas.openxmlformats.org/officeDocument/2006/relationships/notesSlide" Target="/ppt/notesSlides/notesSlide5.xml" Id="Ra1158f7bc5f8468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ec954f31f54198" /><Relationship Type="http://schemas.openxmlformats.org/officeDocument/2006/relationships/notesSlide" Target="/ppt/notesSlides/notesSlide6.xml" Id="Rfec043b3d5d0455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545d8bd9b447ff" /><Relationship Type="http://schemas.openxmlformats.org/officeDocument/2006/relationships/notesSlide" Target="/ppt/notesSlides/notesSlide7.xml" Id="Rdce18d507aa841d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811e4d5b93427a" /><Relationship Type="http://schemas.openxmlformats.org/officeDocument/2006/relationships/chart" Target="/ppt/slides/charts/chart1.xml" Id="Ra97fe7ea8c0a487a" /><Relationship Type="http://schemas.openxmlformats.org/officeDocument/2006/relationships/notesSlide" Target="/ppt/notesSlides/notesSlide8.xml" Id="R914d00078cf24a3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90547ef39e4453" /><Relationship Type="http://schemas.openxmlformats.org/officeDocument/2006/relationships/notesSlide" Target="/ppt/notesSlides/notesSlide9.xml" Id="R268549be6e5c4902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Forces, density and pressure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5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</c:numLit>
          </c:xVal>
          <c:yVal>
            <c:numLit>
              <c:formatCode>General</c:formatCode>
              <c:ptCount val="5"/>
              <c:pt idx="0">
                <c:v>0</c:v>
              </c:pt>
              <c:pt idx="1">
                <c:v>19.6</c:v>
              </c:pt>
              <c:pt idx="2">
                <c:v>39.2</c:v>
              </c:pt>
              <c:pt idx="3">
                <c:v>58.9</c:v>
              </c:pt>
              <c:pt idx="4">
                <c:v>78.5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Gauge pressure (kPa)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Depth (m)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B2EB712D-A809-484D-8478-79E5F4099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DE4D570C-CBB4-4FBC-BC6E-A2F57E3FB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Forces, density and pressure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7BC99EE5-5F88-4B57-A799-F002B723F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Balance Forces, Moments and Fluids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5C808CE2-7D91-4433-9604-D752137A1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moment = Fd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4CB971C2-410F-44BF-9A9C-1839630D2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32EB81D-8758-47BD-82B2-136D3CDB0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E83D3D8-D71B-4A8D-A4AE-540A11C61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D44B84F-2D4C-47B6-81CB-424738D46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2265044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93C355B-CF4C-411A-95A5-7129F8B24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3259BA6-D996-450F-8BA7-98B0FA3EE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4C365AE-4DAC-4DC1-A14D-4C86D154C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E30ABC5-BAB8-4B55-B8B2-B035DD706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9F9352FA-7C12-4FEC-8D84-3FAE8B464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148063F1-3264-4406-90F0-36AB3D7C1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Take moments about the hinge.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CB1C2E9D-E8F1-4171-9A74-E3F5AFE7A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093A6698-71D9-4823-B677-3A7157E7A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Support × 2.0 = 120 × 1.0 + 300 × 1.5 = 570 N m.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3858B7D2-A65C-4A2F-923A-D5F706365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2024547972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D31248B-58A1-422A-9A83-AA9B06CB1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5BEEF54-69C2-4BFA-8F2F-86FB4CC3F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7F23CEA-F96E-4EE4-B0F2-9E3FA9CE5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C8C74B-52F6-4719-8FF2-D9E90B526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09D11F1-85C0-4F5B-A91D-41CED6E93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Support = 285 N.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8F637526-1905-450A-8FDF-A3A20B1A2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Upward support force = 285 N.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20336230-5CBC-496A-8346-9D6B9CC33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27248479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95D32D2-CAC1-478A-A881-203D4DC27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0404C28-099D-426D-81F5-B92EEDF60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45CB2F8-5565-42C2-84F7-C641A51F9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29F1629-0B7F-4E73-A0F6-4A0579DB8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CEC38C9A-250A-4EB7-97C2-16563658C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cube of side 0.080 m and density 750 kg m⁻³ floats in water. Find its weight and fraction submerged.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4F09575C-C142-41B1-B402-E00D7C887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Find volume and mass.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8BB30214-EEC1-45E0-96FD-5AD52FE6C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475135432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8A95543-B5EC-4C86-BABD-91F013D29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4A59357-3C1F-4609-BC21-D64A5DA27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8C26695-35FA-4734-9BCB-0DD0528AD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815D148-012D-4BBB-8CAC-259C43A93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DCDCB04E-24D5-4259-99BC-EDF2577B7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Find volume and mass.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7B65CB04-DB5A-4B0E-877C-28BF65BA0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Floating means upthrust = weight.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4D181E9A-BD3E-4EA7-9236-638E03C17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Fraction submerged = object density / fluid density.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487910C4-8CC3-49B3-9ABC-BA8E8123D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Weight ≈ 3.77 N; fraction submerged = 0.750 (75.0%).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EAE43329-2D05-4739-9C86-9AFE64F85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46387687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7164277-8EFD-4013-94DC-B1222C166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3A364B1-6241-471F-900B-4C3533228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872DD74-C967-4C67-B8ED-AC9ABAA5D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21EBD90-B818-4F61-A4AA-C1AB0BC6B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B649C0C5-3510-4BBE-BFC5-57B5D1A35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“Pressure at a depth depends on the container’s shape.”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719AAE39-AE36-4B7F-A236-C89CBFD23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704917452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0C6E4F3-8277-4E70-A847-D78D7238A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E176602-FDCF-4BFA-8136-55FBDF4E1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6116832-80BC-429E-B1BD-1D018821A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EADEE98-812C-458B-88BF-EAF05AFB8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2F2262ED-CE00-4F54-ACEC-A214EF280A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At the same depth in the same connected fluid, hydrostatic pressure is the same regardless of container shape.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A63EF980-FFAE-4E87-94C7-A5F094707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Water does not inspect the vase’s interior design.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4B31382B-8C36-414A-8484-14DC76ECE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75414980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DD21253-ED92-4C8C-A256-25AB09C391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EFD6A95-5763-4911-A6DC-0148B3545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4754415-78DA-43F9-AF56-EDCC7239A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BEC1C43-EEC2-4377-B33A-5F06464C6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C5DA12A0-1546-409A-8DA8-9647C1E77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AC24DAB6-15A4-4EEB-A426-FE0548300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Sea water has density 1030 kg m⁻³. Calculate the gauge pressure at 25 m depth using g = 9.81 m s⁻², and explain why a wide and narrow vessel give the same pressure at that depth.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540EDCA8-490E-4A20-8658-103B7A70B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40209450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0BA3006-1EB0-4A66-AE49-3DEF3E96D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223F8A9-CCC5-4DDA-8400-9BEEA7FE6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21D2744-C387-465A-9EB8-4BAFC91A8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34FC21-1592-49B6-ADB0-9D80F0D96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7FC19915-6B16-4BEA-B12C-7F26424DD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D6150D43-2CB3-43E5-B3B5-527FD193F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 = ρgh.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A03E5C77-E05E-4CE0-971B-1071B98C3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875DF349-6ECD-4CC8-8F09-567CF9148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 = 1030 × 9.81 × 25 = 2.53 × 10⁵ Pa.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35C45FB6-18B7-447B-B9EA-2F1EA979A3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A225770F-7DCA-483C-818E-D5DF942F9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Pressure depends on ρ, g and vertical depth.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36BA32C9-E4F6-427C-B320-8DA5532D5F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7690C3F1-6E16-4E10-8F2B-FADDD87363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It does not depend on container shape or cross-sectional area.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85526F36-2E27-479F-9AF0-2DBEE55F2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42211783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1569B02-4698-42E5-98EC-81640EBEA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09DFF50-1419-4220-85CA-8C3F7C3B9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AF37479-BFB0-48F1-8F56-0F05AAE2A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DCB3819-74D4-4C19-891E-CD522CA55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845F966D-656F-482B-BDDF-E5496BE50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5D988D4-6040-4386-ACCF-B257F0FCA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DF3B7F6B-EA06-4603-A986-6EF65489B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Moment uses which distance?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269513F6-F23B-40AC-AC05-B888FFFE8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along force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perpendicular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vertical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largest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0DA4F609-E42C-46B8-8789-D6C441614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A5BDECF6-D40C-4E7C-AE7D-33ABD51383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Equilibrium requires?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9D5E43EF-A28D-4F04-9DA9-88B304BB8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ΣF = 0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Στ = 0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ΣF = 0 and Στ = 0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constant speed only</a:t>
            </a:r>
          </a:p>
        </p:txBody>
      </p:sp>
    </p:spTree>
    <p:extLst>
      <p:ext uri="{BB962C8B-B14F-4D97-AF65-F5344CB8AC3E}">
        <p14:creationId xmlns:p14="http://schemas.microsoft.com/office/powerpoint/2010/main" val="5589711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79E1B79-6481-48F3-ABB9-6CAF0D9F3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44EE7A0-BAE9-47CE-A568-957B7F64B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A72AACC-CF8D-45A9-8A9E-4E4D8D507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2533433-C016-43A7-A7BE-41A81FB16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8F04871-17B1-4DBE-8E33-1EDF98EF8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8CBF39A0-F0AB-481D-8BA8-F61BD3930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8767E937-0964-4747-84BF-42D612E1D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Pressure unit?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0A32892B-9A9B-4C45-BE45-DCC076800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Pa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kg m⁻³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J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D41105F2-78C7-4C45-A5F6-C760F2CFB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F9C33808-E2DB-4EF5-BFF3-1F63EE182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Floating object upthrust equals?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C21B1B6E-23C5-4E61-9BFD-3205C89F5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volume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density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its weight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fluid mass</a:t>
            </a:r>
          </a:p>
        </p:txBody>
      </p:sp>
    </p:spTree>
    <p:extLst>
      <p:ext uri="{BB962C8B-B14F-4D97-AF65-F5344CB8AC3E}">
        <p14:creationId xmlns:p14="http://schemas.microsoft.com/office/powerpoint/2010/main" val="56485490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E789E39-AA81-43C0-BB62-B27157743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9D70BF6-CF11-435A-B21C-FF20D6A90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F4C8CE4-CF0C-4EED-8764-DC56B87E1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2EE2FE1-2003-4DB6-AF23-593485687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C818500E-AF8D-445D-B9E6-D7706D363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beam has zero resultant force but starts rotating. Which equilibrium condition was forgotten?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92EB4391-0F93-432F-8BB1-D409303B1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98695353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3832C65-5161-4D8C-86BB-8290EAE8C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22E6B26-E421-489B-B8A7-B2A6E64BE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7457049-94C7-4A26-A2B1-1B5C1E490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21789D4-4D59-403A-9EB8-DAC7CB604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265A0B0D-A269-4605-9B99-9067BAAE6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perpendicular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9D35F750-D5FB-48B7-8A6F-95309FC32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ΣF = 0 and Στ = 0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92F9A46C-F91E-4C4C-91D9-96E3CEEF9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Pa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F6CE66C8-9058-4507-A918-7DA76566B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its weight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1B05FA83-A34D-4727-B0D9-571A79FB9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4BE1089D-A116-4364-8C1D-1F71CFF25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4298530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44BD5E4-30A7-4630-99B5-C55D73929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68FB61B-9B7D-4229-BC8C-D5C3A371A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3FF25AA-4CE9-40BB-8EF8-876C902C7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912C364-2B9B-4593-92EE-90EBF75D9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AC7CB7B6-BFB8-42D5-A799-43B412EF2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43E1E295-42DC-4038-8AE5-0070405CC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C5A9C25F-355C-4E01-B3F2-137242690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Moment uses which distance?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5A037A96-2673-40B2-ADB9-386D7B65C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along force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perpendicular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vertical only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largest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3B8DE6E7-47BF-4D82-8B4F-E75CDF975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3627033C-8D6F-4129-B0FE-147DD67DC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Equilibrium requires?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EFADBD46-9E0F-40A6-9EA0-908FD7EDA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ΣF = 0 only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Στ = 0 only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ΣF = 0 and Στ = 0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constant speed only</a:t>
            </a:r>
          </a:p>
        </p:txBody>
      </p:sp>
    </p:spTree>
    <p:extLst>
      <p:ext uri="{BB962C8B-B14F-4D97-AF65-F5344CB8AC3E}">
        <p14:creationId xmlns:p14="http://schemas.microsoft.com/office/powerpoint/2010/main" val="3125983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C351A21-79F4-6F2B-0ED9-2744328B6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7B5B0B1-65F4-AB74-4023-FDD863A7B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1F8A02A0-2ABD-B001-6927-86A977EF1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5F1392EC-2011-AFC0-CED6-81460EEDB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Moment = force × perpendicular distance from the pivot.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B19C16FE-EEB1-7700-DDD4-1F9AABEC7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3686763"/>
            <a:ext cx="1828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d₁ = 1.2 m</a:t>
            </a: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A057C0F4-04DC-4E02-9E99-A08ED89F94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4036718"/>
            <a:ext cx="18288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9E6C3A01-13AA-14EB-1DAF-F4EE8919E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686763"/>
            <a:ext cx="457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d₂ = 3.0 m</a:t>
            </a:r>
          </a:p>
        </p:txBody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DB8F03EA-994C-4F2A-B22B-74ADFFE57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036718"/>
            <a:ext cx="4572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8ECB8B34-B88F-4119-AC8C-06DD17C062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4474163"/>
            <a:ext cx="6985000" cy="0"/>
          </a:xfrm>
          <a:prstGeom xmlns:a="http://schemas.openxmlformats.org/drawingml/2006/main" prst="line">
            <a:avLst/>
          </a:prstGeom>
          <a:ln xmlns:a="http://schemas.openxmlformats.org/drawingml/2006/main" w="381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Oval 29">
            <a:extLst xmlns:a="http://schemas.openxmlformats.org/drawingml/2006/main">
              <a:ext uri="{FF2B5EF4-FFF2-40B4-BE49-F238E27FC236}">
                <a16:creationId xmlns:a16="http://schemas.microsoft.com/office/drawing/2014/main" id="{5E86E1A7-2340-DF4C-4E9B-FB92109B10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83000" y="4503326"/>
            <a:ext cx="254000" cy="233303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47702259-BB91-E02D-0822-FF40E1963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3200" y="4474163"/>
            <a:ext cx="76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pivot</a:t>
            </a:r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9FA040CC-AD22-48EB-9295-E0D3584D1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3810000" y="4794955"/>
            <a:ext cx="0" cy="52493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109B4AA2-5E7D-3329-E702-5B97300CF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62400" y="4940771"/>
            <a:ext cx="12192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R = 420 N</a:t>
            </a:r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5DFAC4FF-9EEB-46E5-936B-8ED20F587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4503326"/>
            <a:ext cx="0" cy="612422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C4A16C29-E05D-2D1A-7BBC-05342BFA1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46200" y="5144911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300 N</a:t>
            </a:r>
          </a:p>
        </p:txBody>
      </p:sp>
      <p:sp>
        <p:nvSpPr>
          <p:cNvPr id="36" name="Straight Connector 35">
            <a:extLst xmlns:a="http://schemas.openxmlformats.org/drawingml/2006/main">
              <a:ext uri="{FF2B5EF4-FFF2-40B4-BE49-F238E27FC236}">
                <a16:creationId xmlns:a16="http://schemas.microsoft.com/office/drawing/2014/main" id="{05923018-0CFC-47D6-A859-3E7414CB0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503326"/>
            <a:ext cx="0" cy="612422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D6DD181B-991E-5709-72A6-7BA87211E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47000" y="5144911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120 N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40B29484-2448-4C02-2B0E-14C5D697D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582355"/>
            <a:ext cx="698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300 N × 1.2 m  =  360 N m  =  120 N × 3.0 m</a:t>
            </a:r>
            <a:endParaRPr sz="1600">
              <a:solidFill>
                <a:srgbClr val="102E29"/>
              </a:solidFill>
            </a:endParaRP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18CB383-B002-4A83-BFE9-AEF7725B9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40" name="rule-208-414">
            <a:extLst xmlns:a="http://schemas.openxmlformats.org/drawingml/2006/main">
              <a:ext uri="{FF2B5EF4-FFF2-40B4-BE49-F238E27FC236}">
                <a16:creationId xmlns:a16="http://schemas.microsoft.com/office/drawing/2014/main" id="{A69214ED-4AB6-4847-A612-F23151709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rule-400-414">
            <a:extLst xmlns:a="http://schemas.openxmlformats.org/drawingml/2006/main">
              <a:ext uri="{FF2B5EF4-FFF2-40B4-BE49-F238E27FC236}">
                <a16:creationId xmlns:a16="http://schemas.microsoft.com/office/drawing/2014/main" id="{E14BF24E-BAB2-4E9A-AEB9-4A657121B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rule-880-414">
            <a:extLst xmlns:a="http://schemas.openxmlformats.org/drawingml/2006/main">
              <a:ext uri="{FF2B5EF4-FFF2-40B4-BE49-F238E27FC236}">
                <a16:creationId xmlns:a16="http://schemas.microsoft.com/office/drawing/2014/main" id="{B2827E74-2B5E-4362-8CA9-438EE85FE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rule-208-414">
            <a:extLst xmlns:a="http://schemas.openxmlformats.org/drawingml/2006/main">
              <a:ext uri="{FF2B5EF4-FFF2-40B4-BE49-F238E27FC236}">
                <a16:creationId xmlns:a16="http://schemas.microsoft.com/office/drawing/2014/main" id="{DE174F7F-BF3D-4644-A44F-DFD978D0E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5" name="rule-400-414">
            <a:extLst xmlns:a="http://schemas.openxmlformats.org/drawingml/2006/main">
              <a:ext uri="{FF2B5EF4-FFF2-40B4-BE49-F238E27FC236}">
                <a16:creationId xmlns:a16="http://schemas.microsoft.com/office/drawing/2014/main" id="{54C49C54-5B6E-4677-B119-D29CD3328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6" name="rule-880-414">
            <a:extLst xmlns:a="http://schemas.openxmlformats.org/drawingml/2006/main">
              <a:ext uri="{FF2B5EF4-FFF2-40B4-BE49-F238E27FC236}">
                <a16:creationId xmlns:a16="http://schemas.microsoft.com/office/drawing/2014/main" id="{5FA0EAE9-6BB8-4AB6-800B-147137B6E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rule-208-414">
            <a:extLst xmlns:a="http://schemas.openxmlformats.org/drawingml/2006/main">
              <a:ext uri="{FF2B5EF4-FFF2-40B4-BE49-F238E27FC236}">
                <a16:creationId xmlns:a16="http://schemas.microsoft.com/office/drawing/2014/main" id="{1FFE6172-2D2B-40F6-8F31-E27B037B1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9" name="rule-400-414">
            <a:extLst xmlns:a="http://schemas.openxmlformats.org/drawingml/2006/main">
              <a:ext uri="{FF2B5EF4-FFF2-40B4-BE49-F238E27FC236}">
                <a16:creationId xmlns:a16="http://schemas.microsoft.com/office/drawing/2014/main" id="{8024CF69-2564-4B97-A52D-AFA2705B9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0" name="rule-880-414">
            <a:extLst xmlns:a="http://schemas.openxmlformats.org/drawingml/2006/main">
              <a:ext uri="{FF2B5EF4-FFF2-40B4-BE49-F238E27FC236}">
                <a16:creationId xmlns:a16="http://schemas.microsoft.com/office/drawing/2014/main" id="{984EEF40-675A-4005-9C9A-29E0029C6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1" name="rule-208-414">
            <a:extLst xmlns:a="http://schemas.openxmlformats.org/drawingml/2006/main">
              <a:ext uri="{FF2B5EF4-FFF2-40B4-BE49-F238E27FC236}">
                <a16:creationId xmlns:a16="http://schemas.microsoft.com/office/drawing/2014/main" id="{B42AE318-924A-47B0-933D-847988E76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812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2" name="rule-400-414">
            <a:extLst xmlns:a="http://schemas.openxmlformats.org/drawingml/2006/main">
              <a:ext uri="{FF2B5EF4-FFF2-40B4-BE49-F238E27FC236}">
                <a16:creationId xmlns:a16="http://schemas.microsoft.com/office/drawing/2014/main" id="{092B1167-BE46-4A67-87C8-67AD9D7CF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3" name="rule-880-414">
            <a:extLst xmlns:a="http://schemas.openxmlformats.org/drawingml/2006/main">
              <a:ext uri="{FF2B5EF4-FFF2-40B4-BE49-F238E27FC236}">
                <a16:creationId xmlns:a16="http://schemas.microsoft.com/office/drawing/2014/main" id="{3DDB0D47-8404-43C4-A962-1B9914C68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943350"/>
            <a:ext cx="28575" cy="190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8635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4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F62F5C3-FC0B-4A10-B0C7-B9E6BE376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90322422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A23587F-F37C-4479-81C1-294E58E6A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EECEC93-E941-4950-BAE7-D4A8E3C12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95CD848-AD0D-4C86-B4FD-AB73D39BD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64CDE73-E4FD-4233-945E-0C0DBC354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C99424DA-DE4D-4074-8791-5514E30B7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F5E78E46-9DC8-495B-B447-BFCF649B7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Moment = force × perpendicular distance from the pivot.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C93A6258-D8D4-42C4-B920-FCEFCC22C3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63B9DC6D-5318-45A4-B0B2-490FA2E91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Equilibrium requires zero resultant force and zero resultant moment.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03FB6DD8-4595-4682-88FA-75A070202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209477073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CE5E053-BA01-4AAF-84EB-62EED1E55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9E742C8-2BA5-4560-A66C-A18D6733F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F5F2BC0-E60F-4B66-A0FB-AE08758CFD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D1C3CDF-F757-49BE-AE75-5391978FC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7F220DCD-B43E-4CA3-919F-3559E9E2F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FA99DC7D-1F8C-4B53-89AB-4707F3930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Density links mass to volume; pressure links normal force to area.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5FE1E774-0ED8-425C-819F-EE2AA2EAD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Hydrostatic pressure grows with ρg and depth; upthrust equals displaced fluid weight.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D03306A4-EFB6-4E98-AB12-8977D9473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7BBCC405-8CDE-4F4F-A2D0-72013A0D9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moment = Fd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984900FF-61F1-4AF4-9A41-88C25A861A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ρ = m/V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1CDF93E0-410A-4007-8B4C-EEC817AB5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 = F/A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E81F4908-530E-4ACC-93F8-646FB866C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 = ρgh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55537804-3D39-403A-B58B-307589774B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Weight acts at the centre of gravity — the midpoint of a uniform beam; a couple is two equal opposite forces, torque = force × separation.</a:t>
            </a:r>
          </a:p>
        </p:txBody>
      </p:sp>
    </p:spTree>
    <p:extLst>
      <p:ext uri="{BB962C8B-B14F-4D97-AF65-F5344CB8AC3E}">
        <p14:creationId xmlns:p14="http://schemas.microsoft.com/office/powerpoint/2010/main" val="101447773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6882F45-FFF6-483C-8C51-117CF16DF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9430800-04B2-44A4-9C7D-BB59AFFD4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27E5B1D-947E-496F-8AAA-42027A274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EA0DE37-BABD-4E50-8ABD-55B3A29D2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4102669B-ACD8-4D48-8EEF-E9B5EEA48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5C72B306-1609-4DF9-B614-EA24BE669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532D19B6-FCD2-4634-B1C0-163317FD3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Gauge pressure (kPa)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A0235C13-752B-48E2-BEC0-B0795247D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Depth (m)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58F9747A-A0A6-45FA-B182-2E6BFFCDAE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9F479379-BD1D-49A6-8F31-6046233B1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77655278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6F098C3-A1C3-4A6D-A3C9-C21E0A431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B65D2FE-2CDA-4ED0-AAAF-3E4656855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B5498D1-A68D-4B3E-8E8F-B771F83D1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04C9969-F2A0-4E9C-BC2D-FA359E67D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Hydrostatic pressure is linear with depth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7fe7ea8c0a487a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1B135B48-0337-4CC5-966B-2AF9E0711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Replace water with oil of density 800 kg m⁻³ and edit the 8 m point.</a:t>
            </a:r>
          </a:p>
        </p:txBody>
      </p:sp>
    </p:spTree>
    <p:extLst>
      <p:ext uri="{BB962C8B-B14F-4D97-AF65-F5344CB8AC3E}">
        <p14:creationId xmlns:p14="http://schemas.microsoft.com/office/powerpoint/2010/main" val="147225625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8D886C8-CE17-4E32-B638-506B759D2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4 · FORCES, DENSITY AND PRESSURE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1F0054E-B226-43F8-A659-4D7C77335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D112E8A-928C-4BA2-9FB8-FA7BAB8C0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55B245F-915D-4314-A89C-86B8A1B52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B6BF35FC-C5B1-4547-B784-E38C765FE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uniform 2.0 m beam of weight 120 N is hinged at one end. A 300 N load hangs 1.5 m from the hinge. Find the upward support force at the far end.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781E5CAA-9DED-4562-8F90-542763545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8400040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2026-08-26T11:34:28.6300000Z</dcterms:created>
  <dcterms:modified xsi:type="dcterms:W3CDTF">2026-08-26T11:34:28.6300000Z</dcterms:modified>
</coreProperties>
</file>