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95d584e0cbf48c6" /><Relationship Type="http://schemas.openxmlformats.org/officeDocument/2006/relationships/extended-properties" Target="/docProps/app.xml" Id="Rc0944c1a402343f9" /><Relationship Type="http://schemas.openxmlformats.org/officeDocument/2006/relationships/officeDocument" Target="/ppt/presentation.xml" Id="R29665cdcf14f462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2d4a60f5c634d76"/>
  </p:sldMasterIdLst>
  <p:notesMasterIdLst>
    <p:notesMasterId xmlns:r="http://schemas.openxmlformats.org/officeDocument/2006/relationships" r:id="Rda722348c890490a"/>
  </p:notesMasterIdLst>
  <p:sldIdLst>
    <p:sldId xmlns:r="http://schemas.openxmlformats.org/officeDocument/2006/relationships" id="256" r:id="R1b838c1a40ee4218"/>
    <p:sldId xmlns:r="http://schemas.openxmlformats.org/officeDocument/2006/relationships" id="257" r:id="R25a4af23ad3f41a7"/>
    <p:sldId xmlns:r="http://schemas.openxmlformats.org/officeDocument/2006/relationships" id="258" r:id="Rc301b2c9c1b04bb8"/>
    <p:sldId xmlns:r="http://schemas.openxmlformats.org/officeDocument/2006/relationships" id="259" r:id="Raa0359dda1c541f3"/>
    <p:sldId xmlns:r="http://schemas.openxmlformats.org/officeDocument/2006/relationships" id="260" r:id="Rb7e19f32f0fa49a2"/>
    <p:sldId xmlns:r="http://schemas.openxmlformats.org/officeDocument/2006/relationships" id="261" r:id="R7cf9a8d0ebe242c4"/>
    <p:sldId xmlns:r="http://schemas.openxmlformats.org/officeDocument/2006/relationships" id="262" r:id="Rb1694f5d76ae4428"/>
    <p:sldId xmlns:r="http://schemas.openxmlformats.org/officeDocument/2006/relationships" id="263" r:id="R38d6d9383c5a4941"/>
    <p:sldId xmlns:r="http://schemas.openxmlformats.org/officeDocument/2006/relationships" id="264" r:id="Rd4be033f424f4726"/>
    <p:sldId xmlns:r="http://schemas.openxmlformats.org/officeDocument/2006/relationships" id="265" r:id="Rd805ae3142294c58"/>
    <p:sldId xmlns:r="http://schemas.openxmlformats.org/officeDocument/2006/relationships" id="266" r:id="R870c1de7b9414438"/>
    <p:sldId xmlns:r="http://schemas.openxmlformats.org/officeDocument/2006/relationships" id="267" r:id="R83190f7f193a4df8"/>
    <p:sldId xmlns:r="http://schemas.openxmlformats.org/officeDocument/2006/relationships" id="268" r:id="R99b98ce974d7404b"/>
    <p:sldId xmlns:r="http://schemas.openxmlformats.org/officeDocument/2006/relationships" id="269" r:id="Rd693cbbdfe6a427c"/>
    <p:sldId xmlns:r="http://schemas.openxmlformats.org/officeDocument/2006/relationships" id="270" r:id="Rca7e9982096348e3"/>
    <p:sldId xmlns:r="http://schemas.openxmlformats.org/officeDocument/2006/relationships" id="271" r:id="R151e4fb196c84c49"/>
    <p:sldId xmlns:r="http://schemas.openxmlformats.org/officeDocument/2006/relationships" id="272" r:id="R0448ff7b3afb433f"/>
    <p:sldId xmlns:r="http://schemas.openxmlformats.org/officeDocument/2006/relationships" id="273" r:id="R87c7ade0dc874e3b"/>
    <p:sldId xmlns:r="http://schemas.openxmlformats.org/officeDocument/2006/relationships" id="274" r:id="R0678a31dc92041ba"/>
    <p:sldId xmlns:r="http://schemas.openxmlformats.org/officeDocument/2006/relationships" id="275" r:id="R731e33f85041472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67f2ec59d4a474d" /><Relationship Type="http://schemas.openxmlformats.org/officeDocument/2006/relationships/slideMaster" Target="/ppt/slideMasters/slideMaster1.xml" Id="Rd2d4a60f5c634d76" /><Relationship Type="http://schemas.openxmlformats.org/officeDocument/2006/relationships/notesMaster" Target="/ppt/notesMasters/notesMaster1.xml" Id="Rda722348c890490a" /><Relationship Type="http://schemas.openxmlformats.org/officeDocument/2006/relationships/presProps" Target="/ppt/presProps.xml" Id="Rf80549a0fb974cbd" /><Relationship Type="http://schemas.openxmlformats.org/officeDocument/2006/relationships/viewProps" Target="/ppt/viewProps.xml" Id="R6c30ce0c77454c14" /><Relationship Type="http://schemas.openxmlformats.org/officeDocument/2006/relationships/tableStyles" Target="/ppt/tableStyles.xml" Id="R25016d4b214e4dc7" /><Relationship Type="http://schemas.openxmlformats.org/officeDocument/2006/relationships/slide" Target="/ppt/slides/slide1.xml" Id="R1b838c1a40ee4218" /><Relationship Type="http://schemas.openxmlformats.org/officeDocument/2006/relationships/slide" Target="/ppt/slides/slide2.xml" Id="R25a4af23ad3f41a7" /><Relationship Type="http://schemas.openxmlformats.org/officeDocument/2006/relationships/slide" Target="/ppt/slides/slide3.xml" Id="Rc301b2c9c1b04bb8" /><Relationship Type="http://schemas.openxmlformats.org/officeDocument/2006/relationships/slide" Target="/ppt/slides/slide4.xml" Id="Raa0359dda1c541f3" /><Relationship Type="http://schemas.openxmlformats.org/officeDocument/2006/relationships/slide" Target="/ppt/slides/slide5.xml" Id="Rb7e19f32f0fa49a2" /><Relationship Type="http://schemas.openxmlformats.org/officeDocument/2006/relationships/slide" Target="/ppt/slides/slide6.xml" Id="R7cf9a8d0ebe242c4" /><Relationship Type="http://schemas.openxmlformats.org/officeDocument/2006/relationships/slide" Target="/ppt/slides/slide7.xml" Id="Rb1694f5d76ae4428" /><Relationship Type="http://schemas.openxmlformats.org/officeDocument/2006/relationships/slide" Target="/ppt/slides/slide8.xml" Id="R38d6d9383c5a4941" /><Relationship Type="http://schemas.openxmlformats.org/officeDocument/2006/relationships/slide" Target="/ppt/slides/slide9.xml" Id="Rd4be033f424f4726" /><Relationship Type="http://schemas.openxmlformats.org/officeDocument/2006/relationships/slide" Target="/ppt/slides/slide10.xml" Id="Rd805ae3142294c58" /><Relationship Type="http://schemas.openxmlformats.org/officeDocument/2006/relationships/slide" Target="/ppt/slides/slide11.xml" Id="R870c1de7b9414438" /><Relationship Type="http://schemas.openxmlformats.org/officeDocument/2006/relationships/slide" Target="/ppt/slides/slide12.xml" Id="R83190f7f193a4df8" /><Relationship Type="http://schemas.openxmlformats.org/officeDocument/2006/relationships/slide" Target="/ppt/slides/slide13.xml" Id="R99b98ce974d7404b" /><Relationship Type="http://schemas.openxmlformats.org/officeDocument/2006/relationships/slide" Target="/ppt/slides/slide14.xml" Id="Rd693cbbdfe6a427c" /><Relationship Type="http://schemas.openxmlformats.org/officeDocument/2006/relationships/slide" Target="/ppt/slides/slide15.xml" Id="Rca7e9982096348e3" /><Relationship Type="http://schemas.openxmlformats.org/officeDocument/2006/relationships/slide" Target="/ppt/slides/slide16.xml" Id="R151e4fb196c84c49" /><Relationship Type="http://schemas.openxmlformats.org/officeDocument/2006/relationships/slide" Target="/ppt/slides/slide17.xml" Id="R0448ff7b3afb433f" /><Relationship Type="http://schemas.openxmlformats.org/officeDocument/2006/relationships/slide" Target="/ppt/slides/slide18.xml" Id="R87c7ade0dc874e3b" /><Relationship Type="http://schemas.openxmlformats.org/officeDocument/2006/relationships/slide" Target="/ppt/slides/slide19.xml" Id="R0678a31dc92041ba" /><Relationship Type="http://schemas.openxmlformats.org/officeDocument/2006/relationships/slide" Target="/ppt/slides/slide20.xml" Id="R731e33f85041472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c282f62a49c4fa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d008cb6e3db4cb0" /><Relationship Type="http://schemas.openxmlformats.org/officeDocument/2006/relationships/notesMaster" Target="/ppt/notesMasters/notesMaster1.xml" Id="R95707b94f3b5413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ce82e13df464ed1" /><Relationship Type="http://schemas.openxmlformats.org/officeDocument/2006/relationships/notesMaster" Target="/ppt/notesMasters/notesMaster1.xml" Id="R57bd4570693c47c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050872a8df5f452d" /><Relationship Type="http://schemas.openxmlformats.org/officeDocument/2006/relationships/notesMaster" Target="/ppt/notesMasters/notesMaster1.xml" Id="R065f35a177aa49ba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21ad7585d87f4bab" /><Relationship Type="http://schemas.openxmlformats.org/officeDocument/2006/relationships/notesMaster" Target="/ppt/notesMasters/notesMaster1.xml" Id="Ra00b65479e114f2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4e571a497fa4495" /><Relationship Type="http://schemas.openxmlformats.org/officeDocument/2006/relationships/notesMaster" Target="/ppt/notesMasters/notesMaster1.xml" Id="R6261db1d609d4f83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c92a09c0f2604528" /><Relationship Type="http://schemas.openxmlformats.org/officeDocument/2006/relationships/notesMaster" Target="/ppt/notesMasters/notesMaster1.xml" Id="R0e99a157dd8a417e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831a41cf3c7d4925" /><Relationship Type="http://schemas.openxmlformats.org/officeDocument/2006/relationships/notesMaster" Target="/ppt/notesMasters/notesMaster1.xml" Id="Rb72a2c31cb3f4968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d8427f21e4a49dc" /><Relationship Type="http://schemas.openxmlformats.org/officeDocument/2006/relationships/notesMaster" Target="/ppt/notesMasters/notesMaster1.xml" Id="R0ee3bfedb4624524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c22fd3fa24e54b4f" /><Relationship Type="http://schemas.openxmlformats.org/officeDocument/2006/relationships/notesMaster" Target="/ppt/notesMasters/notesMaster1.xml" Id="R8505ff20da4d435e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41472701d1854913" /><Relationship Type="http://schemas.openxmlformats.org/officeDocument/2006/relationships/notesMaster" Target="/ppt/notesMasters/notesMaster1.xml" Id="R73cff863a03b44c4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5479d15683d245b1" /><Relationship Type="http://schemas.openxmlformats.org/officeDocument/2006/relationships/notesMaster" Target="/ppt/notesMasters/notesMaster1.xml" Id="Rb6aa8d8bcd0b41f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0c818f4786945b8" /><Relationship Type="http://schemas.openxmlformats.org/officeDocument/2006/relationships/notesMaster" Target="/ppt/notesMasters/notesMaster1.xml" Id="Rd727699643fb422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d4b76f9188bc47c2" /><Relationship Type="http://schemas.openxmlformats.org/officeDocument/2006/relationships/notesMaster" Target="/ppt/notesMasters/notesMaster1.xml" Id="R74eec05e54cd4ec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a5ba064e4114b63" /><Relationship Type="http://schemas.openxmlformats.org/officeDocument/2006/relationships/notesMaster" Target="/ppt/notesMasters/notesMaster1.xml" Id="Re1b6e45959434db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b0ade2d7c8841bd" /><Relationship Type="http://schemas.openxmlformats.org/officeDocument/2006/relationships/notesMaster" Target="/ppt/notesMasters/notesMaster1.xml" Id="Rbcfd64a944484f2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232d806a18d419c" /><Relationship Type="http://schemas.openxmlformats.org/officeDocument/2006/relationships/notesMaster" Target="/ppt/notesMasters/notesMaster1.xml" Id="R5995ae322f084c8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7770d1ad6974220" /><Relationship Type="http://schemas.openxmlformats.org/officeDocument/2006/relationships/notesMaster" Target="/ppt/notesMasters/notesMaster1.xml" Id="R35db9669a64b44b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8daad0917194825" /><Relationship Type="http://schemas.openxmlformats.org/officeDocument/2006/relationships/notesMaster" Target="/ppt/notesMasters/notesMaster1.xml" Id="R796511e9579c4d5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4e96e95a26e4b9b" /><Relationship Type="http://schemas.openxmlformats.org/officeDocument/2006/relationships/notesMaster" Target="/ppt/notesMasters/notesMaster1.xml" Id="Rfc981c85bddf4597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c8cd0e4a6e446d9" /><Relationship Type="http://schemas.openxmlformats.org/officeDocument/2006/relationships/notesMaster" Target="/ppt/notesMasters/notesMaster1.xml" Id="Rc02f82bbb38b4cb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scalar. It is energy per charge. Q2: decreasing V. E = −dV/dx.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1/r². Coulomb field is inverse square. Q4: perpendicular. Moving along an equipotential requires no work.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scalar. It is energy per charge. Q2: decreasing V. E = −dV/dx. Q3: 1/r². Coulomb field is inverse square. Q4: perpendicular. Moving along an equipotential requires no work.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scalar. It is energy per charge. Q2: decreasing V. E = −dV/dx.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field strength, test charge, potential, equipotential, potential gradient, superposition.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The signed gradient represents Q/(4πε₀) in the selected scale. Data: (1, 9), (2, 18), (3, 27), (4, 36), (5, 45).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18 Electric fields;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or low-voltage field-mapping apparatus only; never use exposed high voltage.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d1f79a8532c468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bcccde1b2d2499f" /><Relationship Type="http://schemas.openxmlformats.org/officeDocument/2006/relationships/slideLayout" Target="/ppt/slideLayouts/slideLayout1.xml" Id="R4b74c753a1d2417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b74c753a1d2417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258b878d5b4060" /><Relationship Type="http://schemas.openxmlformats.org/officeDocument/2006/relationships/notesSlide" Target="/ppt/notesSlides/notesSlide1.xml" Id="Raa93a480fc0a48a9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5ebddf51164fc5" /><Relationship Type="http://schemas.openxmlformats.org/officeDocument/2006/relationships/notesSlide" Target="/ppt/notesSlides/notesSlide10.xml" Id="Re6967c2567fd4f7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65dfe5622c48c2" /><Relationship Type="http://schemas.openxmlformats.org/officeDocument/2006/relationships/notesSlide" Target="/ppt/notesSlides/notesSlide11.xml" Id="R45c6fc106963468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2c048495d4449d" /><Relationship Type="http://schemas.openxmlformats.org/officeDocument/2006/relationships/notesSlide" Target="/ppt/notesSlides/notesSlide12.xml" Id="Rd611dcee5f4a4618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af50b45bdb4eb9" /><Relationship Type="http://schemas.openxmlformats.org/officeDocument/2006/relationships/notesSlide" Target="/ppt/notesSlides/notesSlide13.xml" Id="Rd1b19b4e17054ab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534dce92a54612" /><Relationship Type="http://schemas.openxmlformats.org/officeDocument/2006/relationships/notesSlide" Target="/ppt/notesSlides/notesSlide14.xml" Id="Rf4ec94ad41cb48f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15623b39aa48b6" /><Relationship Type="http://schemas.openxmlformats.org/officeDocument/2006/relationships/notesSlide" Target="/ppt/notesSlides/notesSlide15.xml" Id="Rc33c76b12e9b4496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2ed1a76cea4ffe" /><Relationship Type="http://schemas.openxmlformats.org/officeDocument/2006/relationships/notesSlide" Target="/ppt/notesSlides/notesSlide16.xml" Id="R3c56b1fd3a174c9c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004c1ceb0940f6" /><Relationship Type="http://schemas.openxmlformats.org/officeDocument/2006/relationships/notesSlide" Target="/ppt/notesSlides/notesSlide17.xml" Id="Raf47bf55fb104c67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9acdde128b4ba8" /><Relationship Type="http://schemas.openxmlformats.org/officeDocument/2006/relationships/notesSlide" Target="/ppt/notesSlides/notesSlide18.xml" Id="Re72ce2c2ab4e44ca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d7b1a6b9c249a2" /><Relationship Type="http://schemas.openxmlformats.org/officeDocument/2006/relationships/notesSlide" Target="/ppt/notesSlides/notesSlide19.xml" Id="R7350978ed5d14da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2890174df341a1" /><Relationship Type="http://schemas.openxmlformats.org/officeDocument/2006/relationships/notesSlide" Target="/ppt/notesSlides/notesSlide2.xml" Id="R1dbab341f87047fa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68ddc1741e4ef9" /><Relationship Type="http://schemas.openxmlformats.org/officeDocument/2006/relationships/notesSlide" Target="/ppt/notesSlides/notesSlide20.xml" Id="R2ba23751ce3b4e7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e1f73b3cc0490a" /><Relationship Type="http://schemas.openxmlformats.org/officeDocument/2006/relationships/notesSlide" Target="/ppt/notesSlides/notesSlide3.xml" Id="R2b07633a32974cc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a3a128fcd44053" /><Relationship Type="http://schemas.openxmlformats.org/officeDocument/2006/relationships/notesSlide" Target="/ppt/notesSlides/notesSlide4.xml" Id="R8468b1326ced4dc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5d989a5d744eb9" /><Relationship Type="http://schemas.openxmlformats.org/officeDocument/2006/relationships/notesSlide" Target="/ppt/notesSlides/notesSlide5.xml" Id="R8769f4b1de074b6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731fe8eccc4ef9" /><Relationship Type="http://schemas.openxmlformats.org/officeDocument/2006/relationships/notesSlide" Target="/ppt/notesSlides/notesSlide6.xml" Id="Rf710f4197677407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3b83de98054b9d" /><Relationship Type="http://schemas.openxmlformats.org/officeDocument/2006/relationships/notesSlide" Target="/ppt/notesSlides/notesSlide7.xml" Id="R47d57f6786ed411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3bfc7356a24786" /><Relationship Type="http://schemas.openxmlformats.org/officeDocument/2006/relationships/chart" Target="/ppt/slides/charts/chart1.xml" Id="R8e8e7fe0a6db4027" /><Relationship Type="http://schemas.openxmlformats.org/officeDocument/2006/relationships/notesSlide" Target="/ppt/notesSlides/notesSlide8.xml" Id="R59fcd7683868471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f59fd075654b60" /><Relationship Type="http://schemas.openxmlformats.org/officeDocument/2006/relationships/notesSlide" Target="/ppt/notesSlides/notesSlide9.xml" Id="Rcaa92daac09848ea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Electric fields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</c:numLit>
          </c:xVal>
          <c:yVal>
            <c:numLit>
              <c:formatCode>General</c:formatCode>
              <c:ptCount val="5"/>
              <c:pt idx="0">
                <c:v>9</c:v>
              </c:pt>
              <c:pt idx="1">
                <c:v>18</c:v>
              </c:pt>
              <c:pt idx="2">
                <c:v>27</c:v>
              </c:pt>
              <c:pt idx="3">
                <c:v>36</c:v>
              </c:pt>
              <c:pt idx="4">
                <c:v>45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Signed field component Eₓ (N C⁻¹)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1/r² (m⁻²)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E9FC7E34-3C2A-48F9-92AE-0745EA256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940971EF-3EEA-450D-A45C-E208EC8B4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Electric fields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F28AF04A-EAB2-43FC-8261-AAD099725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Fields Point Down Potential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9EDF56CA-8AB6-48FD-BD51-587B1C17E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E = F/Q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90AC4B60-410F-4A04-A601-AF70AEDDC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26C0BB3-9351-46DB-B539-9B4751673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18 · ELECTRIC FIELDS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D7153A4-391F-49F7-B209-7FF24FE37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CA12789-073E-4253-A622-887349C84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5541955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02E8801-AA4C-40D2-911D-847A96DB6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31937D5-16E5-4043-A9A2-0B66FC5E1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C763388-A317-4C37-BCFD-DE24C55E04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1583007-48D9-4F25-AB54-867742B16E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A5C3A418-7766-4425-A2C9-92DE4F07A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84C70BD8-29E9-4405-99F9-1F706B297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 = k|Qq|/r².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B0A35611-80F1-47F3-85D2-1CA26EBE0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13498C7B-49AB-490F-8458-DD35DF1338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F = 8.99 × 10⁹ × (3.0 × 10⁻⁶)(2.0 × 10⁻⁶)/0.40².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8467A0EE-2B31-4C1C-BFE3-71F7BB154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35618378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62D79C2-18C6-4842-87EF-CEACDF5E8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FC50A6D-D524-4AD6-BC83-ECDB0B42C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02D5547-4DD8-4EB5-92BA-84142EE4F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4E0828B-4DC0-49E9-B831-201F56FE9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3E80AF76-1A4E-460E-8A41-7560451FF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 = 0.337 N; opposite signs attract.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04BF4CB0-AC65-4F5A-A4F0-1E55DEED5F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0.337 N, attractive.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74D4B08E-FC82-4B7D-B06B-458B2E1F4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29175586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F24E9FA-A04D-4C97-9A0E-DFD71331C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6D83B6A-2F22-4EB9-964C-53D3EC674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95228E8-520A-410F-ACF4-1ED5201BA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8E49E62-49BE-4C3C-87B2-08C41A946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1F19AE43-8C2B-42DB-9EBB-338DECD6A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+4.0 nC charge is 0.20 m from a point. Find potential and the potential energy of a −2.0 nC test charge.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DB76C2C6-0DDD-4988-B7E7-FA441DE1A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V = kQ/r.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3567972C-BE82-4785-BCF8-B44FF96A1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31875537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F02FF4E-F3E3-4E08-9663-D254257FC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5A4C3E3-B3E9-43F3-AD92-DC021C3A8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4EE57E6-5D93-440E-A078-0667ACB88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41529BD-11F7-4484-8323-AD3D89A868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5513F7BA-8107-470B-A8B5-E8C27EA06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V = kQ/r.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D4DC5A04-3CE9-479B-8722-1C99F08A1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Potential keeps the source-charge sign.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6EB68C72-F060-47E7-8A8D-C7FD6253E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Eₚ = qV.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4DEFF71B-6D83-4A3D-B911-2E3EE8463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V = +180 V; Eₚ = −3.60 × 10⁻⁷ J.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59B6F860-F106-4C19-B4A5-CD2B669C55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214446770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B446AE4-772A-4490-B5E8-0EE5758B5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7A69CCC-92BD-4371-BFD1-C523A2FF0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9B70E5A-A0E1-47A6-8C7B-A72D90DEC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7C9464D-D898-4126-B035-AC5ED28B0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330AF4D4-1E53-4BE2-9860-2C01FDBC5C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“Electric potential is a vector because electric field is a vector.”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96018679-C400-425A-9B3C-15DE7CDF9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94925534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E7FE68D-2439-49F1-8E40-E6D261D50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277C0B1-667C-4887-86BF-06D6FD792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39DC901-7692-426F-B078-8641E36E0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C0788CD-9EA3-4861-A5B9-80413BE57A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151FAAA7-6127-4AF6-901E-2852E89E5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Potential is scalar; field is the negative spatial gradient of potential.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7D920380-5B96-4B26-ADA2-C59ABED7A3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Potential keeps a number. Field brings an arrow.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A86D20B6-F579-46F8-9189-05DE29A34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2073933292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1FBB6B0-17F8-4C4E-9693-6E8EDCD6A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B965BD5-B099-4E27-AF4F-6454324B4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C68FA3F-DFD8-43FE-AC89-10B42F282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EF19798-DF23-419A-80AE-744802056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CEF69D5E-08A2-47C2-ADE3-DBA0B4E7D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9874CE24-DA74-49D4-BD8A-8B8145A26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uniform electric field of 2.5 × 10⁴ V m⁻¹ acts across plates 8.0 mm apart. Calculate the p.d. and force on an electron of charge magnitude 1.60 × 10⁻¹⁹ C.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25B214B7-893A-4C5D-AAE9-8D1679D85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936102889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D7575A8-4075-455F-B9F7-71AC5D0E2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BA45478-7DFC-4534-9742-29C3822CF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125AF5B-A859-46AE-95DE-75D422995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2BD5431-2A9F-4052-93B5-C66CB8FEC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DF0F484C-7BBD-4090-9A24-CCCDF537F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FD4AF9D8-042D-44FF-8382-C7F5F534A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 = Ed = 2.5 × 10⁴ × 8.0 × 10⁻³ = 200 V.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A590A4F1-C0B8-4C40-B7D2-62485CB393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EBC0F09B-6DD6-47E4-97ED-98A008A4C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 = qE.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4A7C78AE-C0ED-4127-8A4C-C5EFB86BB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7362AB8C-3F52-4A7B-AE43-8D32EEFE7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 = 1.60 × 10⁻¹⁹ × 2.5 × 10⁴ = 4.0 × 10⁻¹⁵ N.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CDEFAD69-1841-467F-9EDE-ACD05CDE52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674F1796-262D-4A6A-AC76-28D633970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Electron force is opposite the field direction.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91B582EA-7ED8-4B45-B861-2B700DF79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254296198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656AC83-F484-4459-83DE-68230AC8C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ED096DB-88F4-42A0-9792-6B10062E38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DAC53A7-D9BE-4981-9C35-914C7B1C1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6838706-AD32-470B-A818-73103F818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BB6691B9-1241-4F15-9EFD-9C6DC7930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E2C370A1-213A-4576-96C3-2FEC1A4C9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5DE007DD-9FB8-496D-8DA0-3367D80DF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Potential is?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6E21EB7C-521F-4ADC-A442-CB461B9643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vector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scalar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force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flux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9998F396-EA8B-4FFC-A3ED-4D341A460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BCF44BA0-B299-4E7E-8F62-063C6CF261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Field direction follows?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E3EA6FD8-D538-4E7B-B2A2-F7277FCA8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increasing 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decreasing 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equipotential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 charge only</a:t>
            </a:r>
          </a:p>
        </p:txBody>
      </p:sp>
    </p:spTree>
    <p:extLst>
      <p:ext uri="{BB962C8B-B14F-4D97-AF65-F5344CB8AC3E}">
        <p14:creationId xmlns:p14="http://schemas.microsoft.com/office/powerpoint/2010/main" val="1541661637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D1BC498-E6FA-4372-A9E0-1B99BB3CE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3D03CE7-0853-4A37-B68E-984A729E9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D5DA1C2-CF2F-4799-94A0-5BE44592F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69B1F4F-8B7D-496D-9F00-899390A6E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ADC8ED67-4A87-40B6-ABB8-50DAC68EB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756F503F-7A5A-46F7-8DC7-08263B62D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4A33F144-AD68-4397-A0BA-9408DB30B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Point-charge E varies as?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C5F1C3C3-58C2-45A4-8470-6363104FB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1/r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1/r²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r²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EDC575D8-CC6A-4B30-92E5-A03D820B6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2D85BA5D-6CC7-42F6-9E14-7EA73CB54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Equipotentials meet field lines?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5ACAE2E9-648B-486C-9D7D-A68D2A8FEE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parallel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perpendicular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at 45°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randomly</a:t>
            </a:r>
          </a:p>
        </p:txBody>
      </p:sp>
    </p:spTree>
    <p:extLst>
      <p:ext uri="{BB962C8B-B14F-4D97-AF65-F5344CB8AC3E}">
        <p14:creationId xmlns:p14="http://schemas.microsoft.com/office/powerpoint/2010/main" val="91105427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606CAE1-5094-4E6C-9AF6-FA1322845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5AEE7B8-6277-40CC-9321-ADCC26D374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A444116-39DB-4A25-A216-18A438C2A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A7FEC5B-7763-4C51-9908-6DD4FD1CF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4D1C899B-4751-447C-AB34-066B941F2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At a point where electric potential is zero, must electric field strength also be zero?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A47FAD9C-627F-4DE6-895D-54F0DC662B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89911061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F3B5B56-64B6-4832-B929-C0D3E78B88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AA1E3CF-A8C9-4F04-9114-1D14F0543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3C3C9EB-2AAF-4A1D-9275-B2DACA45B8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43D68C4-E3C6-4B05-8110-0D7E15E79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B0AEF490-799D-4A33-B775-8DC756C91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scalar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B833E30D-0BB4-42EB-8BDC-F7909DD29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decreasing V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AD2F783E-A47A-477B-8AC5-53AB0B1B8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1/r²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FAD645CE-F787-4492-A1BF-AE1A0AEB7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perpendicular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C5724076-3B23-4458-B6E8-0DEFE3F82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DC584765-B575-4749-8149-108BFD1A1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208041065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0ED0143-78F7-4B01-BE8F-4C2C5ABBF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5100766-7CE9-4A1A-8319-C135872FEF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FFF42F5-4EA5-4DDA-80D3-693A42FA3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7081D5A-7709-4482-BCD1-42EB69240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E46FF2A4-BBBE-414D-AF8A-F0E245A67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27C8A3FD-973B-4691-8DC1-1AABDB622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DC758064-102C-4F05-8D47-01D1EE764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Potential is?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BBDC8A22-BDD4-4579-AC0C-AA2718173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vector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scalar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force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flux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BAEE0340-16AC-4F62-B8D6-C94899864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1BB87778-AACD-40E9-B577-AF700D44E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Field direction follows?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39D0B2B2-7FF2-41A0-AA61-365325C43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increasing V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decreasing V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equipotential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zero charge only</a:t>
            </a:r>
          </a:p>
        </p:txBody>
      </p:sp>
    </p:spTree>
    <p:extLst>
      <p:ext uri="{BB962C8B-B14F-4D97-AF65-F5344CB8AC3E}">
        <p14:creationId xmlns:p14="http://schemas.microsoft.com/office/powerpoint/2010/main" val="20283535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E5A214F-606E-7029-E0F6-031251456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7604808-3425-D229-5548-AE32A681A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56D88A34-5FC6-1370-1DD2-E5EDE59F1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7A0B206D-8EF2-1BD4-3241-36623E93E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Electric field strength is force per positive test charge.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20FADC2F-5991-B8BB-1F7D-701B2F695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40000" y="3949229"/>
            <a:ext cx="5334000" cy="1749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C029BEBA-BDDE-268C-DF5F-677FC6E9A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54200" y="3861741"/>
            <a:ext cx="5588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+</a:t>
            </a:r>
          </a:p>
        </p:txBody>
      </p:sp>
      <p:sp>
        <p:nvSpPr>
          <p:cNvPr id="27" name="Rectangle 26">
            <a:extLst xmlns:a="http://schemas.openxmlformats.org/drawingml/2006/main">
              <a:ext uri="{FF2B5EF4-FFF2-40B4-BE49-F238E27FC236}">
                <a16:creationId xmlns:a16="http://schemas.microsoft.com/office/drawing/2014/main" id="{50C08AAA-7666-B4D8-6565-FEBD64A08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40000" y="5524029"/>
            <a:ext cx="5334000" cy="1749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4730AF83-E3C5-CE0D-356B-CE92B118F5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54200" y="5436541"/>
            <a:ext cx="5588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−</a:t>
            </a:r>
          </a:p>
        </p:txBody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A9D95DF8-7E66-4D9A-8A09-5147BC8FE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75000" y="4182533"/>
            <a:ext cx="0" cy="1283171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043F4AB8-ECF5-4514-95FD-03D46333B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4182533"/>
            <a:ext cx="0" cy="1283171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FDB50040-E66F-40EB-998F-A56C83418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3000" y="4182533"/>
            <a:ext cx="0" cy="1283171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13C8F3A9-E116-4BA3-AD0B-B0A765598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182533"/>
            <a:ext cx="0" cy="1283171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Oval 32">
            <a:extLst xmlns:a="http://schemas.openxmlformats.org/drawingml/2006/main">
              <a:ext uri="{FF2B5EF4-FFF2-40B4-BE49-F238E27FC236}">
                <a16:creationId xmlns:a16="http://schemas.microsoft.com/office/drawing/2014/main" id="{3F1D2732-2DDA-FD54-7153-4C6EDEA7A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8400" y="4474163"/>
            <a:ext cx="254000" cy="291629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76461AD8-09B9-4CED-90EA-CAA25D602E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4853282"/>
            <a:ext cx="0" cy="52493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73B25F8F-7B05-9B08-FB67-05F3A4382A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83200" y="4940771"/>
            <a:ext cx="8636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F = q E</a:t>
            </a:r>
          </a:p>
        </p:txBody>
      </p:sp>
      <p:sp>
        <p:nvSpPr>
          <p:cNvPr id="36" name="Straight Connector 35">
            <a:extLst xmlns:a="http://schemas.openxmlformats.org/drawingml/2006/main">
              <a:ext uri="{FF2B5EF4-FFF2-40B4-BE49-F238E27FC236}">
                <a16:creationId xmlns:a16="http://schemas.microsoft.com/office/drawing/2014/main" id="{544046CD-C58E-45D2-963B-0F928D342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32800" y="4124208"/>
            <a:ext cx="0" cy="1399821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290CC7FC-0C9A-F893-FE4F-3AD69196C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9800" y="4678304"/>
            <a:ext cx="50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d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E7BF40F4-8F92-FA76-0BE4-068A04B04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3200" y="4182533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E = V / d</a:t>
            </a:r>
          </a:p>
        </p:txBody>
      </p:sp>
      <p:sp>
        <p:nvSpPr>
          <p:cNvPr id="39" name="TextBox 38">
            <a:extLst xmlns:a="http://schemas.openxmlformats.org/drawingml/2006/main">
              <a:ext uri="{FF2B5EF4-FFF2-40B4-BE49-F238E27FC236}">
                <a16:creationId xmlns:a16="http://schemas.microsoft.com/office/drawing/2014/main" id="{24766CC8-1531-C989-E0E5-E22B982BB2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6375" y="4676775"/>
            <a:ext cx="2409825" cy="11239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field points high → low potential; E = −dV/dx</a:t>
            </a:r>
          </a:p>
        </p:txBody>
      </p:sp>
      <p:sp>
        <p:nvSpPr>
          <p:cNvPr id="40" name="TextBox 39">
            <a:extLst xmlns:a="http://schemas.openxmlformats.org/drawingml/2006/main">
              <a:ext uri="{FF2B5EF4-FFF2-40B4-BE49-F238E27FC236}">
                <a16:creationId xmlns:a16="http://schemas.microsoft.com/office/drawing/2014/main" id="{E3D28635-23D1-1EA7-CAED-1ACD53EBB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77200" y="3686763"/>
            <a:ext cx="254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p.d. V between the plates</a:t>
            </a:r>
          </a:p>
        </p:txBody>
      </p:sp>
      <p:sp>
        <p:nvSpPr>
          <p:cNvPr id="4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F42CE9E-BAEE-40CB-A7B2-53BA05D43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42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0A39343-AB69-443A-B37E-4987032E1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28808818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2D6CA95-910E-42E0-A823-8DE1B78F6D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563858D-1432-416A-B215-03FF61A27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C0FCB34-7F8C-45CE-BB13-B210D2298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AB4DB06-9128-42EF-9987-98AB374B9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84155B8F-E080-44BD-8B28-B62D398BA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3BBB6EAD-E167-41A6-B19F-4ACD42F0F3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Electric field strength is force per positive test charge.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4B5DA631-5003-40DA-941D-301B0545C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46C5085D-A455-49DE-9953-A7EA92318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Point-charge fields follow an inverse-square law and superpose as vectors.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4FEECFEB-F8A4-457C-8723-C130B7C17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98784974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2184DB0-8B83-4C03-B41E-C0D72BB09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A361BE9-BE12-4242-8597-F96ADC75D4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7BD7069-88B5-4341-9E91-F1384BBBD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39F856D-73C7-4810-831E-402EC2D4D6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06E9ED08-F891-45E2-B09F-CF3BA2ADB0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A664EFA8-B3AD-43B8-89A6-69094B7DE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Potential is scalar energy per charge and superposes algebraically.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930A7FC1-685F-45AE-B4B9-0D0792085B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Along a chosen x-axis, the field component is the negative potential gradient: Eₓ = −dV/dx.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872D7C32-9CD0-40C3-92E7-235A2A168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B88F5041-D40D-44C2-BA76-DE448E03E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 = F/Q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502F03FA-2C4C-4A96-B50E-733B4249C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Qq/(4πε₀r²)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32FD7346-9D35-4E2B-ADB4-A9BD7F2F4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Q/(4πε₀r)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911032A6-777A-4C68-88DB-A19ADE5D30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Eₓ = −dV/dx</a:t>
            </a:r>
          </a:p>
        </p:txBody>
      </p:sp>
      <p:sp>
        <p:nvSpPr>
          <p:cNvPr id="13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20227369-C4C1-4278-B0F3-D9AB0B9942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If +x is reversed, which of Eₓ and dV/dx changes sign—and why does Eₓ = −dV/dx remain valid?</a:t>
            </a:r>
          </a:p>
        </p:txBody>
      </p:sp>
    </p:spTree>
    <p:extLst>
      <p:ext uri="{BB962C8B-B14F-4D97-AF65-F5344CB8AC3E}">
        <p14:creationId xmlns:p14="http://schemas.microsoft.com/office/powerpoint/2010/main" val="6890316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8A6154A-C281-4451-83C1-8E9685637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3C7ECB5-7065-4F14-9D1D-8B97F62F3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BDC5758-DF50-456D-9D67-B806F91A5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E632479-5C64-47FA-B19A-4844BD854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9E5E4819-5CA7-4817-AC8A-5639861EB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4A76C42B-029A-4CBD-BFD1-797683081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0B3BEF85-A757-46DC-9BA7-D61F27F70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Signed field component Eₓ (N C⁻¹)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EFA3F51C-0693-4A1C-BCF3-2DD3802C0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1/r² (m⁻²)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0CF5CC90-BBB8-47CE-BB62-4621C8A2A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188386E4-02F0-4770-B280-FE2EE33A0E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19311114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F6295D3-425D-4AF4-BF71-27B92AEF1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4177D9B-DE31-44C9-A6FA-48CF96D1B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B2AE91B-3827-4A6A-9BEB-5BE754D32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DACCB07-7B04-430D-AD34-44FE0C3E0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signed field component is linear against 1/r²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e8e7fe0a6db4027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BBB0D689-E37C-4C43-9F39-987CF5CF9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Reverse the source charge. Which graph feature changes sign?</a:t>
            </a:r>
          </a:p>
        </p:txBody>
      </p:sp>
    </p:spTree>
    <p:extLst>
      <p:ext uri="{BB962C8B-B14F-4D97-AF65-F5344CB8AC3E}">
        <p14:creationId xmlns:p14="http://schemas.microsoft.com/office/powerpoint/2010/main" val="1220324374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EF74DEA-C336-410D-ADA1-68C915A39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18 · ELECTRIC FIELDS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6816BB6-6E6A-44AB-A90E-A5CAF30F6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1C0E456-3C3A-4E1F-BE92-9DBC59EBF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8D7ABE2-E4D1-41E6-85AE-60D92DFA2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9EACA1CA-8298-457B-9D3C-AF2E84E22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Two charges +3.0 μC and −2.0 μC are 0.40 m apart. Find force magnitude using k = 8.99 × 10⁹ N m² C⁻² and state direction.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3DCA6B73-6089-4309-8E19-57AB5F75E9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67512046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2026-08-26T11:34:41.6610000Z</dcterms:created>
  <dcterms:modified xsi:type="dcterms:W3CDTF">2026-08-26T11:34:41.6610000Z</dcterms:modified>
</coreProperties>
</file>