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298620252894bd7" /><Relationship Type="http://schemas.openxmlformats.org/officeDocument/2006/relationships/extended-properties" Target="/docProps/app.xml" Id="R9d8f40e0c6dd4b0f" /><Relationship Type="http://schemas.openxmlformats.org/officeDocument/2006/relationships/officeDocument" Target="/ppt/presentation.xml" Id="Rc743cbf3fb914be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fdd97c6794e48d7"/>
  </p:sldMasterIdLst>
  <p:notesMasterIdLst>
    <p:notesMasterId xmlns:r="http://schemas.openxmlformats.org/officeDocument/2006/relationships" r:id="R473c267544a74aa7"/>
  </p:notesMasterIdLst>
  <p:sldIdLst>
    <p:sldId xmlns:r="http://schemas.openxmlformats.org/officeDocument/2006/relationships" id="256" r:id="Rc8cea6ee27104b57"/>
    <p:sldId xmlns:r="http://schemas.openxmlformats.org/officeDocument/2006/relationships" id="257" r:id="R14a307b9cd3240eb"/>
    <p:sldId xmlns:r="http://schemas.openxmlformats.org/officeDocument/2006/relationships" id="258" r:id="Rf690ec6089d3402b"/>
    <p:sldId xmlns:r="http://schemas.openxmlformats.org/officeDocument/2006/relationships" id="259" r:id="Rb49a328b57284c1f"/>
    <p:sldId xmlns:r="http://schemas.openxmlformats.org/officeDocument/2006/relationships" id="260" r:id="Rf626a57a71204f4d"/>
    <p:sldId xmlns:r="http://schemas.openxmlformats.org/officeDocument/2006/relationships" id="261" r:id="R4ae5519572144ca6"/>
    <p:sldId xmlns:r="http://schemas.openxmlformats.org/officeDocument/2006/relationships" id="262" r:id="R9f514c0c7b2644e3"/>
    <p:sldId xmlns:r="http://schemas.openxmlformats.org/officeDocument/2006/relationships" id="263" r:id="R36342d3f39324dbe"/>
    <p:sldId xmlns:r="http://schemas.openxmlformats.org/officeDocument/2006/relationships" id="264" r:id="Rb64a4bdebdfc4bd4"/>
    <p:sldId xmlns:r="http://schemas.openxmlformats.org/officeDocument/2006/relationships" id="265" r:id="R0a5abeca3f9648c0"/>
    <p:sldId xmlns:r="http://schemas.openxmlformats.org/officeDocument/2006/relationships" id="266" r:id="Rb5179ada24024fc2"/>
    <p:sldId xmlns:r="http://schemas.openxmlformats.org/officeDocument/2006/relationships" id="267" r:id="R387bec6ce1884294"/>
    <p:sldId xmlns:r="http://schemas.openxmlformats.org/officeDocument/2006/relationships" id="268" r:id="R9740509268f94ce3"/>
    <p:sldId xmlns:r="http://schemas.openxmlformats.org/officeDocument/2006/relationships" id="269" r:id="Ra037603339774664"/>
    <p:sldId xmlns:r="http://schemas.openxmlformats.org/officeDocument/2006/relationships" id="270" r:id="R25388e49f9e84be3"/>
    <p:sldId xmlns:r="http://schemas.openxmlformats.org/officeDocument/2006/relationships" id="271" r:id="R16f5345085a34b7f"/>
    <p:sldId xmlns:r="http://schemas.openxmlformats.org/officeDocument/2006/relationships" id="272" r:id="Re12f16fc710c4da9"/>
    <p:sldId xmlns:r="http://schemas.openxmlformats.org/officeDocument/2006/relationships" id="273" r:id="Rbe2293c6f05c4c9d"/>
    <p:sldId xmlns:r="http://schemas.openxmlformats.org/officeDocument/2006/relationships" id="274" r:id="Rb1a3c68db5354163"/>
    <p:sldId xmlns:r="http://schemas.openxmlformats.org/officeDocument/2006/relationships" id="275" r:id="R0ad0c0a19a214da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5a5b02dc8d243b0" /><Relationship Type="http://schemas.openxmlformats.org/officeDocument/2006/relationships/slideMaster" Target="/ppt/slideMasters/slideMaster1.xml" Id="Rbfdd97c6794e48d7" /><Relationship Type="http://schemas.openxmlformats.org/officeDocument/2006/relationships/notesMaster" Target="/ppt/notesMasters/notesMaster1.xml" Id="R473c267544a74aa7" /><Relationship Type="http://schemas.openxmlformats.org/officeDocument/2006/relationships/presProps" Target="/ppt/presProps.xml" Id="Rccc160cad25b4532" /><Relationship Type="http://schemas.openxmlformats.org/officeDocument/2006/relationships/viewProps" Target="/ppt/viewProps.xml" Id="R7bccfd513ffa4058" /><Relationship Type="http://schemas.openxmlformats.org/officeDocument/2006/relationships/tableStyles" Target="/ppt/tableStyles.xml" Id="R2f1e312c320a4db2" /><Relationship Type="http://schemas.openxmlformats.org/officeDocument/2006/relationships/slide" Target="/ppt/slides/slide1.xml" Id="Rc8cea6ee27104b57" /><Relationship Type="http://schemas.openxmlformats.org/officeDocument/2006/relationships/slide" Target="/ppt/slides/slide2.xml" Id="R14a307b9cd3240eb" /><Relationship Type="http://schemas.openxmlformats.org/officeDocument/2006/relationships/slide" Target="/ppt/slides/slide3.xml" Id="Rf690ec6089d3402b" /><Relationship Type="http://schemas.openxmlformats.org/officeDocument/2006/relationships/slide" Target="/ppt/slides/slide4.xml" Id="Rb49a328b57284c1f" /><Relationship Type="http://schemas.openxmlformats.org/officeDocument/2006/relationships/slide" Target="/ppt/slides/slide5.xml" Id="Rf626a57a71204f4d" /><Relationship Type="http://schemas.openxmlformats.org/officeDocument/2006/relationships/slide" Target="/ppt/slides/slide6.xml" Id="R4ae5519572144ca6" /><Relationship Type="http://schemas.openxmlformats.org/officeDocument/2006/relationships/slide" Target="/ppt/slides/slide7.xml" Id="R9f514c0c7b2644e3" /><Relationship Type="http://schemas.openxmlformats.org/officeDocument/2006/relationships/slide" Target="/ppt/slides/slide8.xml" Id="R36342d3f39324dbe" /><Relationship Type="http://schemas.openxmlformats.org/officeDocument/2006/relationships/slide" Target="/ppt/slides/slide9.xml" Id="Rb64a4bdebdfc4bd4" /><Relationship Type="http://schemas.openxmlformats.org/officeDocument/2006/relationships/slide" Target="/ppt/slides/slide10.xml" Id="R0a5abeca3f9648c0" /><Relationship Type="http://schemas.openxmlformats.org/officeDocument/2006/relationships/slide" Target="/ppt/slides/slide11.xml" Id="Rb5179ada24024fc2" /><Relationship Type="http://schemas.openxmlformats.org/officeDocument/2006/relationships/slide" Target="/ppt/slides/slide12.xml" Id="R387bec6ce1884294" /><Relationship Type="http://schemas.openxmlformats.org/officeDocument/2006/relationships/slide" Target="/ppt/slides/slide13.xml" Id="R9740509268f94ce3" /><Relationship Type="http://schemas.openxmlformats.org/officeDocument/2006/relationships/slide" Target="/ppt/slides/slide14.xml" Id="Ra037603339774664" /><Relationship Type="http://schemas.openxmlformats.org/officeDocument/2006/relationships/slide" Target="/ppt/slides/slide15.xml" Id="R25388e49f9e84be3" /><Relationship Type="http://schemas.openxmlformats.org/officeDocument/2006/relationships/slide" Target="/ppt/slides/slide16.xml" Id="R16f5345085a34b7f" /><Relationship Type="http://schemas.openxmlformats.org/officeDocument/2006/relationships/slide" Target="/ppt/slides/slide17.xml" Id="Re12f16fc710c4da9" /><Relationship Type="http://schemas.openxmlformats.org/officeDocument/2006/relationships/slide" Target="/ppt/slides/slide18.xml" Id="Rbe2293c6f05c4c9d" /><Relationship Type="http://schemas.openxmlformats.org/officeDocument/2006/relationships/slide" Target="/ppt/slides/slide19.xml" Id="Rb1a3c68db5354163" /><Relationship Type="http://schemas.openxmlformats.org/officeDocument/2006/relationships/slide" Target="/ppt/slides/slide20.xml" Id="R0ad0c0a19a214da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6ff5178af854aa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a2e08d6b329456f" /><Relationship Type="http://schemas.openxmlformats.org/officeDocument/2006/relationships/notesMaster" Target="/ppt/notesMasters/notesMaster1.xml" Id="R1ae19101c206400e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39126d1452e64b4e" /><Relationship Type="http://schemas.openxmlformats.org/officeDocument/2006/relationships/notesMaster" Target="/ppt/notesMasters/notesMaster1.xml" Id="R3d8848630dd446be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8df3ed6b9db342fd" /><Relationship Type="http://schemas.openxmlformats.org/officeDocument/2006/relationships/notesMaster" Target="/ppt/notesMasters/notesMaster1.xml" Id="R1aa767e91ec64bec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d230a772c2764864" /><Relationship Type="http://schemas.openxmlformats.org/officeDocument/2006/relationships/notesMaster" Target="/ppt/notesMasters/notesMaster1.xml" Id="R6287ac4675d4452b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c54b022cd5c9439f" /><Relationship Type="http://schemas.openxmlformats.org/officeDocument/2006/relationships/notesMaster" Target="/ppt/notesMasters/notesMaster1.xml" Id="R6fe0783e7e834ab0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b9626c6f018b48f5" /><Relationship Type="http://schemas.openxmlformats.org/officeDocument/2006/relationships/notesMaster" Target="/ppt/notesMasters/notesMaster1.xml" Id="R8d2abb6574f04db1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50e7d618d93b49e3" /><Relationship Type="http://schemas.openxmlformats.org/officeDocument/2006/relationships/notesMaster" Target="/ppt/notesMasters/notesMaster1.xml" Id="R08ab594d3ab94b97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710c6a9851374856" /><Relationship Type="http://schemas.openxmlformats.org/officeDocument/2006/relationships/notesMaster" Target="/ppt/notesMasters/notesMaster1.xml" Id="Ra80bb582d9204aec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85c6755672394a01" /><Relationship Type="http://schemas.openxmlformats.org/officeDocument/2006/relationships/notesMaster" Target="/ppt/notesMasters/notesMaster1.xml" Id="R5d01d43d6dd149ae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926295f016964cd4" /><Relationship Type="http://schemas.openxmlformats.org/officeDocument/2006/relationships/notesMaster" Target="/ppt/notesMasters/notesMaster1.xml" Id="Rd59f104d7e98405b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8786116fef394a53" /><Relationship Type="http://schemas.openxmlformats.org/officeDocument/2006/relationships/notesMaster" Target="/ppt/notesMasters/notesMaster1.xml" Id="Rc525118722e3445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cabd4f968b24c5a" /><Relationship Type="http://schemas.openxmlformats.org/officeDocument/2006/relationships/notesMaster" Target="/ppt/notesMasters/notesMaster1.xml" Id="Rcc89dc6980b14828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2625f32def024728" /><Relationship Type="http://schemas.openxmlformats.org/officeDocument/2006/relationships/notesMaster" Target="/ppt/notesMasters/notesMaster1.xml" Id="R2ea959f63b7844b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14c93d1a2c145c5" /><Relationship Type="http://schemas.openxmlformats.org/officeDocument/2006/relationships/notesMaster" Target="/ppt/notesMasters/notesMaster1.xml" Id="Rab36a2c53901423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4c8f52cf4de41dc" /><Relationship Type="http://schemas.openxmlformats.org/officeDocument/2006/relationships/notesMaster" Target="/ppt/notesMasters/notesMaster1.xml" Id="R867803302174431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b68195f5ea44d62" /><Relationship Type="http://schemas.openxmlformats.org/officeDocument/2006/relationships/notesMaster" Target="/ppt/notesMasters/notesMaster1.xml" Id="Rb83d0f6c17d042a4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8643af48ee74880" /><Relationship Type="http://schemas.openxmlformats.org/officeDocument/2006/relationships/notesMaster" Target="/ppt/notesMasters/notesMaster1.xml" Id="Rafa48a7885be488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347117618b0472d" /><Relationship Type="http://schemas.openxmlformats.org/officeDocument/2006/relationships/notesMaster" Target="/ppt/notesMasters/notesMaster1.xml" Id="Ra5901c47ed314a85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b07171b151bb465c" /><Relationship Type="http://schemas.openxmlformats.org/officeDocument/2006/relationships/notesMaster" Target="/ppt/notesMasters/notesMaster1.xml" Id="R45759113e17b40c6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d98c181bebe54809" /><Relationship Type="http://schemas.openxmlformats.org/officeDocument/2006/relationships/notesMaster" Target="/ppt/notesMasters/notesMaster1.xml" Id="R72ebb25e77d24b1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T. Flux density is measured in tesla. Q2: perpendicular to v. The cross-product direction is perpendicular.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never for pure magnetic force. Perpendicular force has zero power F·v. Q4: opposing direction. The induced effect opposes the change producing it.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T. Flux density is measured in tesla. Q2: perpendicular to v. The cross-product direction is perpendicular. Q3: never for pure magnetic force. Perpendicular force has zero power F·v. Q4: opposing direction. The induced effect opposes the change producing it.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T. Flux density is measured in tesla. Q2: perpendicular to v. The cross-product direction is perpendicular.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flux density, magnetic flux, flux linkage, Hall effect, Faraday’s law, Lenz’s law.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Gradient = BL = 120 mN A⁻¹, equivalent to 0.12 N A⁻¹. Data: (0, 0), (2, 240), (4, 480), (6, 720), (8, 960), (10, 1200).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20 Magnetic fields;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The Hall voltage Vₕ = BI/(ntq) appears across a slab as its carriers deflect; a Hall probe uses it to measure flux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teacher demonstrations; keep strong magnets away from pacemakers and electronics.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48bde26e29d4cb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b477a95f4ab4fbc" /><Relationship Type="http://schemas.openxmlformats.org/officeDocument/2006/relationships/slideLayout" Target="/ppt/slideLayouts/slideLayout1.xml" Id="R204fa152e3b54c8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04fa152e3b54c8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df8ee148a24cd5" /><Relationship Type="http://schemas.openxmlformats.org/officeDocument/2006/relationships/notesSlide" Target="/ppt/notesSlides/notesSlide1.xml" Id="R53f635baabf74ffb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05ee77f31f4e1c" /><Relationship Type="http://schemas.openxmlformats.org/officeDocument/2006/relationships/notesSlide" Target="/ppt/notesSlides/notesSlide10.xml" Id="R03e4b2ce7553474c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7280755c6e422f" /><Relationship Type="http://schemas.openxmlformats.org/officeDocument/2006/relationships/notesSlide" Target="/ppt/notesSlides/notesSlide11.xml" Id="Rc096d72980984801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509c8250c2466a" /><Relationship Type="http://schemas.openxmlformats.org/officeDocument/2006/relationships/notesSlide" Target="/ppt/notesSlides/notesSlide12.xml" Id="R2a26799364ec4d08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3ad6ee36b84e10" /><Relationship Type="http://schemas.openxmlformats.org/officeDocument/2006/relationships/notesSlide" Target="/ppt/notesSlides/notesSlide13.xml" Id="R3dc49f855f2b4843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e5dc0ffcd1e475e" /><Relationship Type="http://schemas.openxmlformats.org/officeDocument/2006/relationships/notesSlide" Target="/ppt/notesSlides/notesSlide14.xml" Id="Rb654036fe6b24b0e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3b582ecc9e4744" /><Relationship Type="http://schemas.openxmlformats.org/officeDocument/2006/relationships/notesSlide" Target="/ppt/notesSlides/notesSlide15.xml" Id="Rb3d8f3015a0046c7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61e412a3434e57" /><Relationship Type="http://schemas.openxmlformats.org/officeDocument/2006/relationships/notesSlide" Target="/ppt/notesSlides/notesSlide16.xml" Id="R72a00b01bd9b4449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624ee2876e4f11" /><Relationship Type="http://schemas.openxmlformats.org/officeDocument/2006/relationships/notesSlide" Target="/ppt/notesSlides/notesSlide17.xml" Id="R77e76c4bde7349a0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b762adde014232" /><Relationship Type="http://schemas.openxmlformats.org/officeDocument/2006/relationships/notesSlide" Target="/ppt/notesSlides/notesSlide18.xml" Id="R28a6d5ef69ad4772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963d1a7d0d4bc4" /><Relationship Type="http://schemas.openxmlformats.org/officeDocument/2006/relationships/notesSlide" Target="/ppt/notesSlides/notesSlide19.xml" Id="Rbb43b5ae17c7468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ff88f0195d4c95" /><Relationship Type="http://schemas.openxmlformats.org/officeDocument/2006/relationships/notesSlide" Target="/ppt/notesSlides/notesSlide2.xml" Id="Rc3aec4539da64243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f98e092df414615" /><Relationship Type="http://schemas.openxmlformats.org/officeDocument/2006/relationships/notesSlide" Target="/ppt/notesSlides/notesSlide20.xml" Id="R5859a580500c422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51d8f110e842d9" /><Relationship Type="http://schemas.openxmlformats.org/officeDocument/2006/relationships/notesSlide" Target="/ppt/notesSlides/notesSlide3.xml" Id="Rf629a0b6a0df4b9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0d8fd7bc564e4c" /><Relationship Type="http://schemas.openxmlformats.org/officeDocument/2006/relationships/notesSlide" Target="/ppt/notesSlides/notesSlide4.xml" Id="R54304127970a4e0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ec449105254e0c" /><Relationship Type="http://schemas.openxmlformats.org/officeDocument/2006/relationships/notesSlide" Target="/ppt/notesSlides/notesSlide5.xml" Id="Rddeeebd2bbd140b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cf59c440714b3f" /><Relationship Type="http://schemas.openxmlformats.org/officeDocument/2006/relationships/notesSlide" Target="/ppt/notesSlides/notesSlide6.xml" Id="R366162f966fe431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e6b529971c46cb" /><Relationship Type="http://schemas.openxmlformats.org/officeDocument/2006/relationships/notesSlide" Target="/ppt/notesSlides/notesSlide7.xml" Id="Rfaf850d73c4445b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787f5f12d664dbb" /><Relationship Type="http://schemas.openxmlformats.org/officeDocument/2006/relationships/chart" Target="/ppt/slides/charts/chart1.xml" Id="Rdcc11b55a2074f4c" /><Relationship Type="http://schemas.openxmlformats.org/officeDocument/2006/relationships/notesSlide" Target="/ppt/notesSlides/notesSlide8.xml" Id="R7c1c37604cf64b7a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0a05e2968b4495" /><Relationship Type="http://schemas.openxmlformats.org/officeDocument/2006/relationships/notesSlide" Target="/ppt/notesSlides/notesSlide9.xml" Id="R53234ed8408a4811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Magnetic fields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6"/>
              <c:pt idx="0">
                <c:v>0</c:v>
              </c:pt>
              <c:pt idx="1">
                <c:v>2</c:v>
              </c:pt>
              <c:pt idx="2">
                <c:v>4</c:v>
              </c:pt>
              <c:pt idx="3">
                <c:v>6</c:v>
              </c:pt>
              <c:pt idx="4">
                <c:v>8</c:v>
              </c:pt>
              <c:pt idx="5">
                <c:v>10</c:v>
              </c:pt>
            </c:numLit>
          </c:xVal>
          <c:yVal>
            <c:numLit>
              <c:formatCode>General</c:formatCode>
              <c:ptCount val="6"/>
              <c:pt idx="0">
                <c:v>0</c:v>
              </c:pt>
              <c:pt idx="1">
                <c:v>240</c:v>
              </c:pt>
              <c:pt idx="2">
                <c:v>480</c:v>
              </c:pt>
              <c:pt idx="3">
                <c:v>720</c:v>
              </c:pt>
              <c:pt idx="4">
                <c:v>960</c:v>
              </c:pt>
              <c:pt idx="5">
                <c:v>1200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Force (mN)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Current (A)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58F5E947-3A83-4C72-BDA0-5F8AED349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8CDA30FC-6AA8-498A-B61A-0943C1B38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Magnetic fields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962E2702-B507-4770-BB55-DB89F177C9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Magnetic Forces Bend, Not Boost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875257E9-5B74-44D0-8ACF-9DFADAF7DD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F = BIL sin θ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714E42AD-AB8D-4F49-B589-1E16B72DA1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B697C50-6C03-4988-B10A-0AA3C92A3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20 · MAGNETIC FIELDS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2E6821D-A8E8-4044-897E-91CE77925D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2AD1143-D214-4D7D-91C5-7F3655DE37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336985854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4FC2FCC-4D00-4405-B3A4-82EA26857B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EAAC77D-ED90-4C42-AD85-FD47D91D8A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A2DACD8-FC6F-48A5-8589-4AA874DB6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0DA16A5-0EA3-4CD7-9494-AAB831D685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FEB00764-F0D2-4C11-80BC-82475A63F0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1819BB0F-0AB0-478A-91A7-EA02D86CBE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F = Bqv = 0.20 × 1.60 × 10⁻¹⁹ × 3.0 × 10⁶ = 9.6 × 10⁻¹⁴ N.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3CF1207F-166F-43D6-8A11-AA290AE065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ADFAFE96-922B-4D33-A13D-D9036DD7A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r = mv/(Bq).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794A46D0-E1FE-40B4-A68F-6A4814DE1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2064874093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F20B7ED-AAD9-4C30-9390-D9D9778C95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E66BB92-82FE-49B4-B59B-6D37D9CAFF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907BAC5-4079-486D-8ABB-27D35DE100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1D27DA7-FD88-4A31-9E08-80848919B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128652FE-84DE-4AC8-A0EE-DB43A43E47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 = 9.11 × 10⁻³¹ × 3.0 × 10⁶/(0.20 × 1.60 × 10⁻¹⁹) = 8.54 × 10⁻⁵ m.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3421A1A6-AFD2-432D-A889-7F4F961365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F = 9.6 × 10⁻¹⁴ N; r = 85 μm.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6DB9A33E-61D2-41A0-8305-D5933174F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91276654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46FD6C6-AE92-4483-B14B-CCBBF36699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77DB4F4-BABA-4910-84C1-B000F67E7A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895EB43-72E2-4DC9-80D6-27C20045E1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2617427-F7FB-4CC4-959B-6AC51D0C2E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0F932D95-950D-4A6B-A941-596EA306F2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200-turn coil has flux per turn falling uniformly from 4.0 mWb to 1.0 mWb in 0.050 s. Find induced e.m.f. magnitude.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452F7356-1679-4A54-8654-F7E429B1AB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Find ΔΦ per turn.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2185957C-3B9C-4D4A-AA0D-6A9767F6D3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247415009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099D4EE-CDD7-43A9-9276-B5EFCD063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4845C29-A9E0-4EC0-8A69-9C72454D96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9258094-E88E-4B22-83A4-F062895D25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9ADAA5E-98CE-4C5A-B102-91B3108D61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FE666CFD-B44F-41CE-8272-50383D204F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Find ΔΦ per turn.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59C7F073-5F96-44A4-AAF8-7ED5099539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Multiply by N for flux linkage.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7519ADC9-AE71-4387-89E5-855AE73FA9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Use magnitude |ε| = |Δ(NΦ)/Δt|.</a:t>
            </a:r>
          </a:p>
        </p:txBody>
      </p:sp>
      <p:sp>
        <p:nvSpPr>
          <p:cNvPr id="8" name="guided-working">
            <a:extLst xmlns:a="http://schemas.openxmlformats.org/drawingml/2006/main">
              <a:ext uri="{FF2B5EF4-FFF2-40B4-BE49-F238E27FC236}">
                <a16:creationId xmlns:a16="http://schemas.microsoft.com/office/drawing/2014/main" id="{9A1F5489-CC2D-4DC5-9879-8F5197C2F6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10287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|ΔΦ| = 3.0 × 10⁻³ Wb; |ε| = 200|ΔΦ|/0.050</a:t>
            </a:r>
          </a:p>
        </p:txBody>
      </p:sp>
      <p:sp>
        <p:nvSpPr>
          <p:cNvPr id="9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AB4EC89E-2A36-469B-A491-26AA337F52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4958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6336D6"/>
                </a:solidFill>
              </a:defRPr>
            </a:pPr>
            <a:r>
              <a:rPr sz="3150" b="1" i="0">
                <a:solidFill>
                  <a:srgbClr val="6336D6"/>
                </a:solidFill>
              </a:rPr>
              <a:t>|ε| = 12 V.</a:t>
            </a:r>
          </a:p>
        </p:txBody>
      </p:sp>
      <p:sp>
        <p:nvSpPr>
          <p:cNvPr id="10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7F7C3D50-0319-424E-974D-945BD13DAF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911172218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3486626-3975-4EC4-BC5C-F684B8D929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07535D6-3CE1-4BF1-958E-9E1ACA1EC1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5D045EE-6F60-4E40-8E43-794B407B9A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6604390-5FE6-41D4-A1A6-B73B5EA9A9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36E7EB4A-6EC7-4A7C-8DC9-CBC33FC583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“A magnetic field speeds up a charged particle because a force acts.”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9D2EFD17-D438-4A24-97CB-7088948033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1860799403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901E982-B290-47C1-87E5-87EF3518B2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CDACD10-B7CE-423B-8A9E-6E9A4539C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12B3029-8716-4424-BA92-8F317201B8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ED0663B-17DA-4FDA-A795-5942DE9C54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7C3AA5A5-541D-4A97-8A28-AB57BD24A8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For perpendicular motion, the force is perpendicular to velocity and changes direction, not kinetic energy.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5EFA433F-773F-4F8B-A8EF-452CC889B6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The field turns the steering wheel but never presses the accelerator.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5EFA7914-8233-4092-9CA2-66FF6F71C3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2035303490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37CD095-1CD6-4B2A-9CFF-41C4DC6EBE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EC651F2-D289-467A-8207-021B20261B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1399295-02E6-4C82-80EA-CC52F1EF38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54AD179-3B44-4DC2-B5F3-BA05CC0F9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8A95BDF0-5F73-4652-9EDA-290201E178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85D1C826-A3CE-4E00-A71E-84583732A2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0.15 m wire carries 3.0 A perpendicular to a 0.80 T field. Calculate force. Then state how the force changes at 30° to the field.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D61A782E-0318-4F74-A80E-6547E279B3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666809183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BC5229B-8113-44CD-952A-46B49331F8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1F89467-6121-41FD-8B8D-E12D4699D1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5596075-C490-43D4-865E-7F3683132B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B9196CB-EFE0-4475-92D3-612412D4CC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259F3767-C836-4F15-A048-E75596084E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E60483B4-04D7-4A4D-B693-B048A22A0C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 = BIL = 0.80 × 3.0 × 0.15 = 0.36 N.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7F7C93EF-A6F6-4C14-A5C8-6F07024922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5C365F6D-BFEE-494C-91A2-E0CBB90379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At 30°, F = BIL sin 30°.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374CC041-384C-4077-9CDA-6E754DD9CA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19FEF9B6-1A94-4540-98EB-9B87E88D16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 = 0.18 N.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0DF89CB9-28CB-4C66-A7C8-34065E9622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4394875D-FF52-4A5A-A30C-FEFCE1AAE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Direction follows the motor-force rule and is perpendicular to I and B.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9AB2F0FE-214B-4A8A-A5F3-BDA54B6016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931543255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069C8D2-6274-410F-AA30-918D1B752C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D56E303-4DFC-4EFE-BC8B-E691378933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A65A944-32E7-4580-8C6F-89EC00DF6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6B9D7A7-D79D-4A4A-9C82-DC54007E4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0A27D901-F004-46A3-AB93-9FC40E1B25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E0065D2E-9619-4C7B-919B-B5AB3542D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A8AB9B20-169C-4C65-BFAF-F57C250CAB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Unit of B?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1FF07A5C-DF46-4675-B683-6452F88D73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Wb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N C⁻¹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V m⁻¹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AB377267-3F35-4B46-9F58-554BE5CEAA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D4E3BDD1-4D12-4C6B-9171-A27B30CC65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Magnetic force on moving charge is?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E1278811-8F2B-4FCB-8C94-0304CDFBA7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parallel to v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perpendicular to v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always zero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opposite B</a:t>
            </a:r>
          </a:p>
        </p:txBody>
      </p:sp>
    </p:spTree>
    <p:extLst>
      <p:ext uri="{BB962C8B-B14F-4D97-AF65-F5344CB8AC3E}">
        <p14:creationId xmlns:p14="http://schemas.microsoft.com/office/powerpoint/2010/main" val="130117703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B3E776E-A9C7-45E3-9316-8B9467681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A4FC981-F553-453C-86BA-1808A883ED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82FE87A-78A1-468D-94CC-DD7CAD7C15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69012FA-527C-4AB6-9583-C394037D3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0E38A911-E499-4562-9C49-DF6E5E674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0C764843-0E3E-4CF2-AF8D-1B5F824979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64BEF561-E728-457A-84BF-C64718B2C8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Magnetic force does work?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008CF000-A708-46FA-8A1B-32D8CAD3A7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always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never for pure magnetic force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only on electrons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only in circles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4E8006EB-91B9-49E2-B4E4-44FAE9C8ED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CEAD1D14-9596-4AD5-969D-7AB709FCCA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Lenz’s law sets?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39440782-305C-4ACE-8B14-B99309AFD2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magnitude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opposing direction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resistance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charge</a:t>
            </a:r>
          </a:p>
        </p:txBody>
      </p:sp>
    </p:spTree>
    <p:extLst>
      <p:ext uri="{BB962C8B-B14F-4D97-AF65-F5344CB8AC3E}">
        <p14:creationId xmlns:p14="http://schemas.microsoft.com/office/powerpoint/2010/main" val="14408472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3716C57-8877-4039-AD8C-5740F4555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3E934FD-71BA-48B3-ADFB-C495E55E96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28A3694-8C70-433E-AC13-A334766D92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3C4C7B9-3A4C-42B2-9395-9289F9D468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18C0D854-6C49-43AC-89B7-48436B2E28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charged particle curves in a magnetic field but keeps the same speed. Where did the force’s work go?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3EAE39B6-AAF5-445E-B0C0-AFE9EA2C0C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1933048567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64BEA99-6B04-4362-9B78-C498826FE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1199C36-4881-44DA-BC4D-3C7B3E69E3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09CBE23-C7D3-4F84-B641-837BE4B948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91EA874-4546-4F3B-9D0B-DC53A93271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51A57825-9766-4994-B6B3-35E4A00E31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T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3416A519-4CE6-435F-9995-A68EDDAEE0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perpendicular to v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1922F0A2-BBA9-419A-AC47-91413FFBD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never for pure magnetic force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1BEF29AD-2DF1-4D1B-B44E-E73BBA34B6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opposing direction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82558886-D32A-4EC1-BF35-8D504FC04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6633961E-C26F-49B8-A7B5-69B2782968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83294150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5955668-8F66-494A-A6BC-D41E2B94F5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3BA2D41-3B5A-4F5B-82E6-618F01C125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8123E85-73F3-4F64-A187-6BCE23E8F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1F0A0B5-80C4-4B57-819B-7FCF0A843B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B8D5CAE7-F47A-48D2-9C5D-B8AC99F57B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621E9350-20CA-4435-B38D-79FEB963AB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65F9D652-062B-4205-902E-164B9C0E7E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Unit of B?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FAC0D842-9EB3-4913-BA9D-A931F4316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Wb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T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N C⁻¹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V m⁻¹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0CE5BF8B-AE80-4258-8A78-973ACED37D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24A0126D-5C37-484D-9337-FE0EE5716D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Magnetic force on moving charge is?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C9147EEE-6101-4283-9EEC-C03688AF49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parallel to v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perpendicular to v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always zero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opposite B</a:t>
            </a:r>
          </a:p>
        </p:txBody>
      </p:sp>
    </p:spTree>
    <p:extLst>
      <p:ext uri="{BB962C8B-B14F-4D97-AF65-F5344CB8AC3E}">
        <p14:creationId xmlns:p14="http://schemas.microsoft.com/office/powerpoint/2010/main" val="144296930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119F10E-28D3-9104-E544-877D92B4BF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136DEF5-D7BE-D7A2-CF35-74BD95B67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DA2BC629-FC53-5B06-0128-5C8647319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52C8188C-20D7-5A14-53B8-22E67A5D6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Flux density sets the force on a perpendicular current or moving charge.</a:t>
            </a:r>
          </a:p>
        </p:txBody>
      </p:sp>
      <p:sp>
        <p:nvSpPr>
          <p:cNvPr id="25" name="Rectangle 24">
            <a:extLst xmlns:a="http://schemas.openxmlformats.org/drawingml/2006/main">
              <a:ext uri="{FF2B5EF4-FFF2-40B4-BE49-F238E27FC236}">
                <a16:creationId xmlns:a16="http://schemas.microsoft.com/office/drawing/2014/main" id="{91C4E34C-B003-4A0C-EE56-309BBCD5C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40000" y="3861741"/>
            <a:ext cx="5334000" cy="2041407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6B7F7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6" name="TextBox 25">
            <a:extLst xmlns:a="http://schemas.openxmlformats.org/drawingml/2006/main">
              <a:ext uri="{FF2B5EF4-FFF2-40B4-BE49-F238E27FC236}">
                <a16:creationId xmlns:a16="http://schemas.microsoft.com/office/drawing/2014/main" id="{85BCF587-EE78-DCC9-B124-9978EFFA6A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4357511"/>
            <a:ext cx="495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×      ×      ×      ×      ×      ×</a:t>
            </a:r>
          </a:p>
        </p:txBody>
      </p:sp>
      <p:sp>
        <p:nvSpPr>
          <p:cNvPr id="27" name="TextBox 26">
            <a:extLst xmlns:a="http://schemas.openxmlformats.org/drawingml/2006/main">
              <a:ext uri="{FF2B5EF4-FFF2-40B4-BE49-F238E27FC236}">
                <a16:creationId xmlns:a16="http://schemas.microsoft.com/office/drawing/2014/main" id="{4DC7E0CB-411F-EAE2-FD4E-9D11910165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5319889"/>
            <a:ext cx="495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×      ×      ×      ×      ×      ×</a:t>
            </a:r>
          </a:p>
        </p:txBody>
      </p:sp>
      <p:sp>
        <p:nvSpPr>
          <p:cNvPr id="28" name="TextBox 27">
            <a:extLst xmlns:a="http://schemas.openxmlformats.org/drawingml/2006/main">
              <a:ext uri="{FF2B5EF4-FFF2-40B4-BE49-F238E27FC236}">
                <a16:creationId xmlns:a16="http://schemas.microsoft.com/office/drawing/2014/main" id="{FE0FA167-6C82-CC49-0C58-1D988F7C1A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77200" y="3920067"/>
            <a:ext cx="2286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B into the page</a:t>
            </a:r>
          </a:p>
        </p:txBody>
      </p:sp>
      <p:sp>
        <p:nvSpPr>
          <p:cNvPr id="29" name="Straight Connector 28">
            <a:extLst xmlns:a="http://schemas.openxmlformats.org/drawingml/2006/main">
              <a:ext uri="{FF2B5EF4-FFF2-40B4-BE49-F238E27FC236}">
                <a16:creationId xmlns:a16="http://schemas.microsoft.com/office/drawing/2014/main" id="{1D03EAE4-313E-4EC6-AA3F-5674D6E17F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4882445"/>
            <a:ext cx="4318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0" name="TextBox 29">
            <a:extLst xmlns:a="http://schemas.openxmlformats.org/drawingml/2006/main">
              <a:ext uri="{FF2B5EF4-FFF2-40B4-BE49-F238E27FC236}">
                <a16:creationId xmlns:a16="http://schemas.microsoft.com/office/drawing/2014/main" id="{E25DACA6-5315-1519-D89C-BB0F38478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2200" y="4940771"/>
            <a:ext cx="177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current I</a:t>
            </a:r>
          </a:p>
        </p:txBody>
      </p:sp>
      <p:sp>
        <p:nvSpPr>
          <p:cNvPr id="31" name="Straight Connector 30">
            <a:extLst xmlns:a="http://schemas.openxmlformats.org/drawingml/2006/main">
              <a:ext uri="{FF2B5EF4-FFF2-40B4-BE49-F238E27FC236}">
                <a16:creationId xmlns:a16="http://schemas.microsoft.com/office/drawing/2014/main" id="{8E343480-0737-4376-98C9-932D6A9825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5207000" y="4007555"/>
            <a:ext cx="0" cy="78740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2" name="TextBox 31">
            <a:extLst xmlns:a="http://schemas.openxmlformats.org/drawingml/2006/main">
              <a:ext uri="{FF2B5EF4-FFF2-40B4-BE49-F238E27FC236}">
                <a16:creationId xmlns:a16="http://schemas.microsoft.com/office/drawing/2014/main" id="{9F6079E4-1E65-0457-D302-D53D1399D9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59400" y="3920067"/>
            <a:ext cx="1905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F</a:t>
            </a:r>
          </a:p>
        </p:txBody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D0466F6A-D491-3FF1-935A-9F7727600F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28000" y="4649141"/>
            <a:ext cx="3175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F = B I L sin </a:t>
            </a:r>
            <a:r>
              <a:rPr sz="2250" b="1">
                <a:solidFill>
                  <a:srgbClr val="102E29"/>
                </a:solidFill>
              </a:rPr>
              <a:t>θ</a:t>
            </a:r>
            <a:endParaRPr sz="1600" b="1">
              <a:solidFill>
                <a:srgbClr val="102E29"/>
              </a:solidFill>
            </a:endParaRPr>
          </a:p>
        </p:txBody>
      </p:sp>
      <p:sp>
        <p:nvSpPr>
          <p:cNvPr id="34" name="TextBox 33">
            <a:extLst xmlns:a="http://schemas.openxmlformats.org/drawingml/2006/main">
              <a:ext uri="{FF2B5EF4-FFF2-40B4-BE49-F238E27FC236}">
                <a16:creationId xmlns:a16="http://schemas.microsoft.com/office/drawing/2014/main" id="{B889F414-C84F-8FE9-082A-8FD7CDF3A4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28000" y="5115748"/>
            <a:ext cx="3175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for a single charge, F = B Q v — same rule, one carrier at a time</a:t>
            </a:r>
          </a:p>
        </p:txBody>
      </p:sp>
      <p:sp>
        <p:nvSpPr>
          <p:cNvPr id="35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13A16F5-4232-4CD4-A1C0-219C35776A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36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AE02E70-D1E3-4B7D-9D51-C1DE435977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0650607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F4DD558-9761-46EE-8011-FF2D492494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040EE29-612C-4B20-8D9D-19FB957964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856E9BF-7315-48ED-B990-84CEE20B65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FB4531D-92D1-4C5C-B56F-53BFDA0C9A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F03DC4A5-CB39-4E96-802F-71C0018BA5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C332EAE9-47F4-4688-A29D-14C825D7FF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Flux density sets the force on a perpendicular current or moving charge.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C8313990-C281-44CF-8CC7-3932F38B2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F3EDB9F9-254D-42B6-BA03-C3B71DB606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Magnetic force is perpendicular to charge velocity and field.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730FBD6A-E5BB-4B8A-AB44-8B6C424CD2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22431714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D2A793E-3BE1-451E-80F4-94B4A23D8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C11D5AF-B701-48D3-9879-2395E23313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1099E60-10F0-4067-8DAD-02E2E51641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D296608-E2F2-441B-BC07-8DF8535CB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D9D7D1D7-CF5D-4DE4-91D6-13DAA623AC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63D53F07-2708-4253-B2A2-C64C00295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Circular paths follow when magnetic force supplies the centripetal resultant.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70ED2A2A-39B7-4CF5-BF71-2E19E19E99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Changing magnetic flux linkage induces e.m.f. by Faraday’s law; Lenz’s law sets the opposing direction.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408838E8-108D-4ECB-9FBB-62357C4AD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14E5AC0F-EEA9-4071-8D59-EA10325FE0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 = BIL sin θ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3EB09231-6F6C-4C94-B0A7-FB00CB7388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 = Bqv sin θ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60C93C0C-0AD4-475D-99F4-DFC32DB8A8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 = mv/(Bq)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C4E8C00B-00F1-4585-BA46-D5F613644F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ε = −d(NΦ)/dt</a:t>
            </a:r>
          </a:p>
        </p:txBody>
      </p:sp>
      <p:sp>
        <p:nvSpPr>
          <p:cNvPr id="13" name="scope-extra">
            <a:extLst xmlns:a="http://schemas.openxmlformats.org/drawingml/2006/main">
              <a:ext uri="{FF2B5EF4-FFF2-40B4-BE49-F238E27FC236}">
                <a16:creationId xmlns:a16="http://schemas.microsoft.com/office/drawing/2014/main" id="{D1E47C83-D0B6-4025-8580-5B6A40642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EXAM EDGE · The Hall voltage Vₕ = BI/(ntq) appears across a slab as its carriers deflect; a Hall probe uses it to measure flux density.</a:t>
            </a:r>
          </a:p>
        </p:txBody>
      </p:sp>
    </p:spTree>
    <p:extLst>
      <p:ext uri="{BB962C8B-B14F-4D97-AF65-F5344CB8AC3E}">
        <p14:creationId xmlns:p14="http://schemas.microsoft.com/office/powerpoint/2010/main" val="124355140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E37316D-EF74-4ADF-8954-7D29572F34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5FBD324-0FF7-4634-BD11-FCE8892C19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8CEC655-23C4-45FD-9CA5-318F267FA1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3004FA0-78F2-489C-A12E-876FB0CF00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B43CF61E-3796-4F2C-8C40-C0594546E7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39F56DCB-0CF5-4646-936B-F9094F72FA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CC7748AA-A1FE-416A-BBC1-17F3249732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Force (mN)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887A6CE8-DF01-493B-8D70-C2D87B8F37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Current (A)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A8557A5D-5145-48DD-99AF-88E93E42E5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1BC53FC0-33D7-44C0-9A62-509824FBC1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26360590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494119A-87BC-4D8F-BCEB-67DD27F9DD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0F5D419-8CD8-492A-ADDB-CF5AF16646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B1783B7-F9E7-425E-AA68-9A12CC6A42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7EF91A1-D02C-4C00-B475-C080A7E52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Force is proportional to current in a fixed field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cc11b55a2074f4c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C3ADD9A1-E437-47D9-8A4C-CDEBFCD595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Rotate the conductor to 30° to the field and edit the force values.</a:t>
            </a:r>
          </a:p>
        </p:txBody>
      </p:sp>
    </p:spTree>
    <p:extLst>
      <p:ext uri="{BB962C8B-B14F-4D97-AF65-F5344CB8AC3E}">
        <p14:creationId xmlns:p14="http://schemas.microsoft.com/office/powerpoint/2010/main" val="89107975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27741AF-600E-41E0-8AC9-CB5439EBB0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20 · MAGNETIC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73AA52A-DE84-4DD7-8BF4-98EF00ECEE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55DDBD3-DA4E-45FF-8BE7-C6834519F5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7588813-E083-4A30-82EC-189A90CE2B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164EE5E7-4660-437C-A0A2-CE17F051B0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An electron moves at 3.0 × 10⁶ m s⁻¹ perpendicular to a 0.20 T field. Find force magnitude and path radius. Use e = 1.60 × 10⁻¹⁹ C, mₑ = 9.11 × 10⁻³¹ kg.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6DEC3165-053C-4FA1-8B4B-7FB5E30DDF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CHECK θ = 90°</a:t>
            </a:r>
          </a:p>
        </p:txBody>
      </p:sp>
    </p:spTree>
    <p:extLst>
      <p:ext uri="{BB962C8B-B14F-4D97-AF65-F5344CB8AC3E}">
        <p14:creationId xmlns:p14="http://schemas.microsoft.com/office/powerpoint/2010/main" val="122548788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2026-08-26T11:41:10.9930000Z</dcterms:created>
  <dcterms:modified xsi:type="dcterms:W3CDTF">2026-08-26T11:41:10.9930000Z</dcterms:modified>
</coreProperties>
</file>