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09df323456254d08" /><Relationship Type="http://schemas.openxmlformats.org/officeDocument/2006/relationships/extended-properties" Target="/docProps/app.xml" Id="Ra227cd58b38c4e62" /><Relationship Type="http://schemas.openxmlformats.org/officeDocument/2006/relationships/officeDocument" Target="/ppt/presentation.xml" Id="Ra105ddff1e354eeb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67a7a8c231954203"/>
  </p:sldMasterIdLst>
  <p:notesMasterIdLst>
    <p:notesMasterId xmlns:r="http://schemas.openxmlformats.org/officeDocument/2006/relationships" r:id="R13ca5ce6951c4ba9"/>
  </p:notesMasterIdLst>
  <p:sldIdLst>
    <p:sldId xmlns:r="http://schemas.openxmlformats.org/officeDocument/2006/relationships" id="256" r:id="R3a7f147d360248bc"/>
    <p:sldId xmlns:r="http://schemas.openxmlformats.org/officeDocument/2006/relationships" id="257" r:id="R1ca47ec88416409b"/>
    <p:sldId xmlns:r="http://schemas.openxmlformats.org/officeDocument/2006/relationships" id="258" r:id="Rf5c0eff0106a42c4"/>
    <p:sldId xmlns:r="http://schemas.openxmlformats.org/officeDocument/2006/relationships" id="259" r:id="R0a9608281d6146a5"/>
    <p:sldId xmlns:r="http://schemas.openxmlformats.org/officeDocument/2006/relationships" id="260" r:id="R4756ba8d1c174cce"/>
    <p:sldId xmlns:r="http://schemas.openxmlformats.org/officeDocument/2006/relationships" id="261" r:id="Rcb685aee22e649d9"/>
    <p:sldId xmlns:r="http://schemas.openxmlformats.org/officeDocument/2006/relationships" id="262" r:id="Re35d3bbcee114255"/>
    <p:sldId xmlns:r="http://schemas.openxmlformats.org/officeDocument/2006/relationships" id="263" r:id="Reb9b49d46dee45d0"/>
    <p:sldId xmlns:r="http://schemas.openxmlformats.org/officeDocument/2006/relationships" id="264" r:id="Rd4bc351020cf41ae"/>
    <p:sldId xmlns:r="http://schemas.openxmlformats.org/officeDocument/2006/relationships" id="265" r:id="R13597b5e9b9b4d7f"/>
    <p:sldId xmlns:r="http://schemas.openxmlformats.org/officeDocument/2006/relationships" id="266" r:id="R4ef439dcb7b04702"/>
    <p:sldId xmlns:r="http://schemas.openxmlformats.org/officeDocument/2006/relationships" id="267" r:id="R160a6d26f44b4406"/>
    <p:sldId xmlns:r="http://schemas.openxmlformats.org/officeDocument/2006/relationships" id="268" r:id="Re1a0d60be7844793"/>
    <p:sldId xmlns:r="http://schemas.openxmlformats.org/officeDocument/2006/relationships" id="269" r:id="R83dd3f308d3c44f9"/>
    <p:sldId xmlns:r="http://schemas.openxmlformats.org/officeDocument/2006/relationships" id="270" r:id="Rd5ba9aebc5f341b1"/>
    <p:sldId xmlns:r="http://schemas.openxmlformats.org/officeDocument/2006/relationships" id="271" r:id="R3bcc685d43594c81"/>
    <p:sldId xmlns:r="http://schemas.openxmlformats.org/officeDocument/2006/relationships" id="272" r:id="Rc941f14556154dc5"/>
    <p:sldId xmlns:r="http://schemas.openxmlformats.org/officeDocument/2006/relationships" id="273" r:id="Ref379a14ccf34032"/>
    <p:sldId xmlns:r="http://schemas.openxmlformats.org/officeDocument/2006/relationships" id="274" r:id="Re8346f0215784891"/>
    <p:sldId xmlns:r="http://schemas.openxmlformats.org/officeDocument/2006/relationships" id="275" r:id="R9ed8adadfe334f7e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321aea61ddd24b88" /><Relationship Type="http://schemas.openxmlformats.org/officeDocument/2006/relationships/slideMaster" Target="/ppt/slideMasters/slideMaster1.xml" Id="R67a7a8c231954203" /><Relationship Type="http://schemas.openxmlformats.org/officeDocument/2006/relationships/notesMaster" Target="/ppt/notesMasters/notesMaster1.xml" Id="R13ca5ce6951c4ba9" /><Relationship Type="http://schemas.openxmlformats.org/officeDocument/2006/relationships/presProps" Target="/ppt/presProps.xml" Id="Raa3b191467ed4844" /><Relationship Type="http://schemas.openxmlformats.org/officeDocument/2006/relationships/viewProps" Target="/ppt/viewProps.xml" Id="Rb7bb3414ac2f465e" /><Relationship Type="http://schemas.openxmlformats.org/officeDocument/2006/relationships/tableStyles" Target="/ppt/tableStyles.xml" Id="R29cea9a6834549d6" /><Relationship Type="http://schemas.openxmlformats.org/officeDocument/2006/relationships/slide" Target="/ppt/slides/slide1.xml" Id="R3a7f147d360248bc" /><Relationship Type="http://schemas.openxmlformats.org/officeDocument/2006/relationships/slide" Target="/ppt/slides/slide2.xml" Id="R1ca47ec88416409b" /><Relationship Type="http://schemas.openxmlformats.org/officeDocument/2006/relationships/slide" Target="/ppt/slides/slide3.xml" Id="Rf5c0eff0106a42c4" /><Relationship Type="http://schemas.openxmlformats.org/officeDocument/2006/relationships/slide" Target="/ppt/slides/slide4.xml" Id="R0a9608281d6146a5" /><Relationship Type="http://schemas.openxmlformats.org/officeDocument/2006/relationships/slide" Target="/ppt/slides/slide5.xml" Id="R4756ba8d1c174cce" /><Relationship Type="http://schemas.openxmlformats.org/officeDocument/2006/relationships/slide" Target="/ppt/slides/slide6.xml" Id="Rcb685aee22e649d9" /><Relationship Type="http://schemas.openxmlformats.org/officeDocument/2006/relationships/slide" Target="/ppt/slides/slide7.xml" Id="Re35d3bbcee114255" /><Relationship Type="http://schemas.openxmlformats.org/officeDocument/2006/relationships/slide" Target="/ppt/slides/slide8.xml" Id="Reb9b49d46dee45d0" /><Relationship Type="http://schemas.openxmlformats.org/officeDocument/2006/relationships/slide" Target="/ppt/slides/slide9.xml" Id="Rd4bc351020cf41ae" /><Relationship Type="http://schemas.openxmlformats.org/officeDocument/2006/relationships/slide" Target="/ppt/slides/slide10.xml" Id="R13597b5e9b9b4d7f" /><Relationship Type="http://schemas.openxmlformats.org/officeDocument/2006/relationships/slide" Target="/ppt/slides/slide11.xml" Id="R4ef439dcb7b04702" /><Relationship Type="http://schemas.openxmlformats.org/officeDocument/2006/relationships/slide" Target="/ppt/slides/slide12.xml" Id="R160a6d26f44b4406" /><Relationship Type="http://schemas.openxmlformats.org/officeDocument/2006/relationships/slide" Target="/ppt/slides/slide13.xml" Id="Re1a0d60be7844793" /><Relationship Type="http://schemas.openxmlformats.org/officeDocument/2006/relationships/slide" Target="/ppt/slides/slide14.xml" Id="R83dd3f308d3c44f9" /><Relationship Type="http://schemas.openxmlformats.org/officeDocument/2006/relationships/slide" Target="/ppt/slides/slide15.xml" Id="Rd5ba9aebc5f341b1" /><Relationship Type="http://schemas.openxmlformats.org/officeDocument/2006/relationships/slide" Target="/ppt/slides/slide16.xml" Id="R3bcc685d43594c81" /><Relationship Type="http://schemas.openxmlformats.org/officeDocument/2006/relationships/slide" Target="/ppt/slides/slide17.xml" Id="Rc941f14556154dc5" /><Relationship Type="http://schemas.openxmlformats.org/officeDocument/2006/relationships/slide" Target="/ppt/slides/slide18.xml" Id="Ref379a14ccf34032" /><Relationship Type="http://schemas.openxmlformats.org/officeDocument/2006/relationships/slide" Target="/ppt/slides/slide19.xml" Id="Re8346f0215784891" /><Relationship Type="http://schemas.openxmlformats.org/officeDocument/2006/relationships/slide" Target="/ppt/slides/slide20.xml" Id="R9ed8adadfe334f7e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b5c8af573af0497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8efab26478024039" /><Relationship Type="http://schemas.openxmlformats.org/officeDocument/2006/relationships/notesMaster" Target="/ppt/notesMasters/notesMaster1.xml" Id="R5504a3ae70b64503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54dee0a003bb4e04" /><Relationship Type="http://schemas.openxmlformats.org/officeDocument/2006/relationships/notesMaster" Target="/ppt/notesMasters/notesMaster1.xml" Id="R24bca735e24d4629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9685a22df2004371" /><Relationship Type="http://schemas.openxmlformats.org/officeDocument/2006/relationships/notesMaster" Target="/ppt/notesMasters/notesMaster1.xml" Id="R0094a5af2fa6402c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05cbb7fdf5f947cb" /><Relationship Type="http://schemas.openxmlformats.org/officeDocument/2006/relationships/notesMaster" Target="/ppt/notesMasters/notesMaster1.xml" Id="R38e0e1a7175c47ea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d6eb84ba74dd4d47" /><Relationship Type="http://schemas.openxmlformats.org/officeDocument/2006/relationships/notesMaster" Target="/ppt/notesMasters/notesMaster1.xml" Id="Rd8272f22a4c649ca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2b2765b1cb5f4dc5" /><Relationship Type="http://schemas.openxmlformats.org/officeDocument/2006/relationships/notesMaster" Target="/ppt/notesMasters/notesMaster1.xml" Id="R33d8a35016704885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49a5c7c755e64b44" /><Relationship Type="http://schemas.openxmlformats.org/officeDocument/2006/relationships/notesMaster" Target="/ppt/notesMasters/notesMaster1.xml" Id="R4f9ac947ae824439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b939c232ea2c45b6" /><Relationship Type="http://schemas.openxmlformats.org/officeDocument/2006/relationships/notesMaster" Target="/ppt/notesMasters/notesMaster1.xml" Id="Rf452fa5b87264798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69de9686170b4688" /><Relationship Type="http://schemas.openxmlformats.org/officeDocument/2006/relationships/notesMaster" Target="/ppt/notesMasters/notesMaster1.xml" Id="R73089ea25c984ac3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9f5e9f0e45df4c35" /><Relationship Type="http://schemas.openxmlformats.org/officeDocument/2006/relationships/notesMaster" Target="/ppt/notesMasters/notesMaster1.xml" Id="R6f5548c9b2fb4a0f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091390d06a4a4ce7" /><Relationship Type="http://schemas.openxmlformats.org/officeDocument/2006/relationships/notesMaster" Target="/ppt/notesMasters/notesMaster1.xml" Id="Rb3d2d4b9edc14ca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1ca0a9b076b242b7" /><Relationship Type="http://schemas.openxmlformats.org/officeDocument/2006/relationships/notesMaster" Target="/ppt/notesMasters/notesMaster1.xml" Id="Re49e43d941d84e3f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86b0cc0480194860" /><Relationship Type="http://schemas.openxmlformats.org/officeDocument/2006/relationships/notesMaster" Target="/ppt/notesMasters/notesMaster1.xml" Id="R5f852f16d9174ef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1a148ff009e84004" /><Relationship Type="http://schemas.openxmlformats.org/officeDocument/2006/relationships/notesMaster" Target="/ppt/notesMasters/notesMaster1.xml" Id="Rfa981a49b7714c68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33e6266f49794780" /><Relationship Type="http://schemas.openxmlformats.org/officeDocument/2006/relationships/notesMaster" Target="/ppt/notesMasters/notesMaster1.xml" Id="Rc3adc91368d24a0f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3c56dddc50e243d2" /><Relationship Type="http://schemas.openxmlformats.org/officeDocument/2006/relationships/notesMaster" Target="/ppt/notesMasters/notesMaster1.xml" Id="R0745ef565ed04b6b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9c19c8227beb4e20" /><Relationship Type="http://schemas.openxmlformats.org/officeDocument/2006/relationships/notesMaster" Target="/ppt/notesMasters/notesMaster1.xml" Id="R1f01ebab88d34fc4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6272fb91857649f4" /><Relationship Type="http://schemas.openxmlformats.org/officeDocument/2006/relationships/notesMaster" Target="/ppt/notesMasters/notesMaster1.xml" Id="R2506c8f8cc2241f1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2876384a10be46d5" /><Relationship Type="http://schemas.openxmlformats.org/officeDocument/2006/relationships/notesMaster" Target="/ppt/notesMasters/notesMaster1.xml" Id="R3ad8c208bfda4210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8eb3d9cea8bf4f38" /><Relationship Type="http://schemas.openxmlformats.org/officeDocument/2006/relationships/notesMaster" Target="/ppt/notesMasters/notesMaster1.xml" Id="R875c27199f6a4801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16 Thermodynamics; slide 1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only apparatus rated for the pressure range; no sealed heating demonstrations.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16 Thermodynamics; slide 10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only apparatus rated for the pressure range; no sealed heating demonstrations.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16 Thermodynamics; slide 11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only apparatus rated for the pressure range; no sealed heating demonstrations.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16 Thermodynamics; slide 12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only apparatus rated for the pressure range; no sealed heating demonstrations.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16 Thermodynamics; slide 13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only apparatus rated for the pressure range; no sealed heating demonstrations.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16 Thermodynamics; slide 14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only apparatus rated for the pressure range; no sealed heating demonstrations.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16 Thermodynamics; slide 15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only apparatus rated for the pressure range; no sealed heating demonstrations.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16 Thermodynamics; slide 16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only apparatus rated for the pressure range; no sealed heating demonstrations.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16 Thermodynamics; slide 17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only apparatus rated for the pressure range; no sealed heating demonstrations.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16 Thermodynamics; slide 18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U. Internal energy depends only on state. Q2: work. Pressure × volume has unit joule.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only apparatus rated for the pressure range; no sealed heating demonstrations.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16 Thermodynamics; slide 19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Q = 0. No energy is transferred by heating. Q4: work increases U. Work done on the gas raises internal energy.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only apparatus rated for the pressure range; no sealed heating demonstrations.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16 Thermodynamics; slide 2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only apparatus rated for the pressure range; no sealed heating demonstrations.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16 Thermodynamics; slide 20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U. Internal energy depends only on state. Q2: work. Pressure × volume has unit joule. Q3: Q = 0. No energy is transferred by heating. Q4: work increases U. Work done on the gas raises internal energy.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only apparatus rated for the pressure range; no sealed heating demonstrations.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16 Thermodynamics; slide 3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U. Internal energy depends only on state. Q2: work. Pressure × volume has unit joule.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only apparatus rated for the pressure range; no sealed heating demonstrations.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16 Thermodynamics; slide 4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only apparatus rated for the pressure range; no sealed heating demonstrations.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16 Thermodynamics; slide 5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only apparatus rated for the pressure range; no sealed heating demonstrations.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16 Thermodynamics; slide 6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internal energy, heating, work, isothermal, adiabatic, p–V diagram.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only apparatus rated for the pressure range; no sealed heating demonstrations.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16 Thermodynamics; slide 7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only apparatus rated for the pressure range; no sealed heating demonstrations.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16 Thermodynamics; slide 8 of 20.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Different paths between the same states can transfer different work, even though ΔU depends only on the endpoints. Data: (1, 300), (2, 250), (3, 200), (4, 160), (5, 130).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only apparatus rated for the pressure range; no sealed heating demonstrations.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16 Thermodynamics; slide 9 of 20.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only apparatus rated for the pressure range; no sealed heating demonstrations.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ae3af078e514002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b3ebdbc2bbe942ac" /><Relationship Type="http://schemas.openxmlformats.org/officeDocument/2006/relationships/slideLayout" Target="/ppt/slideLayouts/slideLayout1.xml" Id="R210d7951a6274c65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210d7951a6274c65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01f8b67ed7b48cf" /><Relationship Type="http://schemas.openxmlformats.org/officeDocument/2006/relationships/notesSlide" Target="/ppt/notesSlides/notesSlide1.xml" Id="R60474179e19d42e4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e3b03f675f74fa5" /><Relationship Type="http://schemas.openxmlformats.org/officeDocument/2006/relationships/notesSlide" Target="/ppt/notesSlides/notesSlide10.xml" Id="Rde2e5c333cac4da0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fc02178a24046da" /><Relationship Type="http://schemas.openxmlformats.org/officeDocument/2006/relationships/notesSlide" Target="/ppt/notesSlides/notesSlide11.xml" Id="R1f1edc53eed14c21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82c51ac94ed4255" /><Relationship Type="http://schemas.openxmlformats.org/officeDocument/2006/relationships/notesSlide" Target="/ppt/notesSlides/notesSlide12.xml" Id="Rda5c96b546f04b23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60ad05473c44f81" /><Relationship Type="http://schemas.openxmlformats.org/officeDocument/2006/relationships/notesSlide" Target="/ppt/notesSlides/notesSlide13.xml" Id="R6615fafa5f08426c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2efa23f090246b7" /><Relationship Type="http://schemas.openxmlformats.org/officeDocument/2006/relationships/notesSlide" Target="/ppt/notesSlides/notesSlide14.xml" Id="R69930d5e7d904aeb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45d13eb6d444b54" /><Relationship Type="http://schemas.openxmlformats.org/officeDocument/2006/relationships/notesSlide" Target="/ppt/notesSlides/notesSlide15.xml" Id="R3cf2239aaac34d11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bfc3064a67c45a1" /><Relationship Type="http://schemas.openxmlformats.org/officeDocument/2006/relationships/notesSlide" Target="/ppt/notesSlides/notesSlide16.xml" Id="R1a5ed8dcf4f54994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0b1e0589522440d" /><Relationship Type="http://schemas.openxmlformats.org/officeDocument/2006/relationships/notesSlide" Target="/ppt/notesSlides/notesSlide17.xml" Id="R37b26c43cd724260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a6dd3d455744b2c" /><Relationship Type="http://schemas.openxmlformats.org/officeDocument/2006/relationships/notesSlide" Target="/ppt/notesSlides/notesSlide18.xml" Id="Re9755756f11b40e3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5d8f9441ccd4c43" /><Relationship Type="http://schemas.openxmlformats.org/officeDocument/2006/relationships/notesSlide" Target="/ppt/notesSlides/notesSlide19.xml" Id="Rbe789d5e835f4f8d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a8f842679b640ff" /><Relationship Type="http://schemas.openxmlformats.org/officeDocument/2006/relationships/notesSlide" Target="/ppt/notesSlides/notesSlide2.xml" Id="R2d4a8c0eb28d494b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234de5b97844339" /><Relationship Type="http://schemas.openxmlformats.org/officeDocument/2006/relationships/notesSlide" Target="/ppt/notesSlides/notesSlide20.xml" Id="R1d27b1b4f0ec499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67126ac00004468" /><Relationship Type="http://schemas.openxmlformats.org/officeDocument/2006/relationships/notesSlide" Target="/ppt/notesSlides/notesSlide3.xml" Id="R1a8ac7f7966240a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63d44c009a8424c" /><Relationship Type="http://schemas.openxmlformats.org/officeDocument/2006/relationships/notesSlide" Target="/ppt/notesSlides/notesSlide4.xml" Id="R4b5475a05c3a4a28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f730ab20e584966" /><Relationship Type="http://schemas.openxmlformats.org/officeDocument/2006/relationships/notesSlide" Target="/ppt/notesSlides/notesSlide5.xml" Id="Ra2ccd24c89cf4bf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e49863f30304633" /><Relationship Type="http://schemas.openxmlformats.org/officeDocument/2006/relationships/notesSlide" Target="/ppt/notesSlides/notesSlide6.xml" Id="R17ba95d2cc394f29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547381a3c724879" /><Relationship Type="http://schemas.openxmlformats.org/officeDocument/2006/relationships/notesSlide" Target="/ppt/notesSlides/notesSlide7.xml" Id="R325657e6a9a74dad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e2019a4630c48c1" /><Relationship Type="http://schemas.openxmlformats.org/officeDocument/2006/relationships/chart" Target="/ppt/slides/charts/chart1.xml" Id="Rb0ae95cbfa204d16" /><Relationship Type="http://schemas.openxmlformats.org/officeDocument/2006/relationships/notesSlide" Target="/ppt/notesSlides/notesSlide8.xml" Id="R9e68340661384adc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22a9c9e2b444b6c" /><Relationship Type="http://schemas.openxmlformats.org/officeDocument/2006/relationships/notesSlide" Target="/ppt/notesSlides/notesSlide9.xml" Id="R781ab7c247794aaa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Thermodynamics</c:v>
          </c:tx>
          <c:spPr>
            <a:solidFill xmlns:a="http://schemas.openxmlformats.org/drawingml/2006/main">
              <a:srgbClr val="6336D6"/>
            </a:solidFill>
            <a:ln xmlns:a="http://schemas.openxmlformats.org/drawingml/2006/main" w="38100">
              <a:solidFill>
                <a:srgbClr val="6336D6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6336D6"/>
              </a:solidFill>
            </c:spPr>
          </c:marker>
          <c:xVal>
            <c:numLit>
              <c:formatCode>General</c:formatCode>
              <c:ptCount val="5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</c:numLit>
          </c:xVal>
          <c:yVal>
            <c:numLit>
              <c:formatCode>General</c:formatCode>
              <c:ptCount val="5"/>
              <c:pt idx="0">
                <c:v>300</c:v>
              </c:pt>
              <c:pt idx="1">
                <c:v>250</c:v>
              </c:pt>
              <c:pt idx="2">
                <c:v>200</c:v>
              </c:pt>
              <c:pt idx="3">
                <c:v>160</c:v>
              </c:pt>
              <c:pt idx="4">
                <c:v>130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Pressure (kPa)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Volume (dm³)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BF917747-E87C-4487-90AC-86E938401A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8C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DCAF505E-434A-499B-8F13-560745FF7A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Thermodynamics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B89ABCDE-5BA6-41AA-ADFB-C05EEF5151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A88CFF"/>
                </a:solidFill>
              </a:defRPr>
            </a:pPr>
            <a:r>
              <a:rPr sz="3750" b="1" i="0">
                <a:solidFill>
                  <a:srgbClr val="A88CFF"/>
                </a:solidFill>
              </a:rPr>
              <a:t>Heat, Work and Internal Energy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0AB55CFD-1C14-49CC-B076-F0F392B0EF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ΔU = Q − W (W by gas)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A5665E46-DE6F-4189-A1FC-9F9D23B6AD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6C3CD8E-7749-4BD5-BE2B-99DBB16D13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16 · THERMODYNAMICS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3C3F538-ECD9-45A1-8BC9-AA54387D8E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6447D48-B76D-4FBF-A6A9-B634CD7126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86543704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C3FF214-C86E-46BB-966B-1F1C7D5F53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16 · THERMODYNAMICS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2D2CF02-E831-4C9E-91A5-93D2A946AC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69A761C-053B-4BAC-A181-F34A1ED1AB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520639A-3BC3-4AE8-95EC-771390EA18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DE13D15A-101E-4343-9068-1212D3191D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79C4CBC8-A155-4691-B356-65ADC1A65B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Q = +750 J because energy enters by heating.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C6F4FA8C-DD5B-478E-8DE3-52A2BB3501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5545344C-AE12-4B7A-A722-A050DDD531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W = +280 J because the gas does work.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464D83C2-C485-4239-9996-7A17C32555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1185544637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97E54CE-8BEF-4B72-919A-CB8F3A57EA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16 · THERMODYNAMICS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40202F6-6E80-4882-B187-2D59065A98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7C0123A-C8AE-4DA4-B48E-F51E4835AB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B3C89BC-1CB1-4BF2-A86C-4C036207AF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652D891A-A3D7-49DF-A028-9C8DA30934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ΔU = 750 − 280 = 470 J.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6D54D3CB-C7BD-4B29-90B4-931B8658F5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A88CFF"/>
                </a:solidFill>
              </a:defRPr>
            </a:pPr>
            <a:r>
              <a:rPr sz="3450" b="1" i="0">
                <a:solidFill>
                  <a:srgbClr val="A88CFF"/>
                </a:solidFill>
              </a:rPr>
              <a:t>Internal energy increases by 470 J.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FDA6F698-01FF-41A0-BD23-4760D89459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1666260418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AC9A6ED-B607-4D3C-B403-10B2BF7F61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16 · THERMODYNAMICS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C0D2DEB-C216-44E5-91F6-D42B2C201C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76900C5-D629-40C1-AD39-53041911B4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98DB8DD-0B5F-4619-973A-1E12A13350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7E3C2887-6C57-4CDF-97EA-DB37F199C8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gas at constant pressure 2.0 × 10⁵ Pa expands from 1.5 to 4.0 dm³ while 900 J enters by heating. Find work and ΔU.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E3319280-292B-448D-9078-0E2D77AEA6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 · FIRST HINT · Convert ΔV to m³.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632B3377-BAF4-45C1-BC1E-A5F28557AB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1176731847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2714E86-41E3-4A64-A34E-DA5258BAF2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16 · THERMODYNAMICS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2900E96-690C-4DDD-8EA9-DD5BC82B6F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964B217-388A-40A5-8157-D1FA24B649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6E5D11D-B4D2-4CA3-A844-9CA2FF20D8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A4561A6E-1EDF-47E3-ABB4-07714CC162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Convert ΔV to m³.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05DF2542-0AB0-475B-B5C6-4A47E8C2DE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W = pΔV.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D4C8AD50-353A-461C-B812-8DC067C685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Use ΔU = Q − W.</a:t>
            </a:r>
          </a:p>
        </p:txBody>
      </p:sp>
      <p:sp>
        <p:nvSpPr>
          <p:cNvPr id="8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DF719529-87CD-41CD-AAC3-9D41A0BC73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133850"/>
            <a:ext cx="1028700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300" b="1" i="0">
                <a:solidFill>
                  <a:srgbClr val="6336D6"/>
                </a:solidFill>
              </a:defRPr>
            </a:pPr>
            <a:r>
              <a:rPr sz="3300" b="1" i="0">
                <a:solidFill>
                  <a:srgbClr val="6336D6"/>
                </a:solidFill>
              </a:rPr>
              <a:t>W = 500 J; ΔU = +400 J.</a:t>
            </a:r>
          </a:p>
        </p:txBody>
      </p:sp>
      <p:sp>
        <p:nvSpPr>
          <p:cNvPr id="9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6200197A-501D-401C-93E6-2F659DC2B2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128563525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6336D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B27C9D0-DF64-4BF0-8959-4D20C98757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A2 · CAMBRIDGE PHYSICS 9702 · TOPIC 16 · THERMODYNAMICS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19780FF-A545-4840-A42F-1BDFF6DE2A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BB4FFF4-7950-4D78-BDDC-8DEE4272AE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22AEF1C-0847-44F0-9B98-FE222D9EE2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06D62A96-F3EB-4F78-824B-4515F62F85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“Heat is energy stored inside an object.”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EFFE1B89-3844-4D34-B18E-EDCC6811B3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1886379874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41AA902-39F8-4110-956F-B76A439EA6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16 · THERMODYNAMICS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D36323F-403D-4950-8F48-7031B19189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0E62576-1B5A-4A49-B9BA-6795842658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23086BA-1FC2-48BD-80D8-4186DB1F7F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D1753EB7-4F4B-4DF8-A58B-BE4F217D70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Heating is a transfer pathway; the object stores internal energy, not ‘heat’ as a substance.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9AD9D260-C6FD-4320-B781-89B3CD3219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A88CFF"/>
                </a:solidFill>
              </a:defRPr>
            </a:pPr>
            <a:r>
              <a:rPr sz="2550" b="0" i="1">
                <a:solidFill>
                  <a:srgbClr val="A88CFF"/>
                </a:solidFill>
              </a:rPr>
              <a:t>Heat is the delivery method, not the parcel on the shelf.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74E9C1D1-C2B4-474F-A58C-DB860DDE26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573841579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B36260E-CD81-46B6-B3EA-A38701CEF2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16 · THERMODYNAMICS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C19FFFF-CB52-48C3-8538-D01C678E13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9B04E93-8B95-4E46-A31A-D11CD3DA3B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EAEDAAA-BDF3-4013-8EA0-123821DE62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77D0C99C-5C8D-47E0-94F1-31BCE760D7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4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1BBB3E5C-92BD-4E55-AFE0-13B1E579EC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gas is compressed and 320 J of work is done on it while it loses 90 J by heating. Calculate ΔU using ΔU = Q − W, where W is work done by the gas.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2F53F463-3860-4F1A-B87C-96A144CC1B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748745469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F12F4FE-775E-4FF0-8F05-DF19E4431D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16 · THERMODYNAMICS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E612A2F-5703-454D-8A28-6377F630D7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FDFB337-D99C-4A78-8D3C-9CE1BBCE00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CF6ACA4-B11D-4041-8F12-509BB85C89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6966ED5E-918F-402C-B632-EF415DF8F0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29B44848-2FD4-4BD4-B3AD-AD83554A33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 = −90 J.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74882BE1-E8BB-4F43-9D81-1F10CA2C6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77898DB5-C8A7-44B6-A812-D1B6417B41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Compression means work by gas W = −320 J.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4836FFD4-259B-44F5-9596-6BCD045EA6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2C108E8B-A16A-46D7-9D9A-1BDBA0A49E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ΔU = −90 − (−320).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A74AB6B9-8109-46F7-8EE8-0B02FC6B01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1CB77729-9A08-4762-9E48-AD10F59F66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ΔU = +230 J.</a:t>
            </a:r>
          </a:p>
        </p:txBody>
      </p:sp>
      <p:sp>
        <p:nvSpPr>
          <p:cNvPr id="13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C2BEA54F-7B0C-447D-8C02-9C905F6DCF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1911207934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02D1FAE-2E6E-499F-8BC4-1EB94FCD37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16 · THERMODYNAMICS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AC04C60-B7C5-4091-A28B-2028260650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AF29BF8-6C0E-4ABE-BFA2-91B6EB0B2D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1826E1B-6B7F-47CA-85E3-9C4798A50F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706D2972-289D-49F5-B2DE-A5C561D548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DB9E33B9-643B-466D-A44C-423052208D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DAEE1484-1732-4DB2-AC00-2456E46BD7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State function here?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E5EA9C11-75A1-4086-9A22-888C9A7AE2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Q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W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U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path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4F5A7C41-CE58-4F47-9492-796711193E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C74081AB-543B-4E41-AF0C-EAAC0CF80A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p–V area gives?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B0504733-48D7-4751-A3BD-6624299EEF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heat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work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temperature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entropy</a:t>
            </a:r>
          </a:p>
        </p:txBody>
      </p:sp>
    </p:spTree>
    <p:extLst>
      <p:ext uri="{BB962C8B-B14F-4D97-AF65-F5344CB8AC3E}">
        <p14:creationId xmlns:p14="http://schemas.microsoft.com/office/powerpoint/2010/main" val="1269904685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C613578-F284-4F33-B1AC-07D90AFD90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16 · THERMODYNAMICS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1F766A7-976E-4F85-A6EC-4C37BE61C7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8AF0DB1-F847-4700-AA39-44A9753457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4D77E65-04AA-4CF2-82E8-E81B253391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4CFE3548-8A94-4455-B8B6-83DEAA2023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F2461960-2831-4AC6-A7E4-25F0D2BC56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86C05665-D7C1-4ADC-BD14-9868619CE4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Adiabatic means?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45BE5275-7FC9-4D7F-8FEC-D97DE88547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Q = 0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W = 0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ΔU = 0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p = 0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E94752D5-3026-4BB9-9F0A-9F48569215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6F3F36E7-645A-4F24-8532-0C28FB1D2B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Fast compression often warms because?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C78F7BCB-FBE4-4BCC-BCC5-3B2D51257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work increases U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mass rises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pressure vanishes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Q is negative only</a:t>
            </a:r>
          </a:p>
        </p:txBody>
      </p:sp>
    </p:spTree>
    <p:extLst>
      <p:ext uri="{BB962C8B-B14F-4D97-AF65-F5344CB8AC3E}">
        <p14:creationId xmlns:p14="http://schemas.microsoft.com/office/powerpoint/2010/main" val="61497298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5094947-D586-48B5-9116-497C2D002E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16 · THERMODYNAMICS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64348F7-EB5B-4A5A-91BB-3DF4E68AF5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508021E-C078-4044-83B0-A526D751DF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61C15DF-0674-43D1-8E43-CF5CA249E5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7192A527-B869-4A9C-B86B-BB1FEC9677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gas is compressed quickly and becomes warmer. No heater was used—where did the energy come from?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DF5F0A13-3B7F-4A40-AD4F-D04DE6275E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1027843639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2DC9D77-180E-4E0F-BC2A-8A0FBEDA23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16 · THERMODYNAMICS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B1B741C-F911-438D-B5CF-3A52D86799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6D45A4B-612E-40DD-9CD6-10E7BF9338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BA76024-31ED-4F57-A86E-A7768C24AB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9F5407BB-B61A-4B84-B7B4-CB5C5A3FCC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U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8C00F786-1845-4B58-AEA6-5AAE7B95A9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 work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9E50F252-253C-4966-A0E1-E6F90DE6CB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Q = 0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9EF9FE18-5B67-40B7-A4DB-76310AC70F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Q4 work increases U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74306AB4-07A4-47CE-ADD5-4E869064FA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6336D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7753F55A-4E99-4871-9619-D46E91B409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70359054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2F11061-F478-4849-985D-3DA2B5D814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16 · THERMODYNAMICS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0F7A6D0-C35F-411B-AFE5-E0311221B8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682F751-0525-4D74-93DB-13C568F4CE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062C900-8501-4C5D-810F-9A8C814171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DBF62F08-DFFC-45CB-8B2D-03A122F0D7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B0D3E8EE-1393-431A-8DB0-227633B04F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5FBFD56E-1596-4173-942D-950D42A035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State function here?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805E2B6E-F749-4938-A68A-CE411B4313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Q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W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U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path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BC17E093-6265-4166-8477-47C6CC54F9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4BB8E732-15D8-4D45-B033-5F0D3E5CDD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p–V area gives?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EFC7057E-827C-4E4A-BF3D-124B0D4E03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heat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work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temperature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entropy</a:t>
            </a:r>
          </a:p>
        </p:txBody>
      </p:sp>
    </p:spTree>
    <p:extLst>
      <p:ext uri="{BB962C8B-B14F-4D97-AF65-F5344CB8AC3E}">
        <p14:creationId xmlns:p14="http://schemas.microsoft.com/office/powerpoint/2010/main" val="136414183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55848A1-A48B-98EB-D775-40C092B149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7D755D4-D85F-16C4-70DD-1684D0187F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1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AE861B39-CDCC-5D60-8EA0-1CEAFB3C6D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6336D6"/>
                </a:solidFill>
              </a:defRPr>
            </a:pPr>
            <a:r>
              <a:rPr sz="2025" b="1">
                <a:solidFill>
                  <a:srgbClr val="6336D6"/>
                </a:solidFill>
              </a:rPr>
              <a:t>ONE SENTENCE</a:t>
            </a:r>
          </a:p>
        </p:txBody>
      </p:sp>
      <p:sp>
        <p:nvSpPr>
          <p:cNvPr id="22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C1E1695F-64C9-84AE-C421-6FF9D62264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Internal energy is the sum of random microscopic kinetic and potential energies.</a:t>
            </a:r>
          </a:p>
        </p:txBody>
      </p:sp>
      <p:sp>
        <p:nvSpPr>
          <p:cNvPr id="23" name="Rectangle 22">
            <a:extLst xmlns:a="http://schemas.openxmlformats.org/drawingml/2006/main">
              <a:ext uri="{FF2B5EF4-FFF2-40B4-BE49-F238E27FC236}">
                <a16:creationId xmlns:a16="http://schemas.microsoft.com/office/drawing/2014/main" id="{3FD21BA6-7AC2-B8C9-CE1E-D42742AF4C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94000" y="3920067"/>
            <a:ext cx="3048000" cy="160396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EFDF"/>
          </a:solidFill>
          <a:ln xmlns:a="http://schemas.openxmlformats.org/drawingml/2006/main" w="2540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4" name="Rectangle 23">
            <a:extLst xmlns:a="http://schemas.openxmlformats.org/drawingml/2006/main">
              <a:ext uri="{FF2B5EF4-FFF2-40B4-BE49-F238E27FC236}">
                <a16:creationId xmlns:a16="http://schemas.microsoft.com/office/drawing/2014/main" id="{123026AA-82DC-EBA4-790B-2073945671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42000" y="3920067"/>
            <a:ext cx="304800" cy="160396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5" name="TextBox 24">
            <a:extLst xmlns:a="http://schemas.openxmlformats.org/drawingml/2006/main">
              <a:ext uri="{FF2B5EF4-FFF2-40B4-BE49-F238E27FC236}">
                <a16:creationId xmlns:a16="http://schemas.microsoft.com/office/drawing/2014/main" id="{D09A351C-E5AE-1CAE-8B8D-47DA81E2C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64200" y="5582355"/>
            <a:ext cx="9144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piston</a:t>
            </a:r>
          </a:p>
        </p:txBody>
      </p:sp>
      <p:sp>
        <p:nvSpPr>
          <p:cNvPr id="26" name="Straight Connector 25">
            <a:extLst xmlns:a="http://schemas.openxmlformats.org/drawingml/2006/main">
              <a:ext uri="{FF2B5EF4-FFF2-40B4-BE49-F238E27FC236}">
                <a16:creationId xmlns:a16="http://schemas.microsoft.com/office/drawing/2014/main" id="{70935274-9959-421A-9CF4-9CF49B0F72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27200" y="4722048"/>
            <a:ext cx="9906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7" name="TextBox 26">
            <a:extLst xmlns:a="http://schemas.openxmlformats.org/drawingml/2006/main">
              <a:ext uri="{FF2B5EF4-FFF2-40B4-BE49-F238E27FC236}">
                <a16:creationId xmlns:a16="http://schemas.microsoft.com/office/drawing/2014/main" id="{C6007B18-5584-97E8-7720-8965D0D2F6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1200" y="4415837"/>
            <a:ext cx="18288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Q — heating in</a:t>
            </a:r>
          </a:p>
        </p:txBody>
      </p:sp>
      <p:sp>
        <p:nvSpPr>
          <p:cNvPr id="28" name="Straight Connector 27">
            <a:extLst xmlns:a="http://schemas.openxmlformats.org/drawingml/2006/main">
              <a:ext uri="{FF2B5EF4-FFF2-40B4-BE49-F238E27FC236}">
                <a16:creationId xmlns:a16="http://schemas.microsoft.com/office/drawing/2014/main" id="{5B936CF2-F0A7-474B-B0C9-C7086D9F0B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73800" y="4722048"/>
            <a:ext cx="10160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EF5C3E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9" name="TextBox 28">
            <a:extLst xmlns:a="http://schemas.openxmlformats.org/drawingml/2006/main">
              <a:ext uri="{FF2B5EF4-FFF2-40B4-BE49-F238E27FC236}">
                <a16:creationId xmlns:a16="http://schemas.microsoft.com/office/drawing/2014/main" id="{1E8BDEB2-CC10-1506-5D47-E44E2E6E2A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62825" y="4438650"/>
            <a:ext cx="371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 b="0">
                <a:solidFill>
                  <a:srgbClr val="EF5C3E"/>
                </a:solidFill>
              </a:defRPr>
            </a:pPr>
            <a:r>
              <a:rPr sz="2250" b="0">
                <a:solidFill>
                  <a:srgbClr val="EF5C3E"/>
                </a:solidFill>
              </a:rPr>
              <a:t>W — work done by gas</a:t>
            </a:r>
          </a:p>
        </p:txBody>
      </p:sp>
      <p:sp>
        <p:nvSpPr>
          <p:cNvPr id="30" name="TextBox 29">
            <a:extLst xmlns:a="http://schemas.openxmlformats.org/drawingml/2006/main">
              <a:ext uri="{FF2B5EF4-FFF2-40B4-BE49-F238E27FC236}">
                <a16:creationId xmlns:a16="http://schemas.microsoft.com/office/drawing/2014/main" id="{26CDA34C-7087-677B-B462-D68E4C98B7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46400" y="4415837"/>
            <a:ext cx="2286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Δ</a:t>
            </a:r>
            <a:r>
              <a:rPr sz="2250">
                <a:solidFill>
                  <a:srgbClr val="102E29"/>
                </a:solidFill>
              </a:rPr>
              <a:t>U inside</a:t>
            </a:r>
          </a:p>
        </p:txBody>
      </p:sp>
      <p:sp>
        <p:nvSpPr>
          <p:cNvPr id="31" name="TextBox 30">
            <a:extLst xmlns:a="http://schemas.openxmlformats.org/drawingml/2006/main">
              <a:ext uri="{FF2B5EF4-FFF2-40B4-BE49-F238E27FC236}">
                <a16:creationId xmlns:a16="http://schemas.microsoft.com/office/drawing/2014/main" id="{9FDED728-7012-8D2E-9676-0CA0EFF738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43225" y="4772025"/>
            <a:ext cx="2286000" cy="5715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 b="0">
                <a:solidFill>
                  <a:srgbClr val="48635E"/>
                </a:solidFill>
              </a:defRPr>
            </a:pPr>
            <a:r>
              <a:rPr sz="2250" b="0">
                <a:solidFill>
                  <a:srgbClr val="48635E"/>
                </a:solidFill>
              </a:rPr>
              <a:t>random molecular energy</a:t>
            </a:r>
          </a:p>
        </p:txBody>
      </p:sp>
      <p:sp>
        <p:nvSpPr>
          <p:cNvPr id="32" name="TextBox 31">
            <a:extLst xmlns:a="http://schemas.openxmlformats.org/drawingml/2006/main">
              <a:ext uri="{FF2B5EF4-FFF2-40B4-BE49-F238E27FC236}">
                <a16:creationId xmlns:a16="http://schemas.microsoft.com/office/drawing/2014/main" id="{76B48295-995B-C7F5-4C95-9C5ABBC3D3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94000" y="5611518"/>
            <a:ext cx="2540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102E29"/>
                </a:solidFill>
              </a:rPr>
              <a:t>Δ</a:t>
            </a:r>
            <a:r>
              <a:rPr sz="2250" b="1">
                <a:solidFill>
                  <a:srgbClr val="102E29"/>
                </a:solidFill>
              </a:rPr>
              <a:t>U = Q − W</a:t>
            </a:r>
          </a:p>
        </p:txBody>
      </p:sp>
      <p:sp>
        <p:nvSpPr>
          <p:cNvPr id="33" name="TextBox 32">
            <a:extLst xmlns:a="http://schemas.openxmlformats.org/drawingml/2006/main">
              <a:ext uri="{FF2B5EF4-FFF2-40B4-BE49-F238E27FC236}">
                <a16:creationId xmlns:a16="http://schemas.microsoft.com/office/drawing/2014/main" id="{87952592-0DEA-6C5E-F97E-A97FD22C19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15225" y="5029200"/>
            <a:ext cx="3810000" cy="8001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 b="0">
                <a:solidFill>
                  <a:srgbClr val="48635E"/>
                </a:solidFill>
              </a:defRPr>
            </a:pPr>
            <a:r>
              <a:rPr sz="2250" b="0">
                <a:solidFill>
                  <a:srgbClr val="48635E"/>
                </a:solidFill>
              </a:rPr>
              <a:t>piston moves out → gas transfers energy by work</a:t>
            </a:r>
          </a:p>
        </p:txBody>
      </p:sp>
      <p:sp>
        <p:nvSpPr>
          <p:cNvPr id="3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7AB40E5-FC1E-43FB-BD65-C83F2BA071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16 · THERMODYNAMICS</a:t>
            </a:r>
          </a:p>
        </p:txBody>
      </p:sp>
      <p:sp>
        <p:nvSpPr>
          <p:cNvPr id="35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1AFBB91-FE87-4CF4-AAB2-828F7673C0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930185386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A9B7AF6-7FF2-4212-A61E-8F1D1B51D4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16 · THERMODYNAMICS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E1A8831-CC32-4E25-8B63-F96CAA08A3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73C7F64-1E06-4687-89E7-0C1E165BDE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593BA25-4C43-43D6-B72E-1A4846732B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83467EEB-F3BB-417C-AC80-3096B542E1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528A9B97-C37D-4EBE-8FDF-84BC110058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Internal energy is the sum of random microscopic kinetic and potential energies.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98355B2C-36D6-4240-9408-A2B8126721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A41B028F-DBB8-49AE-A54C-67E8D2D59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Heating transfers energy because of temperature difference; work transfers energy mechanically.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46282FD7-0209-4720-8BA9-21546DA9F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1727708582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26DDD1C-3375-4638-8194-E328547580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16 · THERMODYNAMICS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9D5037D-A5A8-4472-828F-2A0506123F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72823E3-8232-4BBF-857F-1C098449F3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85FBA5B-89D3-4086-A654-6B108551AA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84BB75D1-26B5-4626-875A-ED5FD907CE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667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672E85F6-88F9-4CA8-8765-705A0D86DE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Use one sign convention consistently in the first law.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F1CF15BC-0864-4504-9E03-3AAA24687E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Work done by a gas is the area under its p–V graph.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8A26D337-A124-4232-A920-DA919D98D8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3E4D762F-7F21-406D-AED5-AC5FA376F9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ΔU = Q − W (W by gas)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B32133C1-1DCC-48D0-8E2F-B508B024E7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 = pΔV for constant p</a:t>
            </a:r>
          </a:p>
        </p:txBody>
      </p:sp>
      <p:sp>
        <p:nvSpPr>
          <p:cNvPr id="11" name="equation-question">
            <a:extLst xmlns:a="http://schemas.openxmlformats.org/drawingml/2006/main">
              <a:ext uri="{FF2B5EF4-FFF2-40B4-BE49-F238E27FC236}">
                <a16:creationId xmlns:a16="http://schemas.microsoft.com/office/drawing/2014/main" id="{7B5EF9B1-81BC-4DD4-85E9-C86CB80A74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05400"/>
            <a:ext cx="8763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Which quantities change sign if the chosen positive direction reverses?</a:t>
            </a:r>
          </a:p>
        </p:txBody>
      </p:sp>
    </p:spTree>
    <p:extLst>
      <p:ext uri="{BB962C8B-B14F-4D97-AF65-F5344CB8AC3E}">
        <p14:creationId xmlns:p14="http://schemas.microsoft.com/office/powerpoint/2010/main" val="1712328976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F827579-E70B-4834-8474-B7E00E96EE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16 · THERMODYNAMICS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736CFC7-7052-4754-9335-2B3E16036D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2EE9E91-4BC9-4B5B-B34F-BB24BA2316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8C9B03B-5A7C-4BEC-8BC7-C391AC280A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84C555A2-7F02-4DB9-A72D-AEF6CEBF3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86C2D340-EA8B-4F9B-909A-7AFC7908F1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C664BB41-8184-4FB2-87D7-06BCB17C1B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Pressure (kPa)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DE961F34-99C7-4110-B13F-D94932FE97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Volume (dm³)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274EAD8D-56CB-4279-A819-4CB2CB3ADA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0C0132CB-EBFF-4982-8D47-C6D2ECC58D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1123762819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0E463F6-76B2-40FE-BECB-643AA4CEF7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16 · THERMODYNAMICS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7162661-0A4C-47E6-9554-94E80C23A6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F3EFDC4-81C1-43D8-99CA-1AABF7B098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1B5FEAE-6CFB-4FCD-A1C1-8B764BD8EF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Area under a p–V path is work done by the gas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0ae95cbfa204d16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10E42275-E041-4260-A590-40B057711C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EDIT THE CHART · Replace the curve with a constant-pressure path at 200 kPa and estimate the work from 1 to 5 dm³.</a:t>
            </a:r>
          </a:p>
        </p:txBody>
      </p:sp>
    </p:spTree>
    <p:extLst>
      <p:ext uri="{BB962C8B-B14F-4D97-AF65-F5344CB8AC3E}">
        <p14:creationId xmlns:p14="http://schemas.microsoft.com/office/powerpoint/2010/main" val="1547363312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C754C73-9DD6-4F8C-AB00-8BEFE175F2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16 · THERMODYNAMICS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C064BE1-52FC-4008-8015-BBDCCDE126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CF33993-B20B-462B-9CE3-D9406E018F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F368224-C795-4DB7-B7FA-F25A7B570A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CAB088BE-D2A4-4F2B-B230-671EB553FA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A gas absorbs 750 J and does 280 J of work on its surroundings. Find ΔU using ΔU = Q − W.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78BC368F-FE56-43B0-9EA7-05BA7FCFC1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ESTIMATE · CHOOSE THE MODEL · STATE THE SIGN</a:t>
            </a:r>
          </a:p>
        </p:txBody>
      </p:sp>
    </p:spTree>
    <p:extLst>
      <p:ext uri="{BB962C8B-B14F-4D97-AF65-F5344CB8AC3E}">
        <p14:creationId xmlns:p14="http://schemas.microsoft.com/office/powerpoint/2010/main" val="114899320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2026-08-26T11:39:45.6620000Z</dcterms:created>
  <dcterms:modified xsi:type="dcterms:W3CDTF">2026-08-26T11:39:45.6620000Z</dcterms:modified>
</coreProperties>
</file>