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375eda24ddd4fa2" /><Relationship Type="http://schemas.openxmlformats.org/officeDocument/2006/relationships/extended-properties" Target="/docProps/app.xml" Id="R472205747e24432b" /><Relationship Type="http://schemas.openxmlformats.org/officeDocument/2006/relationships/officeDocument" Target="/ppt/presentation.xml" Id="Rb06c547e0a7c4b5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0ec926ce06444d5"/>
  </p:sldMasterIdLst>
  <p:notesMasterIdLst>
    <p:notesMasterId xmlns:r="http://schemas.openxmlformats.org/officeDocument/2006/relationships" r:id="Ra7f305ab22b04c89"/>
  </p:notesMasterIdLst>
  <p:sldIdLst>
    <p:sldId xmlns:r="http://schemas.openxmlformats.org/officeDocument/2006/relationships" id="256" r:id="R42b868e3b8d049d4"/>
    <p:sldId xmlns:r="http://schemas.openxmlformats.org/officeDocument/2006/relationships" id="257" r:id="R62c0e3b582164144"/>
    <p:sldId xmlns:r="http://schemas.openxmlformats.org/officeDocument/2006/relationships" id="258" r:id="R0f8450c1e42f47c4"/>
    <p:sldId xmlns:r="http://schemas.openxmlformats.org/officeDocument/2006/relationships" id="259" r:id="R2f1006b05a5944aa"/>
    <p:sldId xmlns:r="http://schemas.openxmlformats.org/officeDocument/2006/relationships" id="260" r:id="Re21c0b1d99c84080"/>
    <p:sldId xmlns:r="http://schemas.openxmlformats.org/officeDocument/2006/relationships" id="261" r:id="R15ae01db57eb4426"/>
    <p:sldId xmlns:r="http://schemas.openxmlformats.org/officeDocument/2006/relationships" id="262" r:id="R4a60885ae93f4279"/>
    <p:sldId xmlns:r="http://schemas.openxmlformats.org/officeDocument/2006/relationships" id="263" r:id="Rbd3d41f158394db2"/>
    <p:sldId xmlns:r="http://schemas.openxmlformats.org/officeDocument/2006/relationships" id="264" r:id="Rdba17b15a68a482f"/>
    <p:sldId xmlns:r="http://schemas.openxmlformats.org/officeDocument/2006/relationships" id="265" r:id="Rdfa4ec85a6ee424f"/>
    <p:sldId xmlns:r="http://schemas.openxmlformats.org/officeDocument/2006/relationships" id="266" r:id="Rf3665d06b93b4fac"/>
    <p:sldId xmlns:r="http://schemas.openxmlformats.org/officeDocument/2006/relationships" id="267" r:id="R86fc3aa4279a497e"/>
    <p:sldId xmlns:r="http://schemas.openxmlformats.org/officeDocument/2006/relationships" id="268" r:id="R661ec35756544850"/>
    <p:sldId xmlns:r="http://schemas.openxmlformats.org/officeDocument/2006/relationships" id="269" r:id="R2253d4dc24694680"/>
    <p:sldId xmlns:r="http://schemas.openxmlformats.org/officeDocument/2006/relationships" id="270" r:id="R7438ed2a8e604ffe"/>
    <p:sldId xmlns:r="http://schemas.openxmlformats.org/officeDocument/2006/relationships" id="271" r:id="R4fe2b67fc13c4d1f"/>
    <p:sldId xmlns:r="http://schemas.openxmlformats.org/officeDocument/2006/relationships" id="272" r:id="Re4d2287983a04f6e"/>
    <p:sldId xmlns:r="http://schemas.openxmlformats.org/officeDocument/2006/relationships" id="273" r:id="Rbd3befe0a32a49c1"/>
    <p:sldId xmlns:r="http://schemas.openxmlformats.org/officeDocument/2006/relationships" id="274" r:id="Re2850b2da13845c5"/>
    <p:sldId xmlns:r="http://schemas.openxmlformats.org/officeDocument/2006/relationships" id="275" r:id="R53b824c411ff4ca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115864c19934fd1" /><Relationship Type="http://schemas.openxmlformats.org/officeDocument/2006/relationships/slideMaster" Target="/ppt/slideMasters/slideMaster1.xml" Id="Rc0ec926ce06444d5" /><Relationship Type="http://schemas.openxmlformats.org/officeDocument/2006/relationships/notesMaster" Target="/ppt/notesMasters/notesMaster1.xml" Id="Ra7f305ab22b04c89" /><Relationship Type="http://schemas.openxmlformats.org/officeDocument/2006/relationships/presProps" Target="/ppt/presProps.xml" Id="R032428bd00a5475f" /><Relationship Type="http://schemas.openxmlformats.org/officeDocument/2006/relationships/viewProps" Target="/ppt/viewProps.xml" Id="Rb42b7d3f53d04a07" /><Relationship Type="http://schemas.openxmlformats.org/officeDocument/2006/relationships/tableStyles" Target="/ppt/tableStyles.xml" Id="Rc65e2a27f93b471c" /><Relationship Type="http://schemas.openxmlformats.org/officeDocument/2006/relationships/slide" Target="/ppt/slides/slide1.xml" Id="R42b868e3b8d049d4" /><Relationship Type="http://schemas.openxmlformats.org/officeDocument/2006/relationships/slide" Target="/ppt/slides/slide2.xml" Id="R62c0e3b582164144" /><Relationship Type="http://schemas.openxmlformats.org/officeDocument/2006/relationships/slide" Target="/ppt/slides/slide3.xml" Id="R0f8450c1e42f47c4" /><Relationship Type="http://schemas.openxmlformats.org/officeDocument/2006/relationships/slide" Target="/ppt/slides/slide4.xml" Id="R2f1006b05a5944aa" /><Relationship Type="http://schemas.openxmlformats.org/officeDocument/2006/relationships/slide" Target="/ppt/slides/slide5.xml" Id="Re21c0b1d99c84080" /><Relationship Type="http://schemas.openxmlformats.org/officeDocument/2006/relationships/slide" Target="/ppt/slides/slide6.xml" Id="R15ae01db57eb4426" /><Relationship Type="http://schemas.openxmlformats.org/officeDocument/2006/relationships/slide" Target="/ppt/slides/slide7.xml" Id="R4a60885ae93f4279" /><Relationship Type="http://schemas.openxmlformats.org/officeDocument/2006/relationships/slide" Target="/ppt/slides/slide8.xml" Id="Rbd3d41f158394db2" /><Relationship Type="http://schemas.openxmlformats.org/officeDocument/2006/relationships/slide" Target="/ppt/slides/slide9.xml" Id="Rdba17b15a68a482f" /><Relationship Type="http://schemas.openxmlformats.org/officeDocument/2006/relationships/slide" Target="/ppt/slides/slide10.xml" Id="Rdfa4ec85a6ee424f" /><Relationship Type="http://schemas.openxmlformats.org/officeDocument/2006/relationships/slide" Target="/ppt/slides/slide11.xml" Id="Rf3665d06b93b4fac" /><Relationship Type="http://schemas.openxmlformats.org/officeDocument/2006/relationships/slide" Target="/ppt/slides/slide12.xml" Id="R86fc3aa4279a497e" /><Relationship Type="http://schemas.openxmlformats.org/officeDocument/2006/relationships/slide" Target="/ppt/slides/slide13.xml" Id="R661ec35756544850" /><Relationship Type="http://schemas.openxmlformats.org/officeDocument/2006/relationships/slide" Target="/ppt/slides/slide14.xml" Id="R2253d4dc24694680" /><Relationship Type="http://schemas.openxmlformats.org/officeDocument/2006/relationships/slide" Target="/ppt/slides/slide15.xml" Id="R7438ed2a8e604ffe" /><Relationship Type="http://schemas.openxmlformats.org/officeDocument/2006/relationships/slide" Target="/ppt/slides/slide16.xml" Id="R4fe2b67fc13c4d1f" /><Relationship Type="http://schemas.openxmlformats.org/officeDocument/2006/relationships/slide" Target="/ppt/slides/slide17.xml" Id="Re4d2287983a04f6e" /><Relationship Type="http://schemas.openxmlformats.org/officeDocument/2006/relationships/slide" Target="/ppt/slides/slide18.xml" Id="Rbd3befe0a32a49c1" /><Relationship Type="http://schemas.openxmlformats.org/officeDocument/2006/relationships/slide" Target="/ppt/slides/slide19.xml" Id="Re2850b2da13845c5" /><Relationship Type="http://schemas.openxmlformats.org/officeDocument/2006/relationships/slide" Target="/ppt/slides/slide20.xml" Id="R53b824c411ff4ca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1aee761b2a7437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2bb0ad999af4042" /><Relationship Type="http://schemas.openxmlformats.org/officeDocument/2006/relationships/notesMaster" Target="/ppt/notesMasters/notesMaster1.xml" Id="Rde12aa6fdcff421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b9fce04534f14a5b" /><Relationship Type="http://schemas.openxmlformats.org/officeDocument/2006/relationships/notesMaster" Target="/ppt/notesMasters/notesMaster1.xml" Id="R7088807b0f074a3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fdcbcc6237154c3e" /><Relationship Type="http://schemas.openxmlformats.org/officeDocument/2006/relationships/notesMaster" Target="/ppt/notesMasters/notesMaster1.xml" Id="R60c263819ae044a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11d01106cf447e0" /><Relationship Type="http://schemas.openxmlformats.org/officeDocument/2006/relationships/notesMaster" Target="/ppt/notesMasters/notesMaster1.xml" Id="R621f9f65a7a04d5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ac57ae2ba95476c" /><Relationship Type="http://schemas.openxmlformats.org/officeDocument/2006/relationships/notesMaster" Target="/ppt/notesMasters/notesMaster1.xml" Id="Rfb48b5850a7c496d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cf5ebfcc86614b48" /><Relationship Type="http://schemas.openxmlformats.org/officeDocument/2006/relationships/notesMaster" Target="/ppt/notesMasters/notesMaster1.xml" Id="Ra47fbe1477164ac7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ebe8e1346314820" /><Relationship Type="http://schemas.openxmlformats.org/officeDocument/2006/relationships/notesMaster" Target="/ppt/notesMasters/notesMaster1.xml" Id="Rbb3c27a5af64497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30fbe080b7a34c8c" /><Relationship Type="http://schemas.openxmlformats.org/officeDocument/2006/relationships/notesMaster" Target="/ppt/notesMasters/notesMaster1.xml" Id="R09d5830adee444d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dd43861226a491d" /><Relationship Type="http://schemas.openxmlformats.org/officeDocument/2006/relationships/notesMaster" Target="/ppt/notesMasters/notesMaster1.xml" Id="R2aef6a26a29847c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38602c01e454661" /><Relationship Type="http://schemas.openxmlformats.org/officeDocument/2006/relationships/notesMaster" Target="/ppt/notesMasters/notesMaster1.xml" Id="Rf1c56c967fef455c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b7c054a67a5442d4" /><Relationship Type="http://schemas.openxmlformats.org/officeDocument/2006/relationships/notesMaster" Target="/ppt/notesMasters/notesMaster1.xml" Id="R4a12fc37b4954cf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22860bfe2f646fb" /><Relationship Type="http://schemas.openxmlformats.org/officeDocument/2006/relationships/notesMaster" Target="/ppt/notesMasters/notesMaster1.xml" Id="Rd2243cd89a044c5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dd6a9c04852e47d3" /><Relationship Type="http://schemas.openxmlformats.org/officeDocument/2006/relationships/notesMaster" Target="/ppt/notesMasters/notesMaster1.xml" Id="R839080072b9a43b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2376794183e4a85" /><Relationship Type="http://schemas.openxmlformats.org/officeDocument/2006/relationships/notesMaster" Target="/ppt/notesMasters/notesMaster1.xml" Id="Rf920d4f592db4ca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5a25f1d646345c2" /><Relationship Type="http://schemas.openxmlformats.org/officeDocument/2006/relationships/notesMaster" Target="/ppt/notesMasters/notesMaster1.xml" Id="R10219f10797b4a1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18c34ab10b84c5f" /><Relationship Type="http://schemas.openxmlformats.org/officeDocument/2006/relationships/notesMaster" Target="/ppt/notesMasters/notesMaster1.xml" Id="R50f61b4817f3478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b4a9139d2414831" /><Relationship Type="http://schemas.openxmlformats.org/officeDocument/2006/relationships/notesMaster" Target="/ppt/notesMasters/notesMaster1.xml" Id="R74d7657b2e04443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69bc70c95d348cd" /><Relationship Type="http://schemas.openxmlformats.org/officeDocument/2006/relationships/notesMaster" Target="/ppt/notesMasters/notesMaster1.xml" Id="R31ac445ebfb24d2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6ec2a90f34d4d00" /><Relationship Type="http://schemas.openxmlformats.org/officeDocument/2006/relationships/notesMaster" Target="/ppt/notesMasters/notesMaster1.xml" Id="Rfb066dc6a59a4422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45cfc0772694f3e" /><Relationship Type="http://schemas.openxmlformats.org/officeDocument/2006/relationships/notesMaster" Target="/ppt/notesMasters/notesMaster1.xml" Id="Rcf469c559b5143c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charge. Steady current cannot accumulate charge at a junction. Q2: E. At I = 0 there is no lost volts.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r. V = E − Ir. Q4: same branch p.d.. Parallel branches share the same endpoints.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charge. Steady current cannot accumulate charge at a junction. Q2: E. At I = 0 there is no lost volts. Q3: r. V = E − Ir. Q4: same branch p.d.. Parallel branches share the same endpoints.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charge. Steady current cannot accumulate charge at a junction. Q2: E. At I = 0 there is no lost volts.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e.m.f., terminal p.d., internal resistance, junction, loop, potential divider.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Intercept gives e.m.f.; negative gradient magnitude gives internal resistance. Data: (0, 12), (2, 11), (4, 10), (6, 9), (8, 8).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10 D.C. circuits;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E.m.f. is the energy the source gives each coulomb round the whole circuit; p.d. is what each coulomb delivers to a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check polarity and component ratings before energising.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29449b7ccc3481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97c20ec61074862" /><Relationship Type="http://schemas.openxmlformats.org/officeDocument/2006/relationships/slideLayout" Target="/ppt/slideLayouts/slideLayout1.xml" Id="R065eeac0be994d5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65eeac0be994d5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20917fbac74e65" /><Relationship Type="http://schemas.openxmlformats.org/officeDocument/2006/relationships/notesSlide" Target="/ppt/notesSlides/notesSlide1.xml" Id="R396006ccbd444dd9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52a436c1174a13" /><Relationship Type="http://schemas.openxmlformats.org/officeDocument/2006/relationships/notesSlide" Target="/ppt/notesSlides/notesSlide10.xml" Id="Rd74c8cf2f6a840f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4da4d78c194e7d" /><Relationship Type="http://schemas.openxmlformats.org/officeDocument/2006/relationships/notesSlide" Target="/ppt/notesSlides/notesSlide11.xml" Id="R361182b1376c4c4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547f8ed2f441d3" /><Relationship Type="http://schemas.openxmlformats.org/officeDocument/2006/relationships/notesSlide" Target="/ppt/notesSlides/notesSlide12.xml" Id="R38695b2426624ce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dd0c7ac8b84c81" /><Relationship Type="http://schemas.openxmlformats.org/officeDocument/2006/relationships/notesSlide" Target="/ppt/notesSlides/notesSlide13.xml" Id="R55fe604fe4194a26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0f5b0234bf4791" /><Relationship Type="http://schemas.openxmlformats.org/officeDocument/2006/relationships/notesSlide" Target="/ppt/notesSlides/notesSlide14.xml" Id="R8adbf8e49ca64a4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583e4135c44d95" /><Relationship Type="http://schemas.openxmlformats.org/officeDocument/2006/relationships/notesSlide" Target="/ppt/notesSlides/notesSlide15.xml" Id="R09495d6c7c304d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c82ccb68ba422a" /><Relationship Type="http://schemas.openxmlformats.org/officeDocument/2006/relationships/notesSlide" Target="/ppt/notesSlides/notesSlide16.xml" Id="R73fa4c41c6634629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48de9ba5024d76" /><Relationship Type="http://schemas.openxmlformats.org/officeDocument/2006/relationships/notesSlide" Target="/ppt/notesSlides/notesSlide17.xml" Id="R1d2cd971cd0d41d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f82822df344641" /><Relationship Type="http://schemas.openxmlformats.org/officeDocument/2006/relationships/notesSlide" Target="/ppt/notesSlides/notesSlide18.xml" Id="R5c8415f4e5f34c59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d0c05392874f8c" /><Relationship Type="http://schemas.openxmlformats.org/officeDocument/2006/relationships/notesSlide" Target="/ppt/notesSlides/notesSlide19.xml" Id="R6f9c11794d69479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f0d9b8f9e04c39" /><Relationship Type="http://schemas.openxmlformats.org/officeDocument/2006/relationships/notesSlide" Target="/ppt/notesSlides/notesSlide2.xml" Id="R3bbed6611dea4f8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79c0c8195c4392" /><Relationship Type="http://schemas.openxmlformats.org/officeDocument/2006/relationships/notesSlide" Target="/ppt/notesSlides/notesSlide20.xml" Id="R22c43a13e86149f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42f93c77ab4669" /><Relationship Type="http://schemas.openxmlformats.org/officeDocument/2006/relationships/notesSlide" Target="/ppt/notesSlides/notesSlide3.xml" Id="R4768fbf386104ca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ae5efc17664aed" /><Relationship Type="http://schemas.openxmlformats.org/officeDocument/2006/relationships/notesSlide" Target="/ppt/notesSlides/notesSlide4.xml" Id="R0d06606fa50c40c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6337bb8f0b4bf3" /><Relationship Type="http://schemas.openxmlformats.org/officeDocument/2006/relationships/notesSlide" Target="/ppt/notesSlides/notesSlide5.xml" Id="R1a309a78d676421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1f33c6144541ab" /><Relationship Type="http://schemas.openxmlformats.org/officeDocument/2006/relationships/notesSlide" Target="/ppt/notesSlides/notesSlide6.xml" Id="Rce7dd7361bc44a8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82fb5a62554367" /><Relationship Type="http://schemas.openxmlformats.org/officeDocument/2006/relationships/notesSlide" Target="/ppt/notesSlides/notesSlide7.xml" Id="Ra3262fd9522e491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acad13dfb2435e" /><Relationship Type="http://schemas.openxmlformats.org/officeDocument/2006/relationships/chart" Target="/ppt/slides/charts/chart1.xml" Id="R0ee9fd99399e4e6e" /><Relationship Type="http://schemas.openxmlformats.org/officeDocument/2006/relationships/notesSlide" Target="/ppt/notesSlides/notesSlide8.xml" Id="R9967c14e07484aa7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f9cb2540034550" /><Relationship Type="http://schemas.openxmlformats.org/officeDocument/2006/relationships/notesSlide" Target="/ppt/notesSlides/notesSlide9.xml" Id="R0518bc98e30b4913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D.C. circuits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</c:numLit>
          </c:xVal>
          <c:yVal>
            <c:numLit>
              <c:formatCode>General</c:formatCode>
              <c:ptCount val="5"/>
              <c:pt idx="0">
                <c:v>12</c:v>
              </c:pt>
              <c:pt idx="1">
                <c:v>11</c:v>
              </c:pt>
              <c:pt idx="2">
                <c:v>10</c:v>
              </c:pt>
              <c:pt idx="3">
                <c:v>9</c:v>
              </c:pt>
              <c:pt idx="4">
                <c:v>8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Terminal p.d. (V)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Current (A)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4B9F843F-8BE1-4DC1-979D-F00320EFD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C1F4054E-9868-40CA-BCA1-A159F6DA9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D.C. circuits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07970BFB-5CB5-4F67-99F5-A64CF5D55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Loops, Junctions and Real Cells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98039AC5-C54B-46E1-9C5C-C65DF050E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ΣI in = ΣI out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4ADC6540-8568-4726-943E-02CEDB27B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A60175B-C2EF-4ABC-8389-2BED63D3D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10 · D.C. CIRCUITS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57B8CF7-8D45-402D-B006-21F0C6A7E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92FFC06-1D89-4437-8657-416BE4FCE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48862923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DBDC6FD-E794-494E-BFCD-B8C204EE6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D210837-F9E0-4D46-90CF-3A57934C1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E3AEA73-D0A9-4F62-98F3-1C4A3099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3906F3-60B4-4993-89F2-6D523A959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812549A0-C93C-42FC-9F41-064648146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F2BED4DB-323F-4F97-9333-C8C1D9032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Total resistance = 2.8 + 0.20 = 3.0 Ω.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393A633F-DD14-4E39-9DBE-69F8009D3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12ECB94A-D250-4AD1-BCBB-A59AC33B9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 = E/(R + r) = 1.50/3.0 = 0.50 A.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5949C7F0-E68A-4D75-AB11-915335E38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884773671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8AB00AC-73DF-4BD5-BB16-8293BE767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556EDC3-F4F1-4AB0-A0F6-4E91009C1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87E34D4-9C59-4B54-B012-813BCCDC7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BFC8329-625A-4307-B0B2-3AD9460E5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8900F2D-7ED4-42F0-883C-56F1AE8D1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V = IR = 0.50 × 2.8 = 1.40 V.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1699C677-7344-4FDC-8697-D4841F840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I = 0.50 A; terminal p.d. = 1.40 V.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04770632-62A4-4A38-8E09-476405B64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85968544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4CC2349-A08A-4EC9-AC43-E30F50BF4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107D003-C47A-4AD0-A991-3DC2121C65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FAE3D9E-B77E-4D00-A836-B6BA105FD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EDBDA2C-A5FA-4EF4-95F7-C903D5EC2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A3A4CBAC-D71E-4D81-9B19-A1031D307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6.0 V supply feeds 2.0 kΩ and 4.0 kΩ in series. Find the p.d. across the 4.0 kΩ resistor and explain one sensor use.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CC4A3313-4571-4F10-85AE-594A69070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Use the potential-divider ratio.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5D512DF3-0112-43E2-9EA0-81321453A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205291065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8CA4D15-3FEF-4FC4-A7A7-BFF44B9E6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02A4944-5879-493B-9D08-6041AFBE4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66729F2-F6AA-400B-8A2C-4170FE7FC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B5D043B-4840-4F32-A98A-F3E662D16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179B5329-1036-4A26-B28D-F52E0027A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the potential-divider ratio.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875C8913-F3E6-4DD3-A69A-33BE0BE78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The larger resistor gets the larger share.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323511C8-96F1-4CF4-9D16-2134451FC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A sensor’s resistance can replace one resistor.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CBB8F6B9-6BDE-4B69-BB23-2780A89A9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V = 4.0 V; a thermistor or LDR can make the output depend on temperature or light.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90785A95-69AA-4E67-B670-9FCCD86D7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32894260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2D2BC3D-0770-47B5-9D9F-D4891CCA6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AE44C36-2DD5-4AED-8396-33A9217D9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0981CB9-0AB4-4341-8CB1-4BEAEA54D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B37AD50-0D34-47DE-BF0F-9933C37EB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CD7CD534-01ED-4ACF-A0A6-F83AF2201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“Kirchhoff’s second law says every component gets the same voltage.”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828345B2-6155-4621-B28B-C475E28D3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213256094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C61187C-F2CC-42B1-86C5-7F81EDF72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4E634FE-918C-4885-89DF-245492F9C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A082859-6C9B-4177-8689-62B80F0696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22E5D4A-CAB3-45B0-B61C-4AD37925F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CA1ED4EA-FF2A-4959-8E4D-88C5FA7BF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The algebraic sum of potential changes around a complete loop is zero; individual drops depend on resistance and current.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C5B7E665-6060-4D5F-BFC1-BE73D00D5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Voltage is shared by the loop, not handed out as identical party bags.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6C2BAC49-50F5-4F24-B16F-95F630350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38647517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C846601-2C7F-41B7-AB72-4E4A43C51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FA70666-6058-4393-8A72-8F600FA9E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8B90D4D-383E-4D00-AC69-1AB5BB031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E2E32DA-8407-4669-999C-BF15A35BD5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405AF7D3-91FC-4E12-81D1-63A0B4F31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E63CB497-0D86-44EB-80D9-0A30A4FBE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9.0 V source with internal resistance 1.0 Ω supplies two 6.0 Ω resistors in parallel. Calculate the source current and terminal p.d.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88CBEF41-1933-43FC-B96E-61AAED0AF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630546097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A3A1A20-A0EE-4F7D-9F8C-3EF11DABB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1936124-F9C0-4E96-B13B-D188134FC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A320666-E45B-4D13-916F-51394A295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AC40AF8-9C23-495E-9CBF-02D42AEA8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7581FC0B-5E91-4B60-A5F8-9059E6B75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30C74264-9FBA-43A4-864F-B20E1F278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Parallel external resistance = 3.0 Ω.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9A9E0C81-BAF1-4BB1-BDD5-7E6802452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7C084372-8A68-4F49-B2ED-9EC279123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Total resistance = 4.0 Ω.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88B1F7FB-A5FC-4B54-A7BD-FACE3AF29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81C5F8D9-68AB-4A5C-92B3-1714BC8B0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 = 9.0/4.0 = 2.25 A.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A76ECEA0-A9BC-46EB-B5EC-35338C542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55BE6F34-A90F-4286-AFFA-25261F5176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 = E − Ir = 9.0 − 2.25 = 6.75 V.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FB32FBE0-0B87-40AC-99C6-80C1D5588D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2DD45869-AED5-4F14-8F97-0372E9E82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Equivalent check V = IRext = 6.75 V.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DE7C060B-4A0F-4DF8-826D-C9B7AB015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219922517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845E72D-EA8A-46A7-9CAF-392144842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BBBA4EE-7C5C-4765-B4A4-E7C127C89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5246C41-1A10-4CD2-8604-C33790459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B10ECF2-D40D-4133-82E0-62EA2EB0D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EC69DB8-2326-476B-8AA6-E2D8612A4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52624182-4ED6-4E9B-A499-4F75909C0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210CDFE7-C8BB-4AD4-B880-008F0C5908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First law at junction conserves?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513F84EE-BA57-4470-A117-82A80430D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charge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resistance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power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A538823D-8E85-448D-9421-BFB7C3858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67AC132C-A644-4BC5-84CF-AA2A29523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V–I graph intercept for a cell?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FA0E590F-CEE6-4650-ABAE-1CE1E7716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1/r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power</a:t>
            </a:r>
          </a:p>
        </p:txBody>
      </p:sp>
    </p:spTree>
    <p:extLst>
      <p:ext uri="{BB962C8B-B14F-4D97-AF65-F5344CB8AC3E}">
        <p14:creationId xmlns:p14="http://schemas.microsoft.com/office/powerpoint/2010/main" val="172601231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017F988-AE72-4707-B1D2-F4E6209BE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BC0ACBB-7897-49C6-97E6-6CCC9AEC7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3874C0C-6606-4BB0-98DD-27C34CF4C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E36DA0A-5F3B-40F4-B277-62572B2EA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E6B63761-5E3B-466C-AD92-0AC3F8160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00BC15BC-F999-4262-839B-FAF2EAB69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922EBCAA-D9E9-438A-8963-A794AE9F8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Gradient magnitude of terminal V vs I?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133BF00E-3D1A-4989-AF0C-793D7F285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R+r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1/E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5AB3F5F6-BCA2-41DC-97ED-57C11A075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87A9478C-1F7B-4E3D-9FCC-B48326F0B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Two equal parallel resistors have?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B4E99CBB-EFF3-4A38-AC47-3202366D6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different p.d.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same branch p.d.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zero current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series current</a:t>
            </a:r>
          </a:p>
        </p:txBody>
      </p:sp>
    </p:spTree>
    <p:extLst>
      <p:ext uri="{BB962C8B-B14F-4D97-AF65-F5344CB8AC3E}">
        <p14:creationId xmlns:p14="http://schemas.microsoft.com/office/powerpoint/2010/main" val="43803977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DE9A96F-88BC-428D-B6C8-C930EDCDE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4B7BBBD-7B4B-466A-B907-7BF9233BF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5DF2C7B-3E76-40A4-8E70-406C79943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CA6CD4F-C4B4-4722-94CF-67E7E5F9C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34090198-8988-4D07-BCC1-0815D15E2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12 V battery reads only 10.8 V while delivering current. Where did the missing 1.2 V go?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1E24F208-3162-489A-A09E-CC62DA354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84225293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2821696-0EAA-4798-A4D4-F952EF2BF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0A6F944-CCBC-4342-BD3F-A323F9928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A583EFE-AB51-4C7F-9024-AA1F52E16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D7B868A-C3CB-46CE-B678-84ACB757F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F44509F5-72E4-4A13-B76D-69F7FADFC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charge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8DFF9C68-1A10-40DD-A58D-1F141E7B1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E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1F5477DF-85BE-486B-855D-59B086058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r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114B7CE5-972B-4139-9B29-5A475E693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same branch p.d.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CBE4F8F5-751C-4208-BCC7-D10C108DB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7C17AC71-51B2-43E8-A5F3-A00EDF786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26783627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A4B67DF-FBEB-4878-8E51-62DCF226B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6F71EA2-91F0-4B92-B1B7-578669942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E019DFA-132D-46E6-80B7-60CB7C1B9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E200D4A-59FD-4AA1-82A1-7FA6CC654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C5CA6C20-69EF-42EA-B10E-539F2A8C28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09B7D0E4-1FB0-4412-98FC-ADD6CCBEC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23EE487F-4F3F-404F-BF16-E316A25AA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First law at junction conserves?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B93845BE-0D98-452D-8CCE-950001143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energy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charge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resistance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power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F7D8E9E8-81AC-4CCF-BFC1-8B6B64C4B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53305302-B07F-4F41-8BC8-E508D56BE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V–I graph intercept for a cell?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7FD2A477-C294-48BE-A59D-6FE6A6121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1/r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power</a:t>
            </a:r>
          </a:p>
        </p:txBody>
      </p:sp>
    </p:spTree>
    <p:extLst>
      <p:ext uri="{BB962C8B-B14F-4D97-AF65-F5344CB8AC3E}">
        <p14:creationId xmlns:p14="http://schemas.microsoft.com/office/powerpoint/2010/main" val="138055959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2F6A2D1-DD5D-C26F-E6EE-06754AE06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10E52DC-E7BE-18C3-297E-D838DA817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5766E865-2B42-8274-52DF-5181F2257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84050E2E-864B-841E-A6CE-4829AEE9A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Kirchhoff’s first law is charge conservation at a junction.</a:t>
            </a:r>
          </a:p>
        </p:txBody>
      </p:sp>
      <p:sp>
        <p:nvSpPr>
          <p:cNvPr id="24" name="Straight Connector 23">
            <a:extLst xmlns:a="http://schemas.openxmlformats.org/drawingml/2006/main">
              <a:ext uri="{FF2B5EF4-FFF2-40B4-BE49-F238E27FC236}">
                <a16:creationId xmlns:a16="http://schemas.microsoft.com/office/drawing/2014/main" id="{7A48518A-74C2-4860-846A-4257200A1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7000" y="4153371"/>
            <a:ext cx="8255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5" name="Straight Connector 24">
            <a:extLst xmlns:a="http://schemas.openxmlformats.org/drawingml/2006/main">
              <a:ext uri="{FF2B5EF4-FFF2-40B4-BE49-F238E27FC236}">
                <a16:creationId xmlns:a16="http://schemas.microsoft.com/office/drawing/2014/main" id="{5C504065-2D97-4BCC-96A2-5B58454C06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7000" y="5873985"/>
            <a:ext cx="8255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A0A34081-CA3B-41D6-98ED-3C1A6E6F0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7000" y="4153371"/>
            <a:ext cx="0" cy="172061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2BAF42E6-2E19-45D4-B710-17A5EE27C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2000" y="4153371"/>
            <a:ext cx="0" cy="172061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328CBEFA-5279-486D-883C-A28156FEA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1000" y="4153371"/>
            <a:ext cx="0" cy="172061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Rectangle 28">
            <a:extLst xmlns:a="http://schemas.openxmlformats.org/drawingml/2006/main">
              <a:ext uri="{FF2B5EF4-FFF2-40B4-BE49-F238E27FC236}">
                <a16:creationId xmlns:a16="http://schemas.microsoft.com/office/drawing/2014/main" id="{DB8EB6E9-4AB7-6E0D-34A9-101B5B1DD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2200" y="4561652"/>
            <a:ext cx="609600" cy="845726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E, r</a:t>
            </a:r>
          </a:p>
        </p:txBody>
      </p:sp>
      <p:sp>
        <p:nvSpPr>
          <p:cNvPr id="30" name="Rectangle 29">
            <a:extLst xmlns:a="http://schemas.openxmlformats.org/drawingml/2006/main">
              <a:ext uri="{FF2B5EF4-FFF2-40B4-BE49-F238E27FC236}">
                <a16:creationId xmlns:a16="http://schemas.microsoft.com/office/drawing/2014/main" id="{50874160-77A1-CC41-B2DA-DC7E37878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56200" y="4707467"/>
            <a:ext cx="609600" cy="58325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R₂</a:t>
            </a:r>
          </a:p>
        </p:txBody>
      </p:sp>
      <p:sp>
        <p:nvSpPr>
          <p:cNvPr id="31" name="Rectangle 30">
            <a:extLst xmlns:a="http://schemas.openxmlformats.org/drawingml/2006/main">
              <a:ext uri="{FF2B5EF4-FFF2-40B4-BE49-F238E27FC236}">
                <a16:creationId xmlns:a16="http://schemas.microsoft.com/office/drawing/2014/main" id="{1832DA3E-C742-12DA-3010-DF8BD5B9E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47200" y="4707467"/>
            <a:ext cx="609600" cy="58325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R₁</a:t>
            </a:r>
          </a:p>
        </p:txBody>
      </p:sp>
      <p:sp>
        <p:nvSpPr>
          <p:cNvPr id="32" name="Oval 31">
            <a:extLst xmlns:a="http://schemas.openxmlformats.org/drawingml/2006/main">
              <a:ext uri="{FF2B5EF4-FFF2-40B4-BE49-F238E27FC236}">
                <a16:creationId xmlns:a16="http://schemas.microsoft.com/office/drawing/2014/main" id="{474295D0-39C6-2C91-4842-5410CEC73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7500" y="4080463"/>
            <a:ext cx="139700" cy="160396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581559AA-81BA-C0FF-B311-F1DC6CD3F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64200" y="3861741"/>
            <a:ext cx="279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junction:  I = I₁ + I₂</a:t>
            </a:r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E89A3F3B-E50E-4BAC-8D5C-4CB6E7F31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4153371"/>
            <a:ext cx="1016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24E6D400-8CC6-FF24-6D6A-F3322ACDF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3861741"/>
            <a:ext cx="76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I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500348FA-5581-76BF-BE35-A819FA59B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32000" y="5086585"/>
            <a:ext cx="292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loop:  </a:t>
            </a:r>
            <a:r>
              <a:rPr sz="2250">
                <a:solidFill>
                  <a:srgbClr val="102E29"/>
                </a:solidFill>
              </a:rPr>
              <a:t>Σ</a:t>
            </a:r>
            <a:r>
              <a:rPr sz="2250">
                <a:solidFill>
                  <a:srgbClr val="102E29"/>
                </a:solidFill>
              </a:rPr>
              <a:t>E = </a:t>
            </a:r>
            <a:r>
              <a:rPr sz="2250">
                <a:solidFill>
                  <a:srgbClr val="102E29"/>
                </a:solidFill>
              </a:rPr>
              <a:t>Σ</a:t>
            </a:r>
            <a:r>
              <a:rPr sz="2250">
                <a:solidFill>
                  <a:srgbClr val="102E29"/>
                </a:solidFill>
              </a:rPr>
              <a:t>IR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56E118C9-5926-BB0B-8B09-3F1B529ED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88000" y="4299185"/>
            <a:ext cx="38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I₂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EA504129-FE04-8CC9-6EF9-9A134BC05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63000" y="4299185"/>
            <a:ext cx="38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I₁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A6E6FCB-2713-45CF-B923-E5795A934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F1864D7-196D-4F47-B0DA-67337900A6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36627738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A8AC69A-BDAF-4E8D-BF19-FC068A345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32B2F66-028F-40D4-BB3E-8193389AD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A206251-D3F2-45CF-9587-47EC8BB70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D9E447C-CCF8-46A8-9D4B-E2193B506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9047BA5B-36CE-452F-8D17-16E1FAA65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B17B49D3-AFC5-4A38-B2A7-99F95B78B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Kirchhoff’s first law is charge conservation at a junction.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8657B96-5199-4AAD-BFEC-B9AB28A4C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FF3C790D-5237-4129-BAF7-6E02A9493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Kirchhoff’s second law is energy conservation around a loop.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5C7F484A-94A4-45E7-B823-A996150C0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74216540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04A014-C7A0-4789-A718-ABBB7932F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8196B13-E9D0-468F-BA3D-3AA68F550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EB510DF-2FBE-4D19-B789-A781E4B96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98D81C3-27EA-4E84-A7BA-00A6C5B34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F28E09CB-8179-48EB-A85C-68FC9EDA9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49840D36-4E62-4C9A-924D-F1199AFD0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real source has e.m.f. and internal resistance: terminal p.d. falls with current.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4897D0B3-20B3-454A-8C87-973E0F3E9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Potential dividers and potentiometers compare or control potential differences.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2252B568-1381-4F48-97A4-CAD20A4EC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3C1DC6EF-BE58-4A45-B3D1-935C4A810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ΣI in = ΣI out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4E329E2F-1D70-4647-8713-22570D965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ΣE = ΣIR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A40F8C03-CE35-43D8-BD95-00FB8F4FF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E − Ir</a:t>
            </a:r>
          </a:p>
        </p:txBody>
      </p:sp>
      <p:sp>
        <p:nvSpPr>
          <p:cNvPr id="12" name="scope-extra">
            <a:extLst xmlns:a="http://schemas.openxmlformats.org/drawingml/2006/main">
              <a:ext uri="{FF2B5EF4-FFF2-40B4-BE49-F238E27FC236}">
                <a16:creationId xmlns:a16="http://schemas.microsoft.com/office/drawing/2014/main" id="{4B3595D1-9B6D-4181-8E42-3DA14635D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E.m.f. is the energy the source gives each coulomb round the whole circuit; p.d. is what each coulomb delivers to a component.</a:t>
            </a:r>
          </a:p>
        </p:txBody>
      </p:sp>
    </p:spTree>
    <p:extLst>
      <p:ext uri="{BB962C8B-B14F-4D97-AF65-F5344CB8AC3E}">
        <p14:creationId xmlns:p14="http://schemas.microsoft.com/office/powerpoint/2010/main" val="186375734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140E153-B0A1-4B68-8965-53A79AC0E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3A71F4A-3D14-457D-BBD0-55F0504AA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F5F1163-C7F3-4496-B9EB-D11CCA6E7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791AA09-76DA-4966-9C07-FF4B48DD2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CD9B7850-88A8-40C4-8BC3-387316C17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A62B1B95-7210-4695-84E3-6D6205082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715D2BD6-ACD2-4667-94A7-4DE5F8750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Terminal p.d. (V)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E12076A5-59EA-46B6-8CFC-B879845FE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Current (A)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DADF93AF-AD22-4855-BE36-B07C6511F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ECC93053-0715-4FE9-8E0E-3384E681E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99235978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D00D226-196F-46B1-9885-9945A6E3E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404356D-45F7-4D8E-88A9-F6C92448F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A6F70B7-C529-4B61-86CB-97D205438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B847AD8-A7A2-4C83-8A34-148C24BE0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Terminal p.d. falls linearly with current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ee9fd99399e4e6e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F285CBEE-2576-45D8-A646-3616F4FC2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Change internal resistance from 0.50 Ω to 0.80 Ω while keeping E = 12.0 V.</a:t>
            </a:r>
          </a:p>
        </p:txBody>
      </p:sp>
    </p:spTree>
    <p:extLst>
      <p:ext uri="{BB962C8B-B14F-4D97-AF65-F5344CB8AC3E}">
        <p14:creationId xmlns:p14="http://schemas.microsoft.com/office/powerpoint/2010/main" val="160822234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9DC6874-34C1-45E2-9C74-73275D341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10 · D.C. CIRCUITS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43FE39A-9258-404E-8CD2-0E768DBBC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FC41E1E-67E6-4952-9423-1B1775EBF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AA0214A-CCF9-44E1-8EF8-5487746A9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AB3AF5DB-9C7D-4B05-974A-38244EB13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cell of e.m.f. 1.50 V and internal resistance 0.20 Ω is connected to a 2.8 Ω resistor. Find current and terminal p.d.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1710663E-A392-4DE0-9E4D-96BE86521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202542352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2026-08-26T11:34:34.1660000Z</dcterms:created>
  <dcterms:modified xsi:type="dcterms:W3CDTF">2026-08-26T11:34:34.1660000Z</dcterms:modified>
</coreProperties>
</file>