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cdad0605bbf422f" /><Relationship Type="http://schemas.openxmlformats.org/officeDocument/2006/relationships/extended-properties" Target="/docProps/app.xml" Id="R2d1a587f4bf54272" /><Relationship Type="http://schemas.openxmlformats.org/officeDocument/2006/relationships/officeDocument" Target="/ppt/presentation.xml" Id="R12070593bbf24c7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4bc9f68a05047f5"/>
  </p:sldMasterIdLst>
  <p:notesMasterIdLst>
    <p:notesMasterId xmlns:r="http://schemas.openxmlformats.org/officeDocument/2006/relationships" r:id="Rb33ddf719e404afd"/>
  </p:notesMasterIdLst>
  <p:sldIdLst>
    <p:sldId xmlns:r="http://schemas.openxmlformats.org/officeDocument/2006/relationships" id="256" r:id="R3670ea9a8e454786"/>
    <p:sldId xmlns:r="http://schemas.openxmlformats.org/officeDocument/2006/relationships" id="257" r:id="Re9ec972667a5489d"/>
    <p:sldId xmlns:r="http://schemas.openxmlformats.org/officeDocument/2006/relationships" id="258" r:id="R6ece854c1876482a"/>
    <p:sldId xmlns:r="http://schemas.openxmlformats.org/officeDocument/2006/relationships" id="259" r:id="Rfda4c4e55dd44620"/>
    <p:sldId xmlns:r="http://schemas.openxmlformats.org/officeDocument/2006/relationships" id="260" r:id="Rf71ba4e3fb2847fa"/>
    <p:sldId xmlns:r="http://schemas.openxmlformats.org/officeDocument/2006/relationships" id="261" r:id="Ra98ff55ecf904f62"/>
    <p:sldId xmlns:r="http://schemas.openxmlformats.org/officeDocument/2006/relationships" id="262" r:id="R4bdf1a3d269a40ce"/>
    <p:sldId xmlns:r="http://schemas.openxmlformats.org/officeDocument/2006/relationships" id="263" r:id="R6fa8b0a378644e95"/>
    <p:sldId xmlns:r="http://schemas.openxmlformats.org/officeDocument/2006/relationships" id="264" r:id="R8a1bf7cbaa1d40d5"/>
    <p:sldId xmlns:r="http://schemas.openxmlformats.org/officeDocument/2006/relationships" id="265" r:id="R9f1d61a6b50b494a"/>
    <p:sldId xmlns:r="http://schemas.openxmlformats.org/officeDocument/2006/relationships" id="266" r:id="R20581d38fc834bc7"/>
    <p:sldId xmlns:r="http://schemas.openxmlformats.org/officeDocument/2006/relationships" id="267" r:id="Ra54c5adf05dc462b"/>
    <p:sldId xmlns:r="http://schemas.openxmlformats.org/officeDocument/2006/relationships" id="268" r:id="Rd680d213fa41426e"/>
    <p:sldId xmlns:r="http://schemas.openxmlformats.org/officeDocument/2006/relationships" id="269" r:id="Rda18f1921eed4972"/>
    <p:sldId xmlns:r="http://schemas.openxmlformats.org/officeDocument/2006/relationships" id="270" r:id="R2531c0287bd94249"/>
    <p:sldId xmlns:r="http://schemas.openxmlformats.org/officeDocument/2006/relationships" id="271" r:id="Re0a92ca3b9154794"/>
    <p:sldId xmlns:r="http://schemas.openxmlformats.org/officeDocument/2006/relationships" id="272" r:id="Rd08d8c05b6ed4b40"/>
    <p:sldId xmlns:r="http://schemas.openxmlformats.org/officeDocument/2006/relationships" id="273" r:id="R1388864a52424ef1"/>
    <p:sldId xmlns:r="http://schemas.openxmlformats.org/officeDocument/2006/relationships" id="274" r:id="Rc3dcf408c1b24dcb"/>
    <p:sldId xmlns:r="http://schemas.openxmlformats.org/officeDocument/2006/relationships" id="275" r:id="Rd8a478f1b3664e8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055f2d176ec4e52" /><Relationship Type="http://schemas.openxmlformats.org/officeDocument/2006/relationships/slideMaster" Target="/ppt/slideMasters/slideMaster1.xml" Id="R74bc9f68a05047f5" /><Relationship Type="http://schemas.openxmlformats.org/officeDocument/2006/relationships/notesMaster" Target="/ppt/notesMasters/notesMaster1.xml" Id="Rb33ddf719e404afd" /><Relationship Type="http://schemas.openxmlformats.org/officeDocument/2006/relationships/presProps" Target="/ppt/presProps.xml" Id="R02f1042d40d44c22" /><Relationship Type="http://schemas.openxmlformats.org/officeDocument/2006/relationships/viewProps" Target="/ppt/viewProps.xml" Id="R4d95be3aff044d55" /><Relationship Type="http://schemas.openxmlformats.org/officeDocument/2006/relationships/tableStyles" Target="/ppt/tableStyles.xml" Id="R0f14364480684612" /><Relationship Type="http://schemas.openxmlformats.org/officeDocument/2006/relationships/slide" Target="/ppt/slides/slide1.xml" Id="R3670ea9a8e454786" /><Relationship Type="http://schemas.openxmlformats.org/officeDocument/2006/relationships/slide" Target="/ppt/slides/slide2.xml" Id="Re9ec972667a5489d" /><Relationship Type="http://schemas.openxmlformats.org/officeDocument/2006/relationships/slide" Target="/ppt/slides/slide3.xml" Id="R6ece854c1876482a" /><Relationship Type="http://schemas.openxmlformats.org/officeDocument/2006/relationships/slide" Target="/ppt/slides/slide4.xml" Id="Rfda4c4e55dd44620" /><Relationship Type="http://schemas.openxmlformats.org/officeDocument/2006/relationships/slide" Target="/ppt/slides/slide5.xml" Id="Rf71ba4e3fb2847fa" /><Relationship Type="http://schemas.openxmlformats.org/officeDocument/2006/relationships/slide" Target="/ppt/slides/slide6.xml" Id="Ra98ff55ecf904f62" /><Relationship Type="http://schemas.openxmlformats.org/officeDocument/2006/relationships/slide" Target="/ppt/slides/slide7.xml" Id="R4bdf1a3d269a40ce" /><Relationship Type="http://schemas.openxmlformats.org/officeDocument/2006/relationships/slide" Target="/ppt/slides/slide8.xml" Id="R6fa8b0a378644e95" /><Relationship Type="http://schemas.openxmlformats.org/officeDocument/2006/relationships/slide" Target="/ppt/slides/slide9.xml" Id="R8a1bf7cbaa1d40d5" /><Relationship Type="http://schemas.openxmlformats.org/officeDocument/2006/relationships/slide" Target="/ppt/slides/slide10.xml" Id="R9f1d61a6b50b494a" /><Relationship Type="http://schemas.openxmlformats.org/officeDocument/2006/relationships/slide" Target="/ppt/slides/slide11.xml" Id="R20581d38fc834bc7" /><Relationship Type="http://schemas.openxmlformats.org/officeDocument/2006/relationships/slide" Target="/ppt/slides/slide12.xml" Id="Ra54c5adf05dc462b" /><Relationship Type="http://schemas.openxmlformats.org/officeDocument/2006/relationships/slide" Target="/ppt/slides/slide13.xml" Id="Rd680d213fa41426e" /><Relationship Type="http://schemas.openxmlformats.org/officeDocument/2006/relationships/slide" Target="/ppt/slides/slide14.xml" Id="Rda18f1921eed4972" /><Relationship Type="http://schemas.openxmlformats.org/officeDocument/2006/relationships/slide" Target="/ppt/slides/slide15.xml" Id="R2531c0287bd94249" /><Relationship Type="http://schemas.openxmlformats.org/officeDocument/2006/relationships/slide" Target="/ppt/slides/slide16.xml" Id="Re0a92ca3b9154794" /><Relationship Type="http://schemas.openxmlformats.org/officeDocument/2006/relationships/slide" Target="/ppt/slides/slide17.xml" Id="Rd08d8c05b6ed4b40" /><Relationship Type="http://schemas.openxmlformats.org/officeDocument/2006/relationships/slide" Target="/ppt/slides/slide18.xml" Id="R1388864a52424ef1" /><Relationship Type="http://schemas.openxmlformats.org/officeDocument/2006/relationships/slide" Target="/ppt/slides/slide19.xml" Id="Rc3dcf408c1b24dcb" /><Relationship Type="http://schemas.openxmlformats.org/officeDocument/2006/relationships/slide" Target="/ppt/slides/slide20.xml" Id="Rd8a478f1b3664e8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d0ec8894c18443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a6bc72914c24f56" /><Relationship Type="http://schemas.openxmlformats.org/officeDocument/2006/relationships/notesMaster" Target="/ppt/notesMasters/notesMaster1.xml" Id="Raebda02de3c7486d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1041d36aaec44376" /><Relationship Type="http://schemas.openxmlformats.org/officeDocument/2006/relationships/notesMaster" Target="/ppt/notesMasters/notesMaster1.xml" Id="Ra421cc484a43449f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91d5a4b40b4040e7" /><Relationship Type="http://schemas.openxmlformats.org/officeDocument/2006/relationships/notesMaster" Target="/ppt/notesMasters/notesMaster1.xml" Id="Rfbba8897d0384a0d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9dd90bcfde0349e1" /><Relationship Type="http://schemas.openxmlformats.org/officeDocument/2006/relationships/notesMaster" Target="/ppt/notesMasters/notesMaster1.xml" Id="R83eb014d369a4c3b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a42e9e2287fd4330" /><Relationship Type="http://schemas.openxmlformats.org/officeDocument/2006/relationships/notesMaster" Target="/ppt/notesMasters/notesMaster1.xml" Id="R68ae8e71a74b4b24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ae0f5d97827247ae" /><Relationship Type="http://schemas.openxmlformats.org/officeDocument/2006/relationships/notesMaster" Target="/ppt/notesMasters/notesMaster1.xml" Id="R228a5a85ffb8491b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d86f2e28b00d4f25" /><Relationship Type="http://schemas.openxmlformats.org/officeDocument/2006/relationships/notesMaster" Target="/ppt/notesMasters/notesMaster1.xml" Id="R20c962aee6234e9d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da4c590894f242cc" /><Relationship Type="http://schemas.openxmlformats.org/officeDocument/2006/relationships/notesMaster" Target="/ppt/notesMasters/notesMaster1.xml" Id="R6860e2c34eba4907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2b14f4eefa9a46d3" /><Relationship Type="http://schemas.openxmlformats.org/officeDocument/2006/relationships/notesMaster" Target="/ppt/notesMasters/notesMaster1.xml" Id="R38d5a6d6ef9c420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f6a102c223d54af3" /><Relationship Type="http://schemas.openxmlformats.org/officeDocument/2006/relationships/notesMaster" Target="/ppt/notesMasters/notesMaster1.xml" Id="R86e5b354f9f145f9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74804112c2cd4f0e" /><Relationship Type="http://schemas.openxmlformats.org/officeDocument/2006/relationships/notesMaster" Target="/ppt/notesMasters/notesMaster1.xml" Id="R287eaaf29a73446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8af970b0ced46da" /><Relationship Type="http://schemas.openxmlformats.org/officeDocument/2006/relationships/notesMaster" Target="/ppt/notesMasters/notesMaster1.xml" Id="Ra8ba9ad7182a4da1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69fbd4b1b3274595" /><Relationship Type="http://schemas.openxmlformats.org/officeDocument/2006/relationships/notesMaster" Target="/ppt/notesMasters/notesMaster1.xml" Id="R54a1f03126064a1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97d316a605d4c1c" /><Relationship Type="http://schemas.openxmlformats.org/officeDocument/2006/relationships/notesMaster" Target="/ppt/notesMasters/notesMaster1.xml" Id="Rc14542b93d8e484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214f8c523e6464c" /><Relationship Type="http://schemas.openxmlformats.org/officeDocument/2006/relationships/notesMaster" Target="/ppt/notesMasters/notesMaster1.xml" Id="R5b8a22ff3e244da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98508f60d8d4e83" /><Relationship Type="http://schemas.openxmlformats.org/officeDocument/2006/relationships/notesMaster" Target="/ppt/notesMasters/notesMaster1.xml" Id="Rc914d9c7187e48e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b8875d09821462a" /><Relationship Type="http://schemas.openxmlformats.org/officeDocument/2006/relationships/notesMaster" Target="/ppt/notesMasters/notesMaster1.xml" Id="R0bfbdd9ad0ae4a7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7241ef6501d490c" /><Relationship Type="http://schemas.openxmlformats.org/officeDocument/2006/relationships/notesMaster" Target="/ppt/notesMasters/notesMaster1.xml" Id="Rf094b9ecc7d2456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d6f6fd05a8c442a0" /><Relationship Type="http://schemas.openxmlformats.org/officeDocument/2006/relationships/notesMaster" Target="/ppt/notesMasters/notesMaster1.xml" Id="Ra60ab118842840e7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f892b0a0c8e54fca" /><Relationship Type="http://schemas.openxmlformats.org/officeDocument/2006/relationships/notesMaster" Target="/ppt/notesMasters/notesMaster1.xml" Id="R9118399c11fc491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v = fλ. One wavelength advances per period. Q2: transverse. Only transverse oscillations have an orientation to select.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×4. I ∝ A². Q4: higher. Wavefronts arrive closer together.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v = fλ. One wavelength advances per period. Q2: transverse. Only transverse oscillations have an orientation to select. Q3: ×4. I ∝ A². Q4: higher. Wavefronts arrive closer together.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v = fλ. One wavelength advances per period. Q2: transverse. Only transverse oscillations have an orientation to select.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amplitude, wavelength, frequency, intensity, polarisation, Doppler effect.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The inverse curve is v = fλ with v fixed. Data: (100, 340), (200, 170), (400, 85), (800, 42.5), (1000, 34).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7 Waves;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All electromagnetic waves are transverse and travel at 3.00 × 10⁸ m s⁻¹ in free space, from radio metres to gamma picometres.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Keep sound at safe volume; use only teacher-controlled low-power optical equipment and never direct beams at eyes.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74d66cd086c4f4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93d05619f9d45ad" /><Relationship Type="http://schemas.openxmlformats.org/officeDocument/2006/relationships/slideLayout" Target="/ppt/slideLayouts/slideLayout1.xml" Id="R5c0ccfae3ab6442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c0ccfae3ab6442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d6e92641814f22" /><Relationship Type="http://schemas.openxmlformats.org/officeDocument/2006/relationships/notesSlide" Target="/ppt/notesSlides/notesSlide1.xml" Id="Rce48c79c315c487e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e2cfc670ad4f92" /><Relationship Type="http://schemas.openxmlformats.org/officeDocument/2006/relationships/notesSlide" Target="/ppt/notesSlides/notesSlide10.xml" Id="Rcf1449eba03544b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12cc02c27d4139" /><Relationship Type="http://schemas.openxmlformats.org/officeDocument/2006/relationships/notesSlide" Target="/ppt/notesSlides/notesSlide11.xml" Id="R5d2bec7e2d0a4cde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78eedd60de4309" /><Relationship Type="http://schemas.openxmlformats.org/officeDocument/2006/relationships/notesSlide" Target="/ppt/notesSlides/notesSlide12.xml" Id="R1780b1ba865e411b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f5ce02b6b846e4" /><Relationship Type="http://schemas.openxmlformats.org/officeDocument/2006/relationships/notesSlide" Target="/ppt/notesSlides/notesSlide13.xml" Id="R30c4257f57e34170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2e307f3b304346" /><Relationship Type="http://schemas.openxmlformats.org/officeDocument/2006/relationships/notesSlide" Target="/ppt/notesSlides/notesSlide14.xml" Id="Rce90a49134754825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282f4dc1a147ee" /><Relationship Type="http://schemas.openxmlformats.org/officeDocument/2006/relationships/notesSlide" Target="/ppt/notesSlides/notesSlide15.xml" Id="R6494f956ffbd427b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ab1ef55d0d4201" /><Relationship Type="http://schemas.openxmlformats.org/officeDocument/2006/relationships/notesSlide" Target="/ppt/notesSlides/notesSlide16.xml" Id="Ra4182db211294519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b0c3e3a34b42b7" /><Relationship Type="http://schemas.openxmlformats.org/officeDocument/2006/relationships/notesSlide" Target="/ppt/notesSlides/notesSlide17.xml" Id="R0f331d83a89c447a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b3d801eb934cc3" /><Relationship Type="http://schemas.openxmlformats.org/officeDocument/2006/relationships/notesSlide" Target="/ppt/notesSlides/notesSlide18.xml" Id="R58c999ef92694453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a9318375434bf1" /><Relationship Type="http://schemas.openxmlformats.org/officeDocument/2006/relationships/notesSlide" Target="/ppt/notesSlides/notesSlide19.xml" Id="R4ac0212db1dc425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a683abff94453e" /><Relationship Type="http://schemas.openxmlformats.org/officeDocument/2006/relationships/notesSlide" Target="/ppt/notesSlides/notesSlide2.xml" Id="R9679e1586b974eff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0fae80e24d479d" /><Relationship Type="http://schemas.openxmlformats.org/officeDocument/2006/relationships/notesSlide" Target="/ppt/notesSlides/notesSlide20.xml" Id="R1fff9347a6254b3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9a3517f1a342a2" /><Relationship Type="http://schemas.openxmlformats.org/officeDocument/2006/relationships/notesSlide" Target="/ppt/notesSlides/notesSlide3.xml" Id="Rcbbc2499652e4e9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0eb888bc3546f4" /><Relationship Type="http://schemas.openxmlformats.org/officeDocument/2006/relationships/notesSlide" Target="/ppt/notesSlides/notesSlide4.xml" Id="Rdfe8d9d5aa104b2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6522c20dac45a6" /><Relationship Type="http://schemas.openxmlformats.org/officeDocument/2006/relationships/notesSlide" Target="/ppt/notesSlides/notesSlide5.xml" Id="Rf739ab3e77b14cc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ba26216be249f7" /><Relationship Type="http://schemas.openxmlformats.org/officeDocument/2006/relationships/notesSlide" Target="/ppt/notesSlides/notesSlide6.xml" Id="R0b5f187a6c9d484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d73b1a3f654210" /><Relationship Type="http://schemas.openxmlformats.org/officeDocument/2006/relationships/notesSlide" Target="/ppt/notesSlides/notesSlide7.xml" Id="R1118e2de05d64366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6519995545405e" /><Relationship Type="http://schemas.openxmlformats.org/officeDocument/2006/relationships/chart" Target="/ppt/slides/charts/chart1.xml" Id="R3d977414159649e1" /><Relationship Type="http://schemas.openxmlformats.org/officeDocument/2006/relationships/notesSlide" Target="/ppt/notesSlides/notesSlide8.xml" Id="Raeaea520e6e7496a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452a515a6b4ac9" /><Relationship Type="http://schemas.openxmlformats.org/officeDocument/2006/relationships/notesSlide" Target="/ppt/notesSlides/notesSlide9.xml" Id="Rd2ae127105e246ae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Waves</c:v>
          </c:tx>
          <c:spPr>
            <a:solidFill xmlns:a="http://schemas.openxmlformats.org/drawingml/2006/main">
              <a:srgbClr val="B83724"/>
            </a:solidFill>
            <a:ln xmlns:a="http://schemas.openxmlformats.org/drawingml/2006/main" w="38100">
              <a:solidFill>
                <a:srgbClr val="B83724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B83724"/>
              </a:solidFill>
            </c:spPr>
          </c:marker>
          <c:xVal>
            <c:numLit>
              <c:formatCode>General</c:formatCode>
              <c:ptCount val="5"/>
              <c:pt idx="0">
                <c:v>100</c:v>
              </c:pt>
              <c:pt idx="1">
                <c:v>200</c:v>
              </c:pt>
              <c:pt idx="2">
                <c:v>400</c:v>
              </c:pt>
              <c:pt idx="3">
                <c:v>800</c:v>
              </c:pt>
              <c:pt idx="4">
                <c:v>1000</c:v>
              </c:pt>
            </c:numLit>
          </c:xVal>
          <c:yVal>
            <c:numLit>
              <c:formatCode>General</c:formatCode>
              <c:ptCount val="5"/>
              <c:pt idx="0">
                <c:v>340</c:v>
              </c:pt>
              <c:pt idx="1">
                <c:v>170</c:v>
              </c:pt>
              <c:pt idx="2">
                <c:v>85</c:v>
              </c:pt>
              <c:pt idx="3">
                <c:v>42.5</c:v>
              </c:pt>
              <c:pt idx="4">
                <c:v>34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Wavelength at 340 m s⁻¹ (cm)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Frequency (Hz)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2CEF4AB8-86E3-49F9-8F1B-7660F45F72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BA1DB229-614E-4C6B-B96F-382D796E6F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Waves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9B02E423-C1E9-4E3F-AE4A-C08A3AC464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Read the Wave, Not the Wiggle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CC8EA0C3-4F97-49B7-9F14-A52256B015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v = fλ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04FD104E-3DB1-4581-A0DA-DF9C331D7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4776268-BBC5-4CB4-8477-88E238C1D9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7 · WAVES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C582555-1F02-4D3B-9DF9-FC75C2D21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7DC7AE5-3A22-4A29-88E3-D32FA5F236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97459097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AB97C8D-190A-4CEB-9F92-12B839D5A8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8ED4ACF-2C14-4611-8528-5DD6AF2B4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5045F2B-3BFF-4F83-B55C-64A9896793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AE060B6-D40C-4778-A1D0-76EDC2D70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E86863AA-6B33-454F-9351-58EFAC8D1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54AF8F42-7A9B-4B14-826E-4E1116490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Approaching source: denominator v − vₛ.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7E9CC1A9-10D3-4483-AA26-A375C0EE4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628C4616-2BEE-4886-ADB4-56E467C846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fₒ = 850 × 340/(340 − 24)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BD3E009B-6ED7-4D0E-82B6-13B22B57C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707310649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6E6BF81-3825-486A-959A-0A8E9DD6F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1260A02-411B-41A3-812C-D7AB238356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27DE707-D18E-44EF-8A5F-04E091DD47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0907BC7-B643-422A-A04F-5A04B0539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9A5C4D92-B165-4C9D-9BAB-7557EC3E0C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fₒ = 915 Hz.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5394E397-A925-44F9-8C52-31030CB0A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Observed frequency ≈ 915 Hz.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AEF5C697-9553-47B3-8001-28D44FB29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23703286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190591A-072F-4951-863E-51B2A19504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F8FF86B-C372-4467-B951-1F8A327A4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9B827B6-08B6-488F-B474-030612A11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4D2AE80-5836-4E4F-ADED-F9BEE8F98B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B06603E9-EE52-4B1B-A3F7-EB9522D38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plane-polarised wave of intensity 80 W m⁻² passes through an analyser at 35°. Use I = I₀ cos²θ.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8380F4E0-E0D3-4818-9391-D38547A641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Use degrees.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1CC5AA8E-F4D9-4D1A-923B-A80B51849B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50763926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2E4BB1B-E3D3-4812-A05C-3B2B9B28DC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0F5695E-EC98-4870-A1F7-38FE51C450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F82603F-B47D-4FCE-A045-63765C3782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238DB23-8952-41DB-9435-3684725A1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781209E0-C5E2-49C7-AF60-3A78D8BC5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Use degrees.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39521935-76B2-4E10-BD18-75CF63D7E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Square the cosine.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F20A91BD-DB5C-4F78-A15C-C6AD1CFDBF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Keep the intensity unit.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E787EC50-FEC6-416B-B951-F8037FE890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I ≈ 53.7 W m⁻².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6CEE18D7-06DA-4AB7-99AE-33B79F5EFB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624366330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97A40A0-79B6-49CF-BECA-83ED543DAD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77AF265-9745-458C-91C6-54FE9F3BF8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D5ECF9D-EE71-4148-9574-64BCE1C93F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A0151CC-048D-4543-8BBA-295087CC57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AF9EC338-2AE5-44FD-B208-294180302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“Particles travel along with a progressive wave.”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DF89CC86-4CE9-45FF-B38F-FE4F44DC9B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57623929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AFC9C78-2DF0-47FC-A384-709A5876C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49007DB-5E04-4874-ABC4-4632D0260E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A67354A-415E-4C66-9506-CA620568A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D95F367-F088-4B96-973B-5962AB126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5BF59CE4-C7A5-4390-BAAE-2FD051522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Particles oscillate about equilibrium while energy and phase propagate through the medium.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C9D434C0-2E4B-4F19-A744-F98615DAD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The stadium wave travels; the spectators stay with their seats.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E7624A3D-8A14-4AAD-8599-5BEBC950D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159139100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E119D5A-977A-4FA4-9FB3-898057BD7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E5EE8D3-9A30-4C6D-ADE7-2950AD454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4A1D8BB-2406-452D-89D8-757E8DFB8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1A02A1C-DE0A-4E49-BA86-3FF03DE7FB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668D9BF3-5507-40F5-8030-153CCB7BF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CC5823B8-6667-4814-AA93-1343A8FA1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radio wave has frequency 95.0 MHz and travels at 3.00 × 10⁸ m s⁻¹. Calculate its wavelength. Its intensity doubles: state the factor by which amplitude changes.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A6898A6E-EA31-4C6C-AD90-7D0B4AAD1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385047538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9E6CA75-96F5-44BB-8D3A-4B085BFAD7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2181AC2-5208-4B1D-8299-74697C1766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0902D3D-3A25-4C97-8A42-7A74B45E3F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0C15D60-8591-4B25-8502-54B9FD4F2A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8E695E58-13CD-471A-BA2A-5F1BD0007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2C93645A-9E50-451A-9F23-309D3A40B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λ = v/f.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B1A20E87-37D0-40DC-87C2-D35ADF37EE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721FBD3B-6EC1-4DAC-9CC6-28ED9EF738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λ = 3.00 × 10⁸/(95.0 × 10⁶) = 3.16 m.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2CFC3D52-9AFD-47AB-AA0A-793BC48237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4BEB1434-0657-48BD-AD8C-C85AB3C03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I ∝ A².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D071E018-88CB-4A55-9A14-50BA2858D0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7268F66D-844C-4264-81CE-CD32E817A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Amplitude factor = √2 = 1.41.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E982EB28-F711-4D62-A3D3-97F04D193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221191717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5266366-C03B-4210-8EBD-4DBC4B5F7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CD04FDC-6EE0-4A1D-A0AF-199BEEBD9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1863DD3-A8B0-46D9-8C0D-92040A27E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61FCF13-DFB9-42A4-BE43-274EBA45B1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A28686BF-68DB-45F0-991C-E182B84C8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51B92BCC-7694-4BBF-8218-0B66AD7D0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EC434E82-AD29-42B4-AC5E-5D4F9A57D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Wave equation?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D81D2683-86A6-4632-83C4-F992CFAFA8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v = f/λ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v = fλ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v = λ/f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v = f²λ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87553AD4-6B0B-4907-B092-249ECC7826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2799E5EB-AF5C-46DB-9FA6-9BDC1A766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Polarisation proves a wave is?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8B103D3F-B122-4411-B786-B7215B11FF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longitudinal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transverse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stationary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mechanical</a:t>
            </a:r>
          </a:p>
        </p:txBody>
      </p:sp>
    </p:spTree>
    <p:extLst>
      <p:ext uri="{BB962C8B-B14F-4D97-AF65-F5344CB8AC3E}">
        <p14:creationId xmlns:p14="http://schemas.microsoft.com/office/powerpoint/2010/main" val="119300666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5CDE501-A3D5-4E75-9937-9FB68E6F59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B71D3FF-D320-412E-A6C5-73AA15321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8D4350D-9174-4886-8C9F-718F32DC7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2F0A109-7E58-4A8D-BEB5-80A6B0E371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8E3A0771-61F2-4875-97EC-C40E68B20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FD00160C-C525-4C8E-A54E-3F5F83366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84AF6CFE-1582-4A20-8D63-B610A4A4D4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Double amplitude changes intensity by?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694E8B30-9E56-4036-9206-8852B1C42D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×2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×4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×8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unchanged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3CE09D9F-31A1-471B-AD03-C024489E8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ADF86585-A5B8-4005-91D1-64CC7E44E6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Approaching source gives observed frequency?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BBE5B104-06B3-43FE-A088-74D9E4784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lower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same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higher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</a:t>
            </a:r>
          </a:p>
        </p:txBody>
      </p:sp>
    </p:spTree>
    <p:extLst>
      <p:ext uri="{BB962C8B-B14F-4D97-AF65-F5344CB8AC3E}">
        <p14:creationId xmlns:p14="http://schemas.microsoft.com/office/powerpoint/2010/main" val="28157433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16E9BC5-24E4-4D22-AD9E-137BCE94D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51DE072-B72E-4DC4-8B5D-623D2571C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2DD92AC-AD12-4258-A2D6-1019F9FF70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961C005-1D07-479A-B785-F1DBC6F6AB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48F778B9-5788-489A-A4CF-2FF6CF745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Two wave graphs look identical. One horizontal axis is metres; the other is seconds. What changes?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2B994F12-BB1D-48D0-8CA4-C3DEB7F60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112937389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97B8B32-F7EA-4DCC-90A0-1A85981467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3F9F896-4044-4814-A46A-043FD9DD2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550847F-DE42-4E47-AB7A-83EF21BA1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F6F327C-AB4B-46B5-82CD-350E731770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66422086-13BB-4BEB-8A5A-B83805F71B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v = fλ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1D1BA900-2371-43F9-B524-24D23F6CCF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transverse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EDAE67FA-52CD-46D1-9B1A-668334CF8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×4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900A0C91-2544-4E66-913C-D5840B72E7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higher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4A39A94A-7BEE-4645-99BB-E20F190910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6D3FD57D-C71D-4EA5-A6F8-24FF36DED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7149648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A2FAA50-4FEE-46AA-B080-9FAB37E754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976FF63-5C49-4B82-8368-EC491DC624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F365CC0-68D7-446D-8F21-596D5056C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46F2730-1DF7-441B-9A74-C509CA0B1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E2320387-CDCD-4A01-B255-404561E3E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A6EAF990-34AF-4A93-A88E-EDF51D0F39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472FDB6F-1D9E-464E-94CC-77E142BC8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Wave equation?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DE569C27-AD66-4982-9E0E-B7B2E2C6F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v = f/λ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v = fλ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v = λ/f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v = f²λ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EFA9FA38-F580-4A5F-8ABA-43C6E63EC4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13370FE8-FFC8-4BD3-ADE3-A6F0B9E334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Polarisation proves a wave is?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D5F07FE5-8B17-4856-A757-A84E605613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longitudinal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transverse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stationary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mechanical</a:t>
            </a:r>
          </a:p>
        </p:txBody>
      </p:sp>
    </p:spTree>
    <p:extLst>
      <p:ext uri="{BB962C8B-B14F-4D97-AF65-F5344CB8AC3E}">
        <p14:creationId xmlns:p14="http://schemas.microsoft.com/office/powerpoint/2010/main" val="21523928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4F17E78-42EA-2FAE-BD3D-DF0F91FED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5B28505-E5E0-4825-2D63-18C839E42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3981BB91-812C-C9C8-3450-66EC2C926F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375E2346-DE1A-0EB6-67A9-41C147FD5C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Progressive waves transfer energy without net transfer of matter.</a:t>
            </a:r>
          </a:p>
        </p:txBody>
      </p:sp>
      <p:sp>
        <p:nvSpPr>
          <p:cNvPr id="25" name="TextBox 24">
            <a:extLst xmlns:a="http://schemas.openxmlformats.org/drawingml/2006/main">
              <a:ext uri="{FF2B5EF4-FFF2-40B4-BE49-F238E27FC236}">
                <a16:creationId xmlns:a16="http://schemas.microsoft.com/office/drawing/2014/main" id="{759D42F7-02C1-A373-9BB7-0BC4DD3E95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657600"/>
            <a:ext cx="152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λ</a:t>
            </a:r>
            <a:endParaRPr sz="1600">
              <a:solidFill>
                <a:srgbClr val="102E29"/>
              </a:solidFill>
            </a:endParaRPr>
          </a:p>
        </p:txBody>
      </p:sp>
      <p:sp>
        <p:nvSpPr>
          <p:cNvPr id="26" name="Straight Connector 25">
            <a:extLst xmlns:a="http://schemas.openxmlformats.org/drawingml/2006/main">
              <a:ext uri="{FF2B5EF4-FFF2-40B4-BE49-F238E27FC236}">
                <a16:creationId xmlns:a16="http://schemas.microsoft.com/office/drawing/2014/main" id="{27C0B352-F3EB-4C09-BE2A-FA497EF37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949229"/>
            <a:ext cx="1524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7" name="Straight Connector 26">
            <a:extLst xmlns:a="http://schemas.openxmlformats.org/drawingml/2006/main">
              <a:ext uri="{FF2B5EF4-FFF2-40B4-BE49-F238E27FC236}">
                <a16:creationId xmlns:a16="http://schemas.microsoft.com/office/drawing/2014/main" id="{1F417797-1819-477C-88E9-37514238E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007555"/>
            <a:ext cx="0" cy="96237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8" name="Straight Connector 27">
            <a:extLst xmlns:a="http://schemas.openxmlformats.org/drawingml/2006/main">
              <a:ext uri="{FF2B5EF4-FFF2-40B4-BE49-F238E27FC236}">
                <a16:creationId xmlns:a16="http://schemas.microsoft.com/office/drawing/2014/main" id="{669A5BE2-B1E9-43D3-A4DB-A552476C9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4007555"/>
            <a:ext cx="0" cy="96237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9" name="Straight Connector 28">
            <a:extLst xmlns:a="http://schemas.openxmlformats.org/drawingml/2006/main">
              <a:ext uri="{FF2B5EF4-FFF2-40B4-BE49-F238E27FC236}">
                <a16:creationId xmlns:a16="http://schemas.microsoft.com/office/drawing/2014/main" id="{4389AC44-4E75-41F2-ADBC-42391EF0E8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4007555"/>
            <a:ext cx="0" cy="96237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3D56BA1B-C288-431B-9DE3-471B7C5C3C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007555"/>
            <a:ext cx="0" cy="96237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Straight Connector 30">
            <a:extLst xmlns:a="http://schemas.openxmlformats.org/drawingml/2006/main">
              <a:ext uri="{FF2B5EF4-FFF2-40B4-BE49-F238E27FC236}">
                <a16:creationId xmlns:a16="http://schemas.microsoft.com/office/drawing/2014/main" id="{10BEB79A-F6F1-42CF-93B4-C7BB915D16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4007555"/>
            <a:ext cx="0" cy="96237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90E8A9BC-7458-46EB-9050-500063843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4488745"/>
            <a:ext cx="11684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CA8763BF-98C9-D68A-77C2-4F269D104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69400" y="4328348"/>
            <a:ext cx="215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the wave travels</a:t>
            </a:r>
          </a:p>
        </p:txBody>
      </p:sp>
      <p:sp>
        <p:nvSpPr>
          <p:cNvPr id="34" name="Oval 33">
            <a:extLst xmlns:a="http://schemas.openxmlformats.org/drawingml/2006/main">
              <a:ext uri="{FF2B5EF4-FFF2-40B4-BE49-F238E27FC236}">
                <a16:creationId xmlns:a16="http://schemas.microsoft.com/office/drawing/2014/main" id="{0EDFBC3C-FC41-8D8E-E10F-08A749309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9700" y="4357511"/>
            <a:ext cx="228600" cy="262467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5" name="Straight Connector 34">
            <a:extLst xmlns:a="http://schemas.openxmlformats.org/drawingml/2006/main">
              <a:ext uri="{FF2B5EF4-FFF2-40B4-BE49-F238E27FC236}">
                <a16:creationId xmlns:a16="http://schemas.microsoft.com/office/drawing/2014/main" id="{1F1E38C5-C536-4C65-B7D3-B9AC535C21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5334000" y="4036718"/>
            <a:ext cx="0" cy="262467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6" name="Straight Connector 35">
            <a:extLst xmlns:a="http://schemas.openxmlformats.org/drawingml/2006/main">
              <a:ext uri="{FF2B5EF4-FFF2-40B4-BE49-F238E27FC236}">
                <a16:creationId xmlns:a16="http://schemas.microsoft.com/office/drawing/2014/main" id="{044ED19E-B878-45D7-A34E-28824AF8C1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4678304"/>
            <a:ext cx="0" cy="262467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5F4563EF-D504-2458-954E-695A07014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5086585"/>
            <a:ext cx="304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this particle only moves up and down</a:t>
            </a:r>
          </a:p>
        </p:txBody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12024E8D-3A83-72A3-7154-034FDFD7E0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611518"/>
            <a:ext cx="609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λ = spacing of the wavefronts,   v = f λ</a:t>
            </a:r>
          </a:p>
        </p:txBody>
      </p:sp>
      <p:sp>
        <p:nvSpPr>
          <p:cNvPr id="39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562C551-2168-4415-B64D-B452AEC72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40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76660CF-AD1D-4BCA-B44D-0B17EE0FB1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8605164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D2330D8-0F80-4C11-9B50-667484051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69DDF66-6877-4690-82D3-6D4E5A2CF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C8131EA-0BC2-41B5-A72B-301D64FC80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33F1C3E-130D-446C-B1D1-9783D538A8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30BF72D3-714A-4D1B-B38D-93EC3F95E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9F44751E-DF60-4D4B-9380-35DC836B19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Progressive waves transfer energy without net transfer of matter.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EBC0D374-413F-4A4D-B62A-B2FB31E07B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1ADF42BA-5319-4228-B36A-4EFE95FE3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Wave speed equals frequency × wavelength.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F218615D-30D7-4548-92ED-513CB3387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50249809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A76E907-EC6F-4850-B11E-5824BE413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59A47DF-CA94-4E5B-A17B-1FA36174B6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67F4BF9-D24F-4C3D-B254-9B4777859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A23CA53-2B1C-45FC-B39E-DEECE0BCEF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4AB34A1E-339E-45BF-A499-A7A10A1D6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51FB4998-0753-470C-A844-FDE4165AA0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Intensity is power per area and is proportional to amplitude squared.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60E83498-4F46-42D1-BACC-C3D4C80632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Polarisation is evidence that a wave is transverse; Doppler shift comes from relative source motion.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DD23D242-DF96-4F45-A2C0-ECB2DE8E9C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1E83E654-03FB-4F0A-94E7-4654B5A768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 = fλ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C1D1F4DE-D754-4A26-8F11-CE1FA444EC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I = P/A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C607C674-F001-4D0C-8151-1BD9D0D348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I ∝ amplitude²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98C1D9BA-AFE4-43A2-8490-525D99F206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fₒ = fₛv/(v ± vₛ)</a:t>
            </a:r>
          </a:p>
        </p:txBody>
      </p:sp>
      <p:sp>
        <p:nvSpPr>
          <p:cNvPr id="13" name="scope-extra">
            <a:extLst xmlns:a="http://schemas.openxmlformats.org/drawingml/2006/main">
              <a:ext uri="{FF2B5EF4-FFF2-40B4-BE49-F238E27FC236}">
                <a16:creationId xmlns:a16="http://schemas.microsoft.com/office/drawing/2014/main" id="{9D02F622-3EA7-408B-B6DD-4D5B88B4C0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EXAM EDGE · All electromagnetic waves are transverse and travel at 3.00 × 10⁸ m s⁻¹ in free space, from radio metres to gamma picometres.</a:t>
            </a:r>
          </a:p>
        </p:txBody>
      </p:sp>
    </p:spTree>
    <p:extLst>
      <p:ext uri="{BB962C8B-B14F-4D97-AF65-F5344CB8AC3E}">
        <p14:creationId xmlns:p14="http://schemas.microsoft.com/office/powerpoint/2010/main" val="77940760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940E9AC-4C5F-4EF1-890F-68F2E0A31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B23924D-7673-46DB-82B1-C87AE6756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915C063-9A1A-4110-8915-334A771A75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B83873F-4B92-4D18-BE9F-BA1CFEB90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C0E7C854-6EFD-4F9E-8DCF-2E183E567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65E46FA0-18A2-4755-B601-0857B682D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E19F9C14-E0BA-4C73-BB76-68E16BFE4D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Wavelength at 340 m s⁻¹ (cm)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ABCAAB7B-BC57-4DC8-9E60-5121E044E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Frequency (Hz)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BD298652-4FE2-4183-A6BB-9B9D6C39E4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8041699C-8B54-401D-A30E-D059675B4F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56166818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71F0FB3-CE8E-4383-975A-7DC6E6C0EA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986C714-8A00-4B95-9469-B59A02D76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F09C1D8-1E34-4F61-8325-2060AF3C2C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4BC3334-D9BA-4487-8516-2C2135BD4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For fixed speed, frequency and wavelength trade places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d977414159649e1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C8D4FB24-5E26-4F90-95D7-6FB41190BD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Change the wave speed to 300 m s⁻¹ and recalculate the 400 Hz point in centimetres.</a:t>
            </a:r>
          </a:p>
        </p:txBody>
      </p:sp>
    </p:spTree>
    <p:extLst>
      <p:ext uri="{BB962C8B-B14F-4D97-AF65-F5344CB8AC3E}">
        <p14:creationId xmlns:p14="http://schemas.microsoft.com/office/powerpoint/2010/main" val="1726821930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C43ECBA-FB55-426A-B84B-5CCB77B00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7 · WAVES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C806523-FE11-465C-9EF7-E67E269DE5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3D6FD52-B26A-4093-B5E8-0C4B0BC07F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042E142-EDAD-406C-9D86-37BAC9561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2C689753-79F5-4E5E-B277-C425C1B7EA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sound source of 850 Hz approaches a stationary observer at 24 m s⁻¹. Take sound speed 340 m s⁻¹. Find observed frequency.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8D0022D5-6BB5-4C77-9248-E1F1A8B3D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134913864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2026-08-26T11:34:31.4230000Z</dcterms:created>
  <dcterms:modified xsi:type="dcterms:W3CDTF">2026-08-26T11:34:31.4230000Z</dcterms:modified>
</coreProperties>
</file>