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841cfdaa6b6544fb" /><Relationship Type="http://schemas.openxmlformats.org/officeDocument/2006/relationships/extended-properties" Target="/docProps/app.xml" Id="R6ae4083f4afe4562" /><Relationship Type="http://schemas.openxmlformats.org/officeDocument/2006/relationships/officeDocument" Target="/ppt/presentation.xml" Id="R842a1986ecd94e1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02a7b2c2bfa3415e"/>
  </p:sldMasterIdLst>
  <p:notesMasterIdLst>
    <p:notesMasterId xmlns:r="http://schemas.openxmlformats.org/officeDocument/2006/relationships" r:id="Rc423d1610cb840df"/>
  </p:notesMasterIdLst>
  <p:sldIdLst>
    <p:sldId xmlns:r="http://schemas.openxmlformats.org/officeDocument/2006/relationships" id="256" r:id="Re75eb0c487d64c0a"/>
    <p:sldId xmlns:r="http://schemas.openxmlformats.org/officeDocument/2006/relationships" id="257" r:id="Rc81a7cc4107f45ed"/>
    <p:sldId xmlns:r="http://schemas.openxmlformats.org/officeDocument/2006/relationships" id="258" r:id="R289584d52e7c4d9a"/>
    <p:sldId xmlns:r="http://schemas.openxmlformats.org/officeDocument/2006/relationships" id="259" r:id="R04df302138074d69"/>
    <p:sldId xmlns:r="http://schemas.openxmlformats.org/officeDocument/2006/relationships" id="260" r:id="R0ab11c1e87b146e3"/>
    <p:sldId xmlns:r="http://schemas.openxmlformats.org/officeDocument/2006/relationships" id="261" r:id="R0e3b9c083b214723"/>
    <p:sldId xmlns:r="http://schemas.openxmlformats.org/officeDocument/2006/relationships" id="262" r:id="R53cb9c4502184807"/>
    <p:sldId xmlns:r="http://schemas.openxmlformats.org/officeDocument/2006/relationships" id="263" r:id="Re34eac4690f245ef"/>
    <p:sldId xmlns:r="http://schemas.openxmlformats.org/officeDocument/2006/relationships" id="264" r:id="R40acbc09703648b7"/>
    <p:sldId xmlns:r="http://schemas.openxmlformats.org/officeDocument/2006/relationships" id="265" r:id="R05a364baf4fd4fd7"/>
    <p:sldId xmlns:r="http://schemas.openxmlformats.org/officeDocument/2006/relationships" id="266" r:id="Re643232da4e54c3f"/>
    <p:sldId xmlns:r="http://schemas.openxmlformats.org/officeDocument/2006/relationships" id="267" r:id="R26c313c940894186"/>
    <p:sldId xmlns:r="http://schemas.openxmlformats.org/officeDocument/2006/relationships" id="268" r:id="R06bb4fabd47643e1"/>
    <p:sldId xmlns:r="http://schemas.openxmlformats.org/officeDocument/2006/relationships" id="269" r:id="R8c77f7f9336e4716"/>
    <p:sldId xmlns:r="http://schemas.openxmlformats.org/officeDocument/2006/relationships" id="270" r:id="Red2b5fd3e4df41ce"/>
    <p:sldId xmlns:r="http://schemas.openxmlformats.org/officeDocument/2006/relationships" id="271" r:id="R42f4a53fd4c34142"/>
    <p:sldId xmlns:r="http://schemas.openxmlformats.org/officeDocument/2006/relationships" id="272" r:id="Rabbf7143a3494f6c"/>
    <p:sldId xmlns:r="http://schemas.openxmlformats.org/officeDocument/2006/relationships" id="273" r:id="R4226ae9d05f6451e"/>
    <p:sldId xmlns:r="http://schemas.openxmlformats.org/officeDocument/2006/relationships" id="274" r:id="R7f7004cea27f4b51"/>
    <p:sldId xmlns:r="http://schemas.openxmlformats.org/officeDocument/2006/relationships" id="275" r:id="Rc357a7d7869b453a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bd665b01e1f94bbf" /><Relationship Type="http://schemas.openxmlformats.org/officeDocument/2006/relationships/slideMaster" Target="/ppt/slideMasters/slideMaster1.xml" Id="R02a7b2c2bfa3415e" /><Relationship Type="http://schemas.openxmlformats.org/officeDocument/2006/relationships/notesMaster" Target="/ppt/notesMasters/notesMaster1.xml" Id="Rc423d1610cb840df" /><Relationship Type="http://schemas.openxmlformats.org/officeDocument/2006/relationships/presProps" Target="/ppt/presProps.xml" Id="R3a654de6bad84433" /><Relationship Type="http://schemas.openxmlformats.org/officeDocument/2006/relationships/viewProps" Target="/ppt/viewProps.xml" Id="R5d0daa3c55e34faf" /><Relationship Type="http://schemas.openxmlformats.org/officeDocument/2006/relationships/tableStyles" Target="/ppt/tableStyles.xml" Id="R03f37e32bf9b4d4a" /><Relationship Type="http://schemas.openxmlformats.org/officeDocument/2006/relationships/slide" Target="/ppt/slides/slide1.xml" Id="Re75eb0c487d64c0a" /><Relationship Type="http://schemas.openxmlformats.org/officeDocument/2006/relationships/slide" Target="/ppt/slides/slide2.xml" Id="Rc81a7cc4107f45ed" /><Relationship Type="http://schemas.openxmlformats.org/officeDocument/2006/relationships/slide" Target="/ppt/slides/slide3.xml" Id="R289584d52e7c4d9a" /><Relationship Type="http://schemas.openxmlformats.org/officeDocument/2006/relationships/slide" Target="/ppt/slides/slide4.xml" Id="R04df302138074d69" /><Relationship Type="http://schemas.openxmlformats.org/officeDocument/2006/relationships/slide" Target="/ppt/slides/slide5.xml" Id="R0ab11c1e87b146e3" /><Relationship Type="http://schemas.openxmlformats.org/officeDocument/2006/relationships/slide" Target="/ppt/slides/slide6.xml" Id="R0e3b9c083b214723" /><Relationship Type="http://schemas.openxmlformats.org/officeDocument/2006/relationships/slide" Target="/ppt/slides/slide7.xml" Id="R53cb9c4502184807" /><Relationship Type="http://schemas.openxmlformats.org/officeDocument/2006/relationships/slide" Target="/ppt/slides/slide8.xml" Id="Re34eac4690f245ef" /><Relationship Type="http://schemas.openxmlformats.org/officeDocument/2006/relationships/slide" Target="/ppt/slides/slide9.xml" Id="R40acbc09703648b7" /><Relationship Type="http://schemas.openxmlformats.org/officeDocument/2006/relationships/slide" Target="/ppt/slides/slide10.xml" Id="R05a364baf4fd4fd7" /><Relationship Type="http://schemas.openxmlformats.org/officeDocument/2006/relationships/slide" Target="/ppt/slides/slide11.xml" Id="Re643232da4e54c3f" /><Relationship Type="http://schemas.openxmlformats.org/officeDocument/2006/relationships/slide" Target="/ppt/slides/slide12.xml" Id="R26c313c940894186" /><Relationship Type="http://schemas.openxmlformats.org/officeDocument/2006/relationships/slide" Target="/ppt/slides/slide13.xml" Id="R06bb4fabd47643e1" /><Relationship Type="http://schemas.openxmlformats.org/officeDocument/2006/relationships/slide" Target="/ppt/slides/slide14.xml" Id="R8c77f7f9336e4716" /><Relationship Type="http://schemas.openxmlformats.org/officeDocument/2006/relationships/slide" Target="/ppt/slides/slide15.xml" Id="Red2b5fd3e4df41ce" /><Relationship Type="http://schemas.openxmlformats.org/officeDocument/2006/relationships/slide" Target="/ppt/slides/slide16.xml" Id="R42f4a53fd4c34142" /><Relationship Type="http://schemas.openxmlformats.org/officeDocument/2006/relationships/slide" Target="/ppt/slides/slide17.xml" Id="Rabbf7143a3494f6c" /><Relationship Type="http://schemas.openxmlformats.org/officeDocument/2006/relationships/slide" Target="/ppt/slides/slide18.xml" Id="R4226ae9d05f6451e" /><Relationship Type="http://schemas.openxmlformats.org/officeDocument/2006/relationships/slide" Target="/ppt/slides/slide19.xml" Id="R7f7004cea27f4b51" /><Relationship Type="http://schemas.openxmlformats.org/officeDocument/2006/relationships/slide" Target="/ppt/slides/slide20.xml" Id="Rc357a7d7869b453a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fce30440d32248c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83455afe9684a17" /><Relationship Type="http://schemas.openxmlformats.org/officeDocument/2006/relationships/notesMaster" Target="/ppt/notesMasters/notesMaster1.xml" Id="Rb217eb32750940d7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cde86f09212a4e38" /><Relationship Type="http://schemas.openxmlformats.org/officeDocument/2006/relationships/notesMaster" Target="/ppt/notesMasters/notesMaster1.xml" Id="Rd018263518bb4d40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3ef713dd711d4548" /><Relationship Type="http://schemas.openxmlformats.org/officeDocument/2006/relationships/notesMaster" Target="/ppt/notesMasters/notesMaster1.xml" Id="R480439c0214446df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aa3d409246df491f" /><Relationship Type="http://schemas.openxmlformats.org/officeDocument/2006/relationships/notesMaster" Target="/ppt/notesMasters/notesMaster1.xml" Id="R720849fae44f4cc3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d1da1a4c77574ef0" /><Relationship Type="http://schemas.openxmlformats.org/officeDocument/2006/relationships/notesMaster" Target="/ppt/notesMasters/notesMaster1.xml" Id="R7f1e192368e04cc4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a72b6dc9c8c744f0" /><Relationship Type="http://schemas.openxmlformats.org/officeDocument/2006/relationships/notesMaster" Target="/ppt/notesMasters/notesMaster1.xml" Id="Re65c37b9b30a4422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fa215b9f91d14786" /><Relationship Type="http://schemas.openxmlformats.org/officeDocument/2006/relationships/notesMaster" Target="/ppt/notesMasters/notesMaster1.xml" Id="Rb8693c2cf8cd4437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472a35597f114522" /><Relationship Type="http://schemas.openxmlformats.org/officeDocument/2006/relationships/notesMaster" Target="/ppt/notesMasters/notesMaster1.xml" Id="Rc9715d43f3c444e1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4fe079726be145d9" /><Relationship Type="http://schemas.openxmlformats.org/officeDocument/2006/relationships/notesMaster" Target="/ppt/notesMasters/notesMaster1.xml" Id="R227dbc2d3c524944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b2e7e5f0de69465c" /><Relationship Type="http://schemas.openxmlformats.org/officeDocument/2006/relationships/notesMaster" Target="/ppt/notesMasters/notesMaster1.xml" Id="R762d118f69c44720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286019ca964740d8" /><Relationship Type="http://schemas.openxmlformats.org/officeDocument/2006/relationships/notesMaster" Target="/ppt/notesMasters/notesMaster1.xml" Id="R84f2174b21244986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7f068390c36d4dc3" /><Relationship Type="http://schemas.openxmlformats.org/officeDocument/2006/relationships/notesMaster" Target="/ppt/notesMasters/notesMaster1.xml" Id="R7234c6f4efea46aa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01fbce9ab89d47f3" /><Relationship Type="http://schemas.openxmlformats.org/officeDocument/2006/relationships/notesMaster" Target="/ppt/notesMasters/notesMaster1.xml" Id="Rdb6e5eadc8224e2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def64d0e6dbb4724" /><Relationship Type="http://schemas.openxmlformats.org/officeDocument/2006/relationships/notesMaster" Target="/ppt/notesMasters/notesMaster1.xml" Id="R05e0fd1e6aa8470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70e4319da1942d1" /><Relationship Type="http://schemas.openxmlformats.org/officeDocument/2006/relationships/notesMaster" Target="/ppt/notesMasters/notesMaster1.xml" Id="R840b18956aa24e3e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98e9c054de94dbe" /><Relationship Type="http://schemas.openxmlformats.org/officeDocument/2006/relationships/notesMaster" Target="/ppt/notesMasters/notesMaster1.xml" Id="Rb92ccd7e6e964dd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3a43f298cd047bd" /><Relationship Type="http://schemas.openxmlformats.org/officeDocument/2006/relationships/notesMaster" Target="/ppt/notesMasters/notesMaster1.xml" Id="Rd9f882957c6a46d9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3cb40b3036dd444f" /><Relationship Type="http://schemas.openxmlformats.org/officeDocument/2006/relationships/notesMaster" Target="/ppt/notesMasters/notesMaster1.xml" Id="Rf5ab6290bc754680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e2e07106d29a4e97" /><Relationship Type="http://schemas.openxmlformats.org/officeDocument/2006/relationships/notesMaster" Target="/ppt/notesMasters/notesMaster1.xml" Id="R4e25310619934e5f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88619fd3655a4c91" /><Relationship Type="http://schemas.openxmlformats.org/officeDocument/2006/relationships/notesMaster" Target="/ppt/notesMasters/notesMaster1.xml" Id="R5d73d7f812094ee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10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11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12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13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14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15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16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17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18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zero. The oscillator reverses direction there. Q2: −ω². From a = −ω²x.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19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natural frequency. The driver transfers energy most effectively there. Q4: removes energy. Resistive forces dissipate oscillation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20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zero. The oscillator reverses direction there. Q2: −ω². From a = −ω²x. Q3: natural frequency. The driver transfers energy most effectively there. Q4: removes energy. Resistive forces dissipate oscillation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zero. The oscillator reverses direction there. Q2: −ω². From a = −ω²x.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amplitude, phase, angular frequency, damping, resonance, natural frequency.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Gradient = −ω²; here ω = √40 = 6.32 rad s⁻¹. Data: (-100, 4000), (-50, 2000), (0, 0), (50, -2000), (100, -4000).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17 Oscillations; slide 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Light damping decays slowly; critical damping returns fastest without oscillating; heavy damping returns slowly without oscillating.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small amplitudes and secure springs or pendulums; keep faces away from oscillating apparatus.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06e3b3a8cc04826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15729005e8144a1" /><Relationship Type="http://schemas.openxmlformats.org/officeDocument/2006/relationships/slideLayout" Target="/ppt/slideLayouts/slideLayout1.xml" Id="R86768fc780a44678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6768fc780a44678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f6948cce4a419a" /><Relationship Type="http://schemas.openxmlformats.org/officeDocument/2006/relationships/notesSlide" Target="/ppt/notesSlides/notesSlide1.xml" Id="R01fc571dd5ed48af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bc0ccd9b8d04619" /><Relationship Type="http://schemas.openxmlformats.org/officeDocument/2006/relationships/notesSlide" Target="/ppt/notesSlides/notesSlide10.xml" Id="Re1eedc28c7d44528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8d3ba4254e4140" /><Relationship Type="http://schemas.openxmlformats.org/officeDocument/2006/relationships/notesSlide" Target="/ppt/notesSlides/notesSlide11.xml" Id="R88756c3a46394a00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fbdc3e24c1143c7" /><Relationship Type="http://schemas.openxmlformats.org/officeDocument/2006/relationships/notesSlide" Target="/ppt/notesSlides/notesSlide12.xml" Id="Re3f435ffb5b24395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2aff5aa4306446e" /><Relationship Type="http://schemas.openxmlformats.org/officeDocument/2006/relationships/notesSlide" Target="/ppt/notesSlides/notesSlide13.xml" Id="R41711a7209ac4afc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602750d15d40ae" /><Relationship Type="http://schemas.openxmlformats.org/officeDocument/2006/relationships/notesSlide" Target="/ppt/notesSlides/notesSlide14.xml" Id="R62e7705995c14e38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beb10e98f0947fe" /><Relationship Type="http://schemas.openxmlformats.org/officeDocument/2006/relationships/notesSlide" Target="/ppt/notesSlides/notesSlide15.xml" Id="R857fa256d28a4d48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7f456271bc84e9e" /><Relationship Type="http://schemas.openxmlformats.org/officeDocument/2006/relationships/notesSlide" Target="/ppt/notesSlides/notesSlide16.xml" Id="Rb6fdb8bab3054d57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a64f792b13140d7" /><Relationship Type="http://schemas.openxmlformats.org/officeDocument/2006/relationships/notesSlide" Target="/ppt/notesSlides/notesSlide17.xml" Id="R9322b2090b15456b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191d8f95094d64" /><Relationship Type="http://schemas.openxmlformats.org/officeDocument/2006/relationships/notesSlide" Target="/ppt/notesSlides/notesSlide18.xml" Id="R89f7ca0f206c4da5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d7129237814c04" /><Relationship Type="http://schemas.openxmlformats.org/officeDocument/2006/relationships/notesSlide" Target="/ppt/notesSlides/notesSlide19.xml" Id="R746f6ddf8353420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c353a8bf11e4fd7" /><Relationship Type="http://schemas.openxmlformats.org/officeDocument/2006/relationships/notesSlide" Target="/ppt/notesSlides/notesSlide2.xml" Id="R8d91fbcf1e9248d8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37693649164429c" /><Relationship Type="http://schemas.openxmlformats.org/officeDocument/2006/relationships/notesSlide" Target="/ppt/notesSlides/notesSlide20.xml" Id="R53cb32be1d094de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82b0bbdc311488e" /><Relationship Type="http://schemas.openxmlformats.org/officeDocument/2006/relationships/notesSlide" Target="/ppt/notesSlides/notesSlide3.xml" Id="R0ce3d96aecde4e9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213547bb5074808" /><Relationship Type="http://schemas.openxmlformats.org/officeDocument/2006/relationships/notesSlide" Target="/ppt/notesSlides/notesSlide4.xml" Id="R4dfc40dd7d56422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eacd26f14540a6" /><Relationship Type="http://schemas.openxmlformats.org/officeDocument/2006/relationships/notesSlide" Target="/ppt/notesSlides/notesSlide5.xml" Id="Rb4af8fcf8a83495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13f116bfbc40ad" /><Relationship Type="http://schemas.openxmlformats.org/officeDocument/2006/relationships/notesSlide" Target="/ppt/notesSlides/notesSlide6.xml" Id="R49d9a6c411694d1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e83c992e844887" /><Relationship Type="http://schemas.openxmlformats.org/officeDocument/2006/relationships/notesSlide" Target="/ppt/notesSlides/notesSlide7.xml" Id="R93d9ca47999f4ea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b6e9b3a6f954ccc" /><Relationship Type="http://schemas.openxmlformats.org/officeDocument/2006/relationships/chart" Target="/ppt/slides/charts/chart1.xml" Id="Rf2948dbf063a456a" /><Relationship Type="http://schemas.openxmlformats.org/officeDocument/2006/relationships/notesSlide" Target="/ppt/notesSlides/notesSlide8.xml" Id="R85321558ce854ef8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d3e687610484166" /><Relationship Type="http://schemas.openxmlformats.org/officeDocument/2006/relationships/notesSlide" Target="/ppt/notesSlides/notesSlide9.xml" Id="R913b274975984cb6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Oscillations</c:v>
          </c:tx>
          <c:spPr>
            <a:solidFill xmlns:a="http://schemas.openxmlformats.org/drawingml/2006/main">
              <a:srgbClr val="6336D6"/>
            </a:solidFill>
            <a:ln xmlns:a="http://schemas.openxmlformats.org/drawingml/2006/main" w="38100">
              <a:solidFill>
                <a:srgbClr val="6336D6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6336D6"/>
              </a:solidFill>
            </c:spPr>
          </c:marker>
          <c:xVal>
            <c:numLit>
              <c:formatCode>General</c:formatCode>
              <c:ptCount val="5"/>
              <c:pt idx="0">
                <c:v>-100</c:v>
              </c:pt>
              <c:pt idx="1">
                <c:v>-50</c:v>
              </c:pt>
              <c:pt idx="2">
                <c:v>0</c:v>
              </c:pt>
              <c:pt idx="3">
                <c:v>50</c:v>
              </c:pt>
              <c:pt idx="4">
                <c:v>100</c:v>
              </c:pt>
            </c:numLit>
          </c:xVal>
          <c:yVal>
            <c:numLit>
              <c:formatCode>General</c:formatCode>
              <c:ptCount val="5"/>
              <c:pt idx="0">
                <c:v>4000</c:v>
              </c:pt>
              <c:pt idx="1">
                <c:v>2000</c:v>
              </c:pt>
              <c:pt idx="2">
                <c:v>0</c:v>
              </c:pt>
              <c:pt idx="3">
                <c:v>-2000</c:v>
              </c:pt>
              <c:pt idx="4">
                <c:v>-4000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Acceleration (mm s⁻²)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Displacement (mm)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04AB16A1-590E-4D69-A2F0-EC9AE51902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8C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B6E15123-4055-44C5-A9A6-9695969026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Oscillations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54DD3400-E06E-48DB-92BC-3AB69B3E8A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A88CFF"/>
                </a:solidFill>
              </a:defRPr>
            </a:pPr>
            <a:r>
              <a:rPr sz="3750" b="1" i="0">
                <a:solidFill>
                  <a:srgbClr val="A88CFF"/>
                </a:solidFill>
              </a:rPr>
              <a:t>Simple Harmonic Motion Always Points Home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AA864181-0FC4-4B2C-BF64-883F18E3D9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a = −ω²x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43610098-5D2C-4060-90B5-D3F79CAB2E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DAAADF2-6088-4F2C-B90A-19A3E6BD8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17 · OSCILLATIONS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3200B57-1D41-4591-9C1E-0B94FCE38D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6C83457-230A-4BB2-A7C5-A70028F89C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618334123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A68D0FA-408E-4559-87A9-14ACA0F8DC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3936300-6390-4C69-92A5-B144F77D70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912BE78-B516-4EF8-9559-22F4A1562A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3D47777-7DD2-40A6-9358-D1D51E5CED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D360BDEF-33FB-4C8D-B8F0-D3DD0BF33F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2E58C83F-C517-47D0-ADFE-304C392163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Compare with a = −ω²x.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B5B504BF-4E58-4842-A362-8F49177F32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91519FA5-1C01-4044-AFA7-72CB53DED0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ω² = 64, so ω = 8.0 rad s⁻¹.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97A839A5-AAC2-458E-88E2-744BD5891D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392237479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4179E06-9A9D-435A-AA77-3CFEADD074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E070CCB-511B-4887-B22A-6C41F9809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2F6433F-B574-480A-82A8-786F55E4C2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8EDBA26-FC2A-480A-9868-621B133AC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74E62B86-67C3-4DF6-AC02-E160661AD9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T = 2π/ω = 0.785 s.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62273A66-878A-4CD9-837B-1EE57DF627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A88CFF"/>
                </a:solidFill>
              </a:defRPr>
            </a:pPr>
            <a:r>
              <a:rPr sz="3450" b="1" i="0">
                <a:solidFill>
                  <a:srgbClr val="A88CFF"/>
                </a:solidFill>
              </a:rPr>
              <a:t>ω = 8.0 rad s⁻¹; T = 0.785 s.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C16FFEE6-BB62-40ED-B003-952F0BD663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148814605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3126290-256F-4681-B343-C31FF37083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4B4F7F0-DF67-44D8-93D0-B296BF4901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FA4CC87-F659-41FE-AD67-A31FF18FF4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44D90AA-826F-4DA0-9147-B43C24ECC3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3F65F0D7-90B4-4DA5-8D2E-7C8A51227C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0.40 kg oscillator has amplitude 0.12 m and angular frequency 5.0 rad s⁻¹. Find total energy and maximum speed.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6C431D28-F4A7-4CC9-B14E-25996BC220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 · FIRST HINT · Use E = ½mω²x₀².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72511680-0B1D-4708-8A0D-4AB93B83EF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519187106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603E009-EE37-4C8F-85C9-A21064E9E7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7D4B0FE-5F52-4D7A-888A-03139591DE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1A015B8-AE6D-4203-84BD-22A6DFE0A7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0DEA5C1-3744-49A4-ADD2-78DAD74356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D650963B-8675-4998-8BBD-955572B7E7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Use E = ½mω²x₀².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95A66B1C-1F9F-4C52-B051-72AEDA286C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Use vₘₐₓ = ωx₀.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4B377310-1F3F-4555-A245-D0769B66D9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At equilibrium, energy is all kinetic.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FCC6EF16-738E-4A5A-875C-081F9B4271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6336D6"/>
                </a:solidFill>
              </a:defRPr>
            </a:pPr>
            <a:r>
              <a:rPr sz="3300" b="1" i="0">
                <a:solidFill>
                  <a:srgbClr val="6336D6"/>
                </a:solidFill>
              </a:rPr>
              <a:t>E = 0.072 J; vₘₐₓ = 0.60 m s⁻¹.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20D7CA54-961C-4633-B260-2B4BDFFCC9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1213674523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6336D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A7469F7-05FF-4275-ADC2-7A8CE9E8F6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AB07957-62EA-4EF8-A26F-82F07B7ABD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D5D74B3-C99F-4B1E-B98B-2FC4AB86AA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FBB1651-6080-497E-BBB1-0DF5BC569D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7F121420-AA1F-4B3C-B1F0-A8ED682AB2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“At equilibrium, acceleration and velocity are both maximum.”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E2BC5BA7-9C4D-4797-B6EF-7A65A5C442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93457830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C6060B2-91FA-45F8-AE12-F3A042CC0A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E2C4A7D-B0EE-46BB-BEBE-8B3E14D8E2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B23A439-C1D2-42C8-A047-4628572FFD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852978B-361B-45B8-93E0-2337F78DA0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5ED1E43A-AC61-4D45-BCA7-DE24453330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At equilibrium acceleration is zero while speed is maximum.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451D6459-E740-4AB1-9A6B-8D2C02B3C3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A88CFF"/>
                </a:solidFill>
              </a:defRPr>
            </a:pPr>
            <a:r>
              <a:rPr sz="2550" b="0" i="1">
                <a:solidFill>
                  <a:srgbClr val="A88CFF"/>
                </a:solidFill>
              </a:rPr>
              <a:t>The oscillator crosses home at full speed; it does not stop to check the mail.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57262762-0D9F-496F-9AD3-1526E08AA7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793527236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77E4712-165D-4B9A-94E1-0E072F0F48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5A85C57-5570-4DAB-BA2F-D04B7D745F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168CD82-DF43-48B2-A062-63FF42F9D3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FDE5BAF-19D1-4CE9-B2A5-156C19F846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1059E856-C8F2-4FEB-8621-E7B54FD39E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9CD9C8CA-866F-464B-8F3F-D5B33C47A8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An oscillator has amplitude 0.080 m and period 1.20 s. Calculate angular frequency and maximum acceleration.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B40F514B-BF9D-4D12-82D4-67713BB5CA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119412315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FF545D0-DF14-4B3F-8735-4ED711D47C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07598D8-9B38-4135-9683-33BA7BCCC0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F5E67D5-9E03-4509-B37A-7CF47C30C9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551A398-5CE3-4722-84BD-13754FC37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71B2DDEB-7162-4B44-8D3B-83A67CF092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8497C33F-20FE-488D-A629-76669DD631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ω = 2π/T = 5.24 rad s⁻¹.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B7A1D1DD-91C9-4C53-867D-EE58850451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CA0DFE94-505A-4496-883D-79D7F5995C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aₘₐₓ = ω²x₀.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3163BFE5-AE9C-44B5-9600-C4E7E7983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5764850E-0F03-4F17-904A-31E479527F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aₘₐₓ = 5.24² × 0.080.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09FFB888-1334-4F5D-986D-89C67F1A4B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582DBC12-ADDB-409D-9775-31209CEADB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aₘₐₓ = 2.19 m s⁻².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A4B8BDF8-7B4D-40FC-8F0C-22858E7D4A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1468371091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FA2E561-A992-4D6A-B68B-90B60659B3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82A7EDE-38A0-41E1-9CEB-E542B9BE57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C0C156E-C729-4CAB-ADBE-D68742CA86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E0FEC26-3B13-4B30-BF98-7E343CC458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D9594156-4744-4BF9-8AB7-DC016128A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155163D4-817A-4C1C-BA57-C125D7247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40179111-D767-47FF-BF68-5EEEC9DAE7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At extreme displacement, speed is?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D0FFEDDB-5100-47E8-89E4-73F6DA1E62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maximum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zero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ω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constant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EEEB553F-E914-445C-80CF-D6699DF670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15F66538-D03C-4080-8D01-F4255A3C06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a–x gradient in SHM?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6AB2D5A3-7D30-48F1-B099-F360C05944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ω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−ω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ω²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−ω²</a:t>
            </a:r>
          </a:p>
        </p:txBody>
      </p:sp>
    </p:spTree>
    <p:extLst>
      <p:ext uri="{BB962C8B-B14F-4D97-AF65-F5344CB8AC3E}">
        <p14:creationId xmlns:p14="http://schemas.microsoft.com/office/powerpoint/2010/main" val="534351913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1E2B1A9-FC4C-4B38-BD98-D6C23A3DA6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5F6D0EC-D24E-49E5-A701-F8A4748F20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D52372D-8D83-479B-9279-870EB7C12C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EC7E51C-E272-4B2C-9A1D-C387D1014E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8F7FDE33-899B-4E66-8018-2A1C43F245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9B7DF2A5-879F-4AC3-A9F1-085F582824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F8D11916-B24D-45B2-A6BE-92B6E95CBF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Resonance occurs near?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15D6E5DE-4DDD-46F5-B829-3D265E4943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zero frequency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natural frequency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double amplitude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maximum damping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6FD5B8AD-539C-455E-91FE-086C4BC68D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6FE61697-2281-4C5A-B65E-3C3058243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Damping does what?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39AB56F0-3DDC-4104-B44F-5291E49759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adds energy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removes energy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changes mass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makes T zero</a:t>
            </a:r>
          </a:p>
        </p:txBody>
      </p:sp>
    </p:spTree>
    <p:extLst>
      <p:ext uri="{BB962C8B-B14F-4D97-AF65-F5344CB8AC3E}">
        <p14:creationId xmlns:p14="http://schemas.microsoft.com/office/powerpoint/2010/main" val="27672593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B46DDFD-899E-4427-BE81-3AFE8D65D4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E1FE66D-013F-47F7-8281-883AB32E1A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821C43A-8CD7-4C91-957A-F534DC3247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67EDDC9-02AE-43D5-98CC-4A26239301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FE70D252-8BBD-4770-8948-428F4FCFD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At maximum displacement an oscillator stops briefly. Is its acceleration also zero?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5746EB76-3F61-4EEA-B2B3-7A6E458917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1596521937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B6C746E-8811-4A34-9851-98574F5771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A32D5B9-68D0-4148-92E5-0E7D9DEB99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5EE8FDE-0213-4134-B8A6-506BAC507F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E58350E-E780-49F9-921B-7A476DE45A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28F494E8-A414-4E9B-9A56-95A2BAB721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zero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EC955425-D7E5-4825-B092-B76841FD5A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Q2 −ω²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59F911D2-73E0-41D8-82EC-0E3411979E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natural frequency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9E7910EE-68F2-4822-8D13-DEA0DC3BD8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Q4 removes energy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80B94932-0F1B-4F4A-BDDC-476E8EE9DE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6336D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0BE56953-34EC-4CC2-A994-7728F3A062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7531368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C2BDC02-C620-4767-824D-2CC3CCC742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FF22EBA-67BE-44DD-9353-A5D064F891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D7D486C-FE3C-491D-AE83-E48CF2E4A4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8DB7DA9-32D3-406B-8355-26F8E8E368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08F7988D-27BB-40FB-8CFC-524E52A55E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7812C909-FA89-4627-AC7C-1909899ED6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03CD8537-05E9-4141-9C1C-BA308904C7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At extreme displacement, speed is?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837EE964-96ED-4AA7-8FEC-8FC53E2CC1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maximum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zero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ω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constant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B6BBB2F7-100A-4714-87D1-A4FDA63F99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27279721-0BF7-4857-981F-426C0AD118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a–x gradient in SHM?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16AEE717-8570-4224-AC97-4A030FF6C0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ω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−ω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ω²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−ω²</a:t>
            </a:r>
          </a:p>
        </p:txBody>
      </p:sp>
    </p:spTree>
    <p:extLst>
      <p:ext uri="{BB962C8B-B14F-4D97-AF65-F5344CB8AC3E}">
        <p14:creationId xmlns:p14="http://schemas.microsoft.com/office/powerpoint/2010/main" val="109849241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931D107-C945-3753-410E-76A3602533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A425B63-A22B-6024-9035-6E18E7F48A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1A7AC76F-6811-844A-C35C-ADB57B689B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6336D6"/>
                </a:solidFill>
              </a:defRPr>
            </a:pPr>
            <a:r>
              <a:rPr sz="2025" b="1">
                <a:solidFill>
                  <a:srgbClr val="6336D6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AFCE4F58-25A7-71E3-E7C1-283E370A15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In SHM, acceleration is proportional to −displacement.</a:t>
            </a:r>
          </a:p>
        </p:txBody>
      </p:sp>
      <p:sp>
        <p:nvSpPr>
          <p:cNvPr id="25" name="TextBox 24">
            <a:extLst xmlns:a="http://schemas.openxmlformats.org/drawingml/2006/main">
              <a:ext uri="{FF2B5EF4-FFF2-40B4-BE49-F238E27FC236}">
                <a16:creationId xmlns:a16="http://schemas.microsoft.com/office/drawing/2014/main" id="{00A67F7E-698F-4634-BCBC-B2BCB5F64C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4065882"/>
            <a:ext cx="4191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a = − </a:t>
            </a:r>
            <a:r>
              <a:rPr sz="2250" b="1">
                <a:solidFill>
                  <a:srgbClr val="102E29"/>
                </a:solidFill>
              </a:rPr>
              <a:t>ω² </a:t>
            </a:r>
            <a:r>
              <a:rPr sz="2250" b="1">
                <a:solidFill>
                  <a:srgbClr val="102E29"/>
                </a:solidFill>
              </a:rPr>
              <a:t>x</a:t>
            </a:r>
          </a:p>
        </p:txBody>
      </p:sp>
      <p:sp>
        <p:nvSpPr>
          <p:cNvPr id="26" name="TextBox 25">
            <a:extLst xmlns:a="http://schemas.openxmlformats.org/drawingml/2006/main">
              <a:ext uri="{FF2B5EF4-FFF2-40B4-BE49-F238E27FC236}">
                <a16:creationId xmlns:a16="http://schemas.microsoft.com/office/drawing/2014/main" id="{038B73C5-2484-E007-0244-69927DFDC1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4561652"/>
            <a:ext cx="4191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the pull home grows in step with the displacement, and never points away from equilibrium</a:t>
            </a:r>
          </a:p>
        </p:txBody>
      </p:sp>
      <p:sp>
        <p:nvSpPr>
          <p:cNvPr id="27" name="Straight Connector 26">
            <a:extLst xmlns:a="http://schemas.openxmlformats.org/drawingml/2006/main">
              <a:ext uri="{FF2B5EF4-FFF2-40B4-BE49-F238E27FC236}">
                <a16:creationId xmlns:a16="http://schemas.microsoft.com/office/drawing/2014/main" id="{2A54307B-3A83-47CD-905D-DB25E9C8DE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2000" y="4824118"/>
            <a:ext cx="51562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8" name="Straight Connector 27">
            <a:extLst xmlns:a="http://schemas.openxmlformats.org/drawingml/2006/main">
              <a:ext uri="{FF2B5EF4-FFF2-40B4-BE49-F238E27FC236}">
                <a16:creationId xmlns:a16="http://schemas.microsoft.com/office/drawing/2014/main" id="{668D3EF8-0979-472A-A37C-AA952D4BC9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3000" y="4036718"/>
            <a:ext cx="0" cy="166229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prstDash val="dash"/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9" name="TextBox 28">
            <a:extLst xmlns:a="http://schemas.openxmlformats.org/drawingml/2006/main">
              <a:ext uri="{FF2B5EF4-FFF2-40B4-BE49-F238E27FC236}">
                <a16:creationId xmlns:a16="http://schemas.microsoft.com/office/drawing/2014/main" id="{E283D505-DCED-2E6A-E784-DB4FDD7644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61000" y="5728171"/>
            <a:ext cx="1524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equilibrium</a:t>
            </a:r>
          </a:p>
        </p:txBody>
      </p:sp>
      <p:sp>
        <p:nvSpPr>
          <p:cNvPr id="30" name="Straight Connector 29">
            <a:extLst xmlns:a="http://schemas.openxmlformats.org/drawingml/2006/main">
              <a:ext uri="{FF2B5EF4-FFF2-40B4-BE49-F238E27FC236}">
                <a16:creationId xmlns:a16="http://schemas.microsoft.com/office/drawing/2014/main" id="{19A27867-177C-4FB8-8BBF-5BB98036EF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3000" y="4299185"/>
            <a:ext cx="3683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1" name="TextBox 30">
            <a:extLst xmlns:a="http://schemas.openxmlformats.org/drawingml/2006/main">
              <a:ext uri="{FF2B5EF4-FFF2-40B4-BE49-F238E27FC236}">
                <a16:creationId xmlns:a16="http://schemas.microsoft.com/office/drawing/2014/main" id="{98177BFE-25CD-25B7-DED9-F1C5C182ED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4007555"/>
            <a:ext cx="1778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x</a:t>
            </a:r>
          </a:p>
        </p:txBody>
      </p:sp>
      <p:sp>
        <p:nvSpPr>
          <p:cNvPr id="32" name="Oval 31">
            <a:extLst xmlns:a="http://schemas.openxmlformats.org/drawingml/2006/main">
              <a:ext uri="{FF2B5EF4-FFF2-40B4-BE49-F238E27FC236}">
                <a16:creationId xmlns:a16="http://schemas.microsoft.com/office/drawing/2014/main" id="{33FE6A4C-23DE-12CA-9F8E-198C7C7854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02800" y="4590815"/>
            <a:ext cx="406400" cy="466607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3" name="Straight Connector 32">
            <a:extLst xmlns:a="http://schemas.openxmlformats.org/drawingml/2006/main">
              <a:ext uri="{FF2B5EF4-FFF2-40B4-BE49-F238E27FC236}">
                <a16:creationId xmlns:a16="http://schemas.microsoft.com/office/drawing/2014/main" id="{830AE4E4-8E8A-4A1F-80E8-E78F3DC891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>
            <a:off x="8356600" y="4824118"/>
            <a:ext cx="1270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4" name="TextBox 33">
            <a:extLst xmlns:a="http://schemas.openxmlformats.org/drawingml/2006/main">
              <a:ext uri="{FF2B5EF4-FFF2-40B4-BE49-F238E27FC236}">
                <a16:creationId xmlns:a16="http://schemas.microsoft.com/office/drawing/2014/main" id="{3843C488-5036-F326-8424-D34FE5B5F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940771"/>
            <a:ext cx="1270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a</a:t>
            </a:r>
          </a:p>
        </p:txBody>
      </p:sp>
      <p:sp>
        <p:nvSpPr>
          <p:cNvPr id="35" name="Oval 34">
            <a:extLst xmlns:a="http://schemas.openxmlformats.org/drawingml/2006/main">
              <a:ext uri="{FF2B5EF4-FFF2-40B4-BE49-F238E27FC236}">
                <a16:creationId xmlns:a16="http://schemas.microsoft.com/office/drawing/2014/main" id="{AC82634C-8314-47A9-7EC5-14B4FCC327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74000" y="4590815"/>
            <a:ext cx="406400" cy="466607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6" name="Straight Connector 35">
            <a:extLst xmlns:a="http://schemas.openxmlformats.org/drawingml/2006/main">
              <a:ext uri="{FF2B5EF4-FFF2-40B4-BE49-F238E27FC236}">
                <a16:creationId xmlns:a16="http://schemas.microsoft.com/office/drawing/2014/main" id="{D58C5AB6-B93C-44A6-9F52-3CF62A3FBE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>
            <a:off x="7162800" y="4824118"/>
            <a:ext cx="635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7" name="TextBox 36">
            <a:extLst xmlns:a="http://schemas.openxmlformats.org/drawingml/2006/main">
              <a:ext uri="{FF2B5EF4-FFF2-40B4-BE49-F238E27FC236}">
                <a16:creationId xmlns:a16="http://schemas.microsoft.com/office/drawing/2014/main" id="{D4F83A51-1B0A-1C86-929D-40AD2C65EB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85000" y="4940771"/>
            <a:ext cx="889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½a</a:t>
            </a:r>
          </a:p>
        </p:txBody>
      </p:sp>
      <p:sp>
        <p:nvSpPr>
          <p:cNvPr id="3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89DC3AA-9271-42AC-9954-310F87006D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17 · OSCILLATIONS</a:t>
            </a:r>
          </a:p>
        </p:txBody>
      </p:sp>
      <p:sp>
        <p:nvSpPr>
          <p:cNvPr id="39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E57AB06-238E-4DA8-A30C-3FA552A7D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30540597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9B4FC6A-DFC9-47B3-9FC3-AC078995B3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9E2617C-6612-4934-816A-FAC28C3757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5669AD0-24E7-405E-BC05-B98C8ECD84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5DE7698-FC4E-4D9F-8A90-28E7B6A837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497DBC07-C770-489B-8DDB-9DF63998B4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CC3E5E44-141E-4D7F-B695-122A62C958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In SHM, acceleration is proportional to −displacement.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CC0F3DAB-C696-4C3A-BBFD-8318D6C17D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19FD72A1-2A3F-4073-8DDB-34EA143CE7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Velocity is maximum at equilibrium and zero at the extremes.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9237540C-FF92-4515-88FF-225765D598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77567420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F44E128-5AB3-4426-8549-26FDEDB49B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22A29C3-E67A-48A0-89A9-769BEE7285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95B769F-D8A0-45F2-9A61-E217FD0480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BD65239-A7CC-42B6-A2D5-08C56C441B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B306AAA3-9685-4F8D-9CCE-41F99947CD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000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52B1FB3B-F1AA-4E22-9DE7-2F6CE545FC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Kinetic and potential energy exchange while total energy remains constant in ideal SHM.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FFBA3E3C-71CB-4A72-97F6-53C329C12F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Damping removes energy; resonance maximises response near the natural frequency as phase changes.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B18C35D3-5429-46F5-9429-33DBA73980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9E12345C-B38D-4239-9D20-FE758958DB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= −ω²x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E4943165-1271-4CC9-95B4-8C3D88A376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x = x₀ sin ωt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64B4C2E1-562D-4BE0-B3B3-94BEF0CA26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v = v₀ cos ωt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40B4AED0-A045-4AF0-B3F3-56C5923B53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T = 2π/ω</a:t>
            </a:r>
          </a:p>
        </p:txBody>
      </p:sp>
      <p:sp>
        <p:nvSpPr>
          <p:cNvPr id="13" name="scope-extra">
            <a:extLst xmlns:a="http://schemas.openxmlformats.org/drawingml/2006/main">
              <a:ext uri="{FF2B5EF4-FFF2-40B4-BE49-F238E27FC236}">
                <a16:creationId xmlns:a16="http://schemas.microsoft.com/office/drawing/2014/main" id="{11A02B68-EAB3-40E8-A315-B9A8028233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53000"/>
            <a:ext cx="10287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EXAM EDGE · Light damping decays slowly; critical damping returns fastest without oscillating; heavy damping returns slowly without oscillating.</a:t>
            </a:r>
          </a:p>
        </p:txBody>
      </p:sp>
    </p:spTree>
    <p:extLst>
      <p:ext uri="{BB962C8B-B14F-4D97-AF65-F5344CB8AC3E}">
        <p14:creationId xmlns:p14="http://schemas.microsoft.com/office/powerpoint/2010/main" val="4878588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8CB676E-73DB-4538-B8E1-4A3656C068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E7EEA3B-D9C9-4EA5-8886-30AA3FADBF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A1B0CAF-3273-4BEE-8EFB-BAD4AEBDF0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E2D4859-596C-4F8E-857E-9CB0A7320D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7864A0AC-355E-4C2B-938C-258F6DDFAC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9AEF1CB6-1257-4B21-B6B8-9741E6042A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D96E87F0-318C-4113-ADE5-7B46E97F8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Acceleration (mm s⁻²)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0238F9F5-B852-42C0-A5B8-36F24C4DA9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Displacement (mm)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2D309917-31D8-459E-B9A0-DD241DFD7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67BC73FA-E551-41E2-9C64-09D1D8F061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1217803207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BF58DC8-C311-4226-A5D1-9AA934680D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B6BF82D-E5D0-4A6A-B1A9-4BDFDCCFF2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42B76D7-2E70-4621-8B6F-1DBF45B69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CF90313-CE6C-47B8-969A-43AD5C3543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The straight a–x graph defines SHM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2948dbf063a456a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EEA3D0F0-E677-411A-B2AF-CD6675B7E9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EDIT THE CHART · Double the period and predict the new gradient before changing the data.</a:t>
            </a:r>
          </a:p>
        </p:txBody>
      </p:sp>
    </p:spTree>
    <p:extLst>
      <p:ext uri="{BB962C8B-B14F-4D97-AF65-F5344CB8AC3E}">
        <p14:creationId xmlns:p14="http://schemas.microsoft.com/office/powerpoint/2010/main" val="125382988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3C91809-A567-4825-BEB6-9D09C3EC87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17 · OSCILLATIONS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0DED67E-D1BF-492D-9546-6D49B34E65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5E4E2DD-BBA3-4B82-85AD-A0B3D23DB8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A6F6B9B-0495-4A49-AB37-E523DF0C6A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D2D093B8-1FB0-488F-9CBB-C7F40F6348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An oscillator has a = −64x. Find angular frequency and period.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8E967AFA-039A-48D0-91BD-051885A745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23705755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2026-08-26T11:40:40.4520000Z</dcterms:created>
  <dcterms:modified xsi:type="dcterms:W3CDTF">2026-08-26T11:40:40.4520000Z</dcterms:modified>
</coreProperties>
</file>