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slides/charts/chart1.xml" ContentType="application/vnd.openxmlformats-officedocument.drawingml.chart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7676406ed2cc4c37" /><Relationship Type="http://schemas.openxmlformats.org/officeDocument/2006/relationships/extended-properties" Target="/docProps/app.xml" Id="Raf83fcd815794585" /><Relationship Type="http://schemas.openxmlformats.org/officeDocument/2006/relationships/officeDocument" Target="/ppt/presentation.xml" Id="R357bec356d2a437b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54302fb7239b4e03"/>
  </p:sldMasterIdLst>
  <p:notesMasterIdLst>
    <p:notesMasterId xmlns:r="http://schemas.openxmlformats.org/officeDocument/2006/relationships" r:id="R59e875e34321484c"/>
  </p:notesMasterIdLst>
  <p:sldIdLst>
    <p:sldId xmlns:r="http://schemas.openxmlformats.org/officeDocument/2006/relationships" id="256" r:id="R263bc0c09ae546a2"/>
    <p:sldId xmlns:r="http://schemas.openxmlformats.org/officeDocument/2006/relationships" id="257" r:id="R0bfa3beb760f4878"/>
    <p:sldId xmlns:r="http://schemas.openxmlformats.org/officeDocument/2006/relationships" id="258" r:id="Ra5487e53785d4bd8"/>
    <p:sldId xmlns:r="http://schemas.openxmlformats.org/officeDocument/2006/relationships" id="259" r:id="R9dd84f938e714065"/>
    <p:sldId xmlns:r="http://schemas.openxmlformats.org/officeDocument/2006/relationships" id="260" r:id="R98861eb5013c4a79"/>
    <p:sldId xmlns:r="http://schemas.openxmlformats.org/officeDocument/2006/relationships" id="261" r:id="Rf572ed504c0d424e"/>
    <p:sldId xmlns:r="http://schemas.openxmlformats.org/officeDocument/2006/relationships" id="262" r:id="R8884441cf24b4b2f"/>
    <p:sldId xmlns:r="http://schemas.openxmlformats.org/officeDocument/2006/relationships" id="263" r:id="R54f2ca41f7b248ab"/>
    <p:sldId xmlns:r="http://schemas.openxmlformats.org/officeDocument/2006/relationships" id="264" r:id="R74028a284d0b417e"/>
    <p:sldId xmlns:r="http://schemas.openxmlformats.org/officeDocument/2006/relationships" id="265" r:id="R3256a4bc55ea4956"/>
    <p:sldId xmlns:r="http://schemas.openxmlformats.org/officeDocument/2006/relationships" id="266" r:id="R8b23d84260674000"/>
    <p:sldId xmlns:r="http://schemas.openxmlformats.org/officeDocument/2006/relationships" id="267" r:id="Rfff671b60af84602"/>
    <p:sldId xmlns:r="http://schemas.openxmlformats.org/officeDocument/2006/relationships" id="268" r:id="R9bcf019d04da4347"/>
    <p:sldId xmlns:r="http://schemas.openxmlformats.org/officeDocument/2006/relationships" id="269" r:id="R958069bc1b184a63"/>
    <p:sldId xmlns:r="http://schemas.openxmlformats.org/officeDocument/2006/relationships" id="270" r:id="Ra62487da506a4e61"/>
    <p:sldId xmlns:r="http://schemas.openxmlformats.org/officeDocument/2006/relationships" id="271" r:id="R30020bcf66744076"/>
    <p:sldId xmlns:r="http://schemas.openxmlformats.org/officeDocument/2006/relationships" id="272" r:id="Re2ff01dcffac424c"/>
    <p:sldId xmlns:r="http://schemas.openxmlformats.org/officeDocument/2006/relationships" id="273" r:id="Rc7af5981f3494ab0"/>
    <p:sldId xmlns:r="http://schemas.openxmlformats.org/officeDocument/2006/relationships" id="274" r:id="R9d5db2b67de14120"/>
    <p:sldId xmlns:r="http://schemas.openxmlformats.org/officeDocument/2006/relationships" id="275" r:id="Rf92a9f57f8d444b7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f18768318eeb4e81" /><Relationship Type="http://schemas.openxmlformats.org/officeDocument/2006/relationships/slideMaster" Target="/ppt/slideMasters/slideMaster1.xml" Id="R54302fb7239b4e03" /><Relationship Type="http://schemas.openxmlformats.org/officeDocument/2006/relationships/notesMaster" Target="/ppt/notesMasters/notesMaster1.xml" Id="R59e875e34321484c" /><Relationship Type="http://schemas.openxmlformats.org/officeDocument/2006/relationships/presProps" Target="/ppt/presProps.xml" Id="R66133cb768ff4472" /><Relationship Type="http://schemas.openxmlformats.org/officeDocument/2006/relationships/viewProps" Target="/ppt/viewProps.xml" Id="Rf7737acbcb8e45a6" /><Relationship Type="http://schemas.openxmlformats.org/officeDocument/2006/relationships/tableStyles" Target="/ppt/tableStyles.xml" Id="Rad694592042b4add" /><Relationship Type="http://schemas.openxmlformats.org/officeDocument/2006/relationships/slide" Target="/ppt/slides/slide1.xml" Id="R263bc0c09ae546a2" /><Relationship Type="http://schemas.openxmlformats.org/officeDocument/2006/relationships/slide" Target="/ppt/slides/slide2.xml" Id="R0bfa3beb760f4878" /><Relationship Type="http://schemas.openxmlformats.org/officeDocument/2006/relationships/slide" Target="/ppt/slides/slide3.xml" Id="Ra5487e53785d4bd8" /><Relationship Type="http://schemas.openxmlformats.org/officeDocument/2006/relationships/slide" Target="/ppt/slides/slide4.xml" Id="R9dd84f938e714065" /><Relationship Type="http://schemas.openxmlformats.org/officeDocument/2006/relationships/slide" Target="/ppt/slides/slide5.xml" Id="R98861eb5013c4a79" /><Relationship Type="http://schemas.openxmlformats.org/officeDocument/2006/relationships/slide" Target="/ppt/slides/slide6.xml" Id="Rf572ed504c0d424e" /><Relationship Type="http://schemas.openxmlformats.org/officeDocument/2006/relationships/slide" Target="/ppt/slides/slide7.xml" Id="R8884441cf24b4b2f" /><Relationship Type="http://schemas.openxmlformats.org/officeDocument/2006/relationships/slide" Target="/ppt/slides/slide8.xml" Id="R54f2ca41f7b248ab" /><Relationship Type="http://schemas.openxmlformats.org/officeDocument/2006/relationships/slide" Target="/ppt/slides/slide9.xml" Id="R74028a284d0b417e" /><Relationship Type="http://schemas.openxmlformats.org/officeDocument/2006/relationships/slide" Target="/ppt/slides/slide10.xml" Id="R3256a4bc55ea4956" /><Relationship Type="http://schemas.openxmlformats.org/officeDocument/2006/relationships/slide" Target="/ppt/slides/slide11.xml" Id="R8b23d84260674000" /><Relationship Type="http://schemas.openxmlformats.org/officeDocument/2006/relationships/slide" Target="/ppt/slides/slide12.xml" Id="Rfff671b60af84602" /><Relationship Type="http://schemas.openxmlformats.org/officeDocument/2006/relationships/slide" Target="/ppt/slides/slide13.xml" Id="R9bcf019d04da4347" /><Relationship Type="http://schemas.openxmlformats.org/officeDocument/2006/relationships/slide" Target="/ppt/slides/slide14.xml" Id="R958069bc1b184a63" /><Relationship Type="http://schemas.openxmlformats.org/officeDocument/2006/relationships/slide" Target="/ppt/slides/slide15.xml" Id="Ra62487da506a4e61" /><Relationship Type="http://schemas.openxmlformats.org/officeDocument/2006/relationships/slide" Target="/ppt/slides/slide16.xml" Id="R30020bcf66744076" /><Relationship Type="http://schemas.openxmlformats.org/officeDocument/2006/relationships/slide" Target="/ppt/slides/slide17.xml" Id="Re2ff01dcffac424c" /><Relationship Type="http://schemas.openxmlformats.org/officeDocument/2006/relationships/slide" Target="/ppt/slides/slide18.xml" Id="Rc7af5981f3494ab0" /><Relationship Type="http://schemas.openxmlformats.org/officeDocument/2006/relationships/slide" Target="/ppt/slides/slide19.xml" Id="R9d5db2b67de14120" /><Relationship Type="http://schemas.openxmlformats.org/officeDocument/2006/relationships/slide" Target="/ppt/slides/slide20.xml" Id="Rf92a9f57f8d444b7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345e9876cfdc4ae2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8b61924fc61649a7" /><Relationship Type="http://schemas.openxmlformats.org/officeDocument/2006/relationships/notesMaster" Target="/ppt/notesMasters/notesMaster1.xml" Id="R6f50ee15bdd74c61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94e0b4bd95484dfb" /><Relationship Type="http://schemas.openxmlformats.org/officeDocument/2006/relationships/notesMaster" Target="/ppt/notesMasters/notesMaster1.xml" Id="R3f97834b314949c4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99956eef155d4dc4" /><Relationship Type="http://schemas.openxmlformats.org/officeDocument/2006/relationships/notesMaster" Target="/ppt/notesMasters/notesMaster1.xml" Id="R04f11c6880774949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0faae25438c3487e" /><Relationship Type="http://schemas.openxmlformats.org/officeDocument/2006/relationships/notesMaster" Target="/ppt/notesMasters/notesMaster1.xml" Id="Rad431c677e8a4395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3b0bbd13e68c4a1a" /><Relationship Type="http://schemas.openxmlformats.org/officeDocument/2006/relationships/notesMaster" Target="/ppt/notesMasters/notesMaster1.xml" Id="R21ec874b5a03428f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5d9597f27cbc455e" /><Relationship Type="http://schemas.openxmlformats.org/officeDocument/2006/relationships/notesMaster" Target="/ppt/notesMasters/notesMaster1.xml" Id="R03671f45e83f4616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5dfd2bb48c7f4299" /><Relationship Type="http://schemas.openxmlformats.org/officeDocument/2006/relationships/notesMaster" Target="/ppt/notesMasters/notesMaster1.xml" Id="R14087502c29149eb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5ffba5d3e9d74485" /><Relationship Type="http://schemas.openxmlformats.org/officeDocument/2006/relationships/notesMaster" Target="/ppt/notesMasters/notesMaster1.xml" Id="Ra7b53dab90174e06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603cfdf5fb1245c5" /><Relationship Type="http://schemas.openxmlformats.org/officeDocument/2006/relationships/notesMaster" Target="/ppt/notesMasters/notesMaster1.xml" Id="Rb2a292712b8b4934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eb064795559844ec" /><Relationship Type="http://schemas.openxmlformats.org/officeDocument/2006/relationships/notesMaster" Target="/ppt/notesMasters/notesMaster1.xml" Id="Ra629bf7a25ed4ee6" /></Relationships>
</file>

<file path=ppt/notesSlides/_rels/notesSlide19.xml.rels>&#65279;<?xml version="1.0" encoding="utf-8"?><Relationships xmlns="http://schemas.openxmlformats.org/package/2006/relationships"><Relationship Type="http://schemas.openxmlformats.org/officeDocument/2006/relationships/slide" Target="/ppt/slides/slide19.xml" Id="R5e776b4813d64535" /><Relationship Type="http://schemas.openxmlformats.org/officeDocument/2006/relationships/notesMaster" Target="/ppt/notesMasters/notesMaster1.xml" Id="R7e9dcf0506bc40b3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e5a81c0bbf9b4cad" /><Relationship Type="http://schemas.openxmlformats.org/officeDocument/2006/relationships/notesMaster" Target="/ppt/notesMasters/notesMaster1.xml" Id="Rf5490ec53cd84080" /></Relationships>
</file>

<file path=ppt/notesSlides/_rels/notesSlide20.xml.rels>&#65279;<?xml version="1.0" encoding="utf-8"?><Relationships xmlns="http://schemas.openxmlformats.org/package/2006/relationships"><Relationship Type="http://schemas.openxmlformats.org/officeDocument/2006/relationships/slide" Target="/ppt/slides/slide20.xml" Id="Re814e008aa754eef" /><Relationship Type="http://schemas.openxmlformats.org/officeDocument/2006/relationships/notesMaster" Target="/ppt/notesMasters/notesMaster1.xml" Id="R15d7cfe4399d46ce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a0307f9090cd4dfe" /><Relationship Type="http://schemas.openxmlformats.org/officeDocument/2006/relationships/notesMaster" Target="/ppt/notesMasters/notesMaster1.xml" Id="Rb866e11ea3ed44ba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17558caf8f464231" /><Relationship Type="http://schemas.openxmlformats.org/officeDocument/2006/relationships/notesMaster" Target="/ppt/notesMasters/notesMaster1.xml" Id="R49bf147384cf4aa0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c34666e3178a4057" /><Relationship Type="http://schemas.openxmlformats.org/officeDocument/2006/relationships/notesMaster" Target="/ppt/notesMasters/notesMaster1.xml" Id="R362fdda39c1c45bc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7796a1ab37e048ed" /><Relationship Type="http://schemas.openxmlformats.org/officeDocument/2006/relationships/notesMaster" Target="/ppt/notesMasters/notesMaster1.xml" Id="R523ab538019c4128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7b308374eecf43c2" /><Relationship Type="http://schemas.openxmlformats.org/officeDocument/2006/relationships/notesMaster" Target="/ppt/notesMasters/notesMaster1.xml" Id="R33725ad1d3464ef9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8e2977bec1e34e37" /><Relationship Type="http://schemas.openxmlformats.org/officeDocument/2006/relationships/notesMaster" Target="/ppt/notesMasters/notesMaster1.xml" Id="R4e531cf5394c424b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aeb69ec4a1064c5b" /><Relationship Type="http://schemas.openxmlformats.org/officeDocument/2006/relationships/notesMaster" Target="/ppt/notesMasters/notesMaster1.xml" Id="R061ebfac980244dd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minimal dark cover with one large topic title, one lesson title and one governing equation.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Do not explain yet. Give students five seconds to identify one symbol they already know.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Opening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19 Capacitance; slide 1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Discharge capacitors through a resistor before handling; use low-voltage components within ratings.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first two calculation decisions appear as large numbered lines; the final result is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Pause before each line. Students predict the operation, then justify it with units or a sign convention.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method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19 Capacitance; slide 10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Discharge capacitors through a resistor before handling; use low-voltage components within ratings.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final calculation step and answer appear at large scale on a dark high-contrast slide.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students to challenge the sign, unit and order of magnitude before accepting the answer.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answer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19 Capacitance; slide 11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Discharge capacitors through a resistor before handling; use low-voltage components within ratings.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single problem and one first hint are visible. Pair roles make the discussion active.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Give ninety seconds. The solver proposes a line; the sceptic must approve the physics before it is written.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Guided pair attempt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19 Capacitance; slide 12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Discharge capacitors through a resistor before handling; use low-voltage components within ratings.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remaining hints, one answer and a change-one-value extension are separated clearly.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compare routes, not just answers. Change one given value orally and ask for a proportional prediction.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Guided route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19 Capacitance; slide 13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Discharge capacitors through a resistor before handling; use low-voltage components within ratings.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Only the misconception claim and three voting choices are visible; the repair is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Everyone commits. Ask one student from each choice to identify the exact word that creates the problem.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Misconception vote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19 Capacitance; slide 14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Discharge capacitors through a resistor before handling; use low-voltage components within ratings.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correction and one memorable humorous line appear only after the class vote.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Return to the opening hook. Students rewrite the misconception precisely in twelve words or fewer.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Misconception repair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19 Capacitance; slide 15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Discharge capacitors through a resistor before handling; use low-voltage components within ratings.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original exam-style question stands alone with four method words and no mark scheme.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Allow silent first work. Students underline the command word and box the data before comparing methods.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Independent exam attempt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19 Capacitance; slide 16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Discharge capacitors through a resistor before handling; use low-voltage components within ratings.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Up to five concise mark points form one spacious vertical reveal.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Reveal one point at a time. Students annotate where each mark was earned and improve one line.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Peer mark and improve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19 Capacitance; slide 17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Discharge capacitors through a resistor before handling; use low-voltage components within ratings.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questions share the slide at large type; answers are withheld.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 or finger voting. Require a written reason for the less confident item.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Exit quiz 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19 Capacitance; slide 18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F. One farad is one coulomb per volt. Q2: 0.368. Charge and voltage each fall to e⁻¹ ≈ 0.368 of their initial value.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Discharge capacitors through a resistor before handling; use low-voltage components within ratings.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questions share the slide at large type; answers are withheld.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 or finger voting. Require a written reason for the less confident item.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Exit quiz 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19 Capacitance; slide 19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Q3: add directly. They share the same p.d. and charges add. Q4: V². W = ½CV².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Discharge capacitors through a resistor before handling; use low-voltage components within ratings.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One large diagnostic question fills the slide; no answer or hint is visible.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write an answer before speaking. Collect two contrasting predictions and revisit them on slide 15.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Diagnostic hook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19 Capacitance; slide 2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Discharge capacitors through a resistor before handling; use low-voltage components within ratings.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Four short answers precede one large one-minute-paper prompt. Explanations stay in the notes.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correct in a different colour, then answer the reflection before leaving.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Answers and reflection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19 Capacitance; slide 20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F. One farad is one coulomb per volt. Q2: 0.368. Charge and voltage each fall to e⁻¹ ≈ 0.368 of their initial value. Q3: add directly. They share the same p.d. and charges add. Q4: V². W = ½CV².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Discharge capacitors through a resistor before handling; use low-voltage components within ratings.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retrieval questions share a clean split canvas; answers are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mini-whiteboards. Ask for one reason, not a show of hands.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Retrieval vote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19 Capacitance; slide 3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F. One farad is one coulomb per volt. Q2: 0.368. Charge and voltage each fall to e⁻¹ ≈ 0.368 of their initial value.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Discharge capacitors through a resistor before handling; use low-voltage components within ratings.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original editable native diagram is preserved, paired with one concise governing statement and larger labels.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students to point to the part of the figure that makes the sentence true. Invite one student to relabel a shape.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Concept figure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19 Capacitance; slide 4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Discharge capacitors through a resistor before handling; use low-voltage components within ratings.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large numbered physical ideas appear with no formula list.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Reveal one idea at a time verbally. Ask a student to connect cause and effect.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Model stage one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19 Capacitance; slide 5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Discharge capacitors through a resistor before handling; use low-voltage components within ratings.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controlling ideas sit beside a large equation stack. Vocabulary is moved to notes.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name every symbol and unit. Ask which equation can be rejected by dimensions before calculation.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Model stage two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19 Capacitance; slide 6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Key vocabulary: capacitance, charge, dielectric, time constant, discharge, exponential.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Discharge capacitors through a resistor before handling; use low-voltage components within ratings.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large blank pair of labelled axes occupies most of the slide; four relationship prompts sit at the right.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sketch individually, then compare gradients, intercepts and curvature before the next slide reveals data.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Graph prediction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19 Capacitance; slide 7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Discharge capacitors through a resistor before handling; use low-voltage components within ratings.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large editable native chart fills the canvas. The only additional copy is one data-edit challenge.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Compare the class sketches with the data, then use Edit Data in PowerPoint. Require a physical explanation for every changed point.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Graph reveal and edit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19 Capacitance; slide 8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For τ = 2.0 s, V falls to e⁻¹ ≈ 0.368 of its value every 2 seconds. Data: (0, 10), (2, 3.68), (4, 1.35), (6, 0.5), (8, 0.18), (10, 0.067).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Discharge capacitors through a resistor before handling; use low-voltage components within ratings.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Only the problem and three decision verbs are visible; no working or answer appears.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for an estimate and the governing model before touching a calculator.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problem prompt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19 Capacitance; slide 9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Discharge capacitors through a resistor before handling; use low-voltage components within ratings.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05109d8c47a84dea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a75152c52e7c4aea" /><Relationship Type="http://schemas.openxmlformats.org/officeDocument/2006/relationships/slideLayout" Target="/ppt/slideLayouts/slideLayout1.xml" Id="R251669dce52742aa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251669dce52742aa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bd7e4d2413f44d2" /><Relationship Type="http://schemas.openxmlformats.org/officeDocument/2006/relationships/notesSlide" Target="/ppt/notesSlides/notesSlide1.xml" Id="R429386ed348a48a6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26d31ed776b4977" /><Relationship Type="http://schemas.openxmlformats.org/officeDocument/2006/relationships/notesSlide" Target="/ppt/notesSlides/notesSlide10.xml" Id="R5224a7c35f6d4cdb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14d9d2d0adc4086" /><Relationship Type="http://schemas.openxmlformats.org/officeDocument/2006/relationships/notesSlide" Target="/ppt/notesSlides/notesSlide11.xml" Id="Raf9bc395dd9c426b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2f43821f8834941" /><Relationship Type="http://schemas.openxmlformats.org/officeDocument/2006/relationships/notesSlide" Target="/ppt/notesSlides/notesSlide12.xml" Id="R87c819d715d7409f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7041bc00b9f41ab" /><Relationship Type="http://schemas.openxmlformats.org/officeDocument/2006/relationships/notesSlide" Target="/ppt/notesSlides/notesSlide13.xml" Id="Rbc9cd36131794e0a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959f5eab80a4444" /><Relationship Type="http://schemas.openxmlformats.org/officeDocument/2006/relationships/notesSlide" Target="/ppt/notesSlides/notesSlide14.xml" Id="R51161b95a5134c0d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66e0948f34a4edb" /><Relationship Type="http://schemas.openxmlformats.org/officeDocument/2006/relationships/notesSlide" Target="/ppt/notesSlides/notesSlide15.xml" Id="R04f5383d8abf4304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9ab8e5b439243a6" /><Relationship Type="http://schemas.openxmlformats.org/officeDocument/2006/relationships/notesSlide" Target="/ppt/notesSlides/notesSlide16.xml" Id="Rb5d8da4a627a43d4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4a336de5275446c" /><Relationship Type="http://schemas.openxmlformats.org/officeDocument/2006/relationships/notesSlide" Target="/ppt/notesSlides/notesSlide17.xml" Id="R779e3c0057894338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3d6afe7839449d4" /><Relationship Type="http://schemas.openxmlformats.org/officeDocument/2006/relationships/notesSlide" Target="/ppt/notesSlides/notesSlide18.xml" Id="Rc402436e7a6d408d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6e3479ce02e4bc5" /><Relationship Type="http://schemas.openxmlformats.org/officeDocument/2006/relationships/notesSlide" Target="/ppt/notesSlides/notesSlide19.xml" Id="R5958086295bf4987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908720bcaf2417a" /><Relationship Type="http://schemas.openxmlformats.org/officeDocument/2006/relationships/notesSlide" Target="/ppt/notesSlides/notesSlide2.xml" Id="R763a33c669404dc9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07bf8ba6d4a44b3" /><Relationship Type="http://schemas.openxmlformats.org/officeDocument/2006/relationships/notesSlide" Target="/ppt/notesSlides/notesSlide20.xml" Id="R19731e5562654d6d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9807be53f1048b6" /><Relationship Type="http://schemas.openxmlformats.org/officeDocument/2006/relationships/notesSlide" Target="/ppt/notesSlides/notesSlide3.xml" Id="R0b6ea2c11d964b4b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4ec11e99eb2414f" /><Relationship Type="http://schemas.openxmlformats.org/officeDocument/2006/relationships/notesSlide" Target="/ppt/notesSlides/notesSlide4.xml" Id="Rb227f0801b75496a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b7910fd6b9b4bee" /><Relationship Type="http://schemas.openxmlformats.org/officeDocument/2006/relationships/notesSlide" Target="/ppt/notesSlides/notesSlide5.xml" Id="Ra194d5f5284341d5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f35339b34b94a82" /><Relationship Type="http://schemas.openxmlformats.org/officeDocument/2006/relationships/notesSlide" Target="/ppt/notesSlides/notesSlide6.xml" Id="Ra0251d75a74b4f42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1a6d27ade03436f" /><Relationship Type="http://schemas.openxmlformats.org/officeDocument/2006/relationships/notesSlide" Target="/ppt/notesSlides/notesSlide7.xml" Id="R24231e0e24b54f3b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4e0d316c98c4113" /><Relationship Type="http://schemas.openxmlformats.org/officeDocument/2006/relationships/chart" Target="/ppt/slides/charts/chart1.xml" Id="R0069a9ab914f4a1b" /><Relationship Type="http://schemas.openxmlformats.org/officeDocument/2006/relationships/notesSlide" Target="/ppt/notesSlides/notesSlide8.xml" Id="Rc6935688dadd4720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727d2182ef1490a" /><Relationship Type="http://schemas.openxmlformats.org/officeDocument/2006/relationships/notesSlide" Target="/ppt/notesSlides/notesSlide9.xml" Id="R7e19a55b9f1d46fe" /></Relationships>
</file>

<file path=ppt/slides/charts/chart1.xml><?xml version="1.0" encoding="utf-8"?>
<c:chartSpace xmlns:c="http://schemas.openxmlformats.org/drawingml/2006/chart">
  <c:lang val="en-US"/>
  <c:chart>
    <c:plotArea>
      <c:scatterChart>
        <c:scatterStyle val="lineMarker"/>
        <c:ser>
          <c:idx val="0"/>
          <c:order val="0"/>
          <c:tx>
            <c:v>Capacitance</c:v>
          </c:tx>
          <c:spPr>
            <a:solidFill xmlns:a="http://schemas.openxmlformats.org/drawingml/2006/main">
              <a:srgbClr val="6336D6"/>
            </a:solidFill>
            <a:ln xmlns:a="http://schemas.openxmlformats.org/drawingml/2006/main" w="38100">
              <a:solidFill>
                <a:srgbClr val="6336D6"/>
              </a:solidFill>
              <a:prstDash val="solid"/>
            </a:ln>
          </c:spPr>
          <c:marker>
            <c:symbol val="circle"/>
            <c:size val="8"/>
            <c:spPr>
              <a:solidFill xmlns:a="http://schemas.openxmlformats.org/drawingml/2006/main">
                <a:srgbClr val="6336D6"/>
              </a:solidFill>
            </c:spPr>
          </c:marker>
          <c:xVal>
            <c:numLit>
              <c:formatCode>General</c:formatCode>
              <c:ptCount val="6"/>
              <c:pt idx="0">
                <c:v>0</c:v>
              </c:pt>
              <c:pt idx="1">
                <c:v>2</c:v>
              </c:pt>
              <c:pt idx="2">
                <c:v>4</c:v>
              </c:pt>
              <c:pt idx="3">
                <c:v>6</c:v>
              </c:pt>
              <c:pt idx="4">
                <c:v>8</c:v>
              </c:pt>
              <c:pt idx="5">
                <c:v>10</c:v>
              </c:pt>
            </c:numLit>
          </c:xVal>
          <c:yVal>
            <c:numLit>
              <c:formatCode>General</c:formatCode>
              <c:ptCount val="6"/>
              <c:pt idx="0">
                <c:v>10</c:v>
              </c:pt>
              <c:pt idx="1">
                <c:v>3.68</c:v>
              </c:pt>
              <c:pt idx="2">
                <c:v>1.35</c:v>
              </c:pt>
              <c:pt idx="3">
                <c:v>0.5</c:v>
              </c:pt>
              <c:pt idx="4">
                <c:v>0.18</c:v>
              </c:pt>
              <c:pt idx="5">
                <c:v>0.067</c:v>
              </c:pt>
            </c:numLit>
          </c:yVal>
        </c:ser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r>
                  <a:t>Potential difference (V)</a:t>
                </a:r>
              </a:p>
            </c:rich>
          </c:tx>
          <c:overlay val="0"/>
        </c:title>
        <c:numFmt formatCode="General"/>
        <c:majorTickMark val="none"/>
        <c:minorTickMark val="none"/>
        <c:spPr>
          <a:ln xmlns:a="http://schemas.openxmlformats.org/drawingml/2006/main" w="19050">
            <a:solidFill>
              <a:srgbClr val="A9BBB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48635E"/>
                </a:solidFill>
              </a:defRPr>
            </a:pPr>
          </a:p>
        </c:txPr>
        <c:crossAx val="48650112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r>
                  <a:t>Time (s)</a:t>
                </a:r>
              </a:p>
            </c:rich>
          </c:tx>
          <c:overlay val="0"/>
        </c:title>
        <c:numFmt formatCode="General"/>
        <c:majorTickMark val="none"/>
        <c:minorTickMark val="none"/>
        <c:spPr>
          <a:ln xmlns:a="http://schemas.openxmlformats.org/drawingml/2006/main" w="19050">
            <a:solidFill>
              <a:srgbClr val="A9BBB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48635E"/>
                </a:solidFill>
              </a:defRPr>
            </a:pPr>
          </a:p>
        </c:txPr>
        <c:crossAx val="48672768"/>
      </c:valAx>
      <c:spPr>
        <a:solidFill xmlns:a="http://schemas.openxmlformats.org/drawingml/2006/main">
          <a:srgbClr val="FCFAF1"/>
        </a:solidFill>
        <a:ln xmlns:a="http://schemas.openxmlformats.org/drawingml/2006/main" w="0">
          <a:noFill/>
          <a:prstDash val="solid"/>
        </a:ln>
      </c:spPr>
    </c:plotArea>
    <c:plotVisOnly val="1"/>
  </c:chart>
  <c:spPr>
    <a:solidFill xmlns:a="http://schemas.openxmlformats.org/drawingml/2006/main">
      <a:srgbClr val="FCFAF1"/>
    </a:solidFill>
    <a:ln xmlns:a="http://schemas.openxmlformats.org/drawingml/2006/main" w="0">
      <a:noFill/>
      <a:prstDash val="solid"/>
    </a:ln>
  </c:spPr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accent-rail">
            <a:extLst xmlns:a="http://schemas.openxmlformats.org/drawingml/2006/main">
              <a:ext uri="{FF2B5EF4-FFF2-40B4-BE49-F238E27FC236}">
                <a16:creationId xmlns:a16="http://schemas.microsoft.com/office/drawing/2014/main" id="{92D2AD83-AA70-4134-BF15-2D831F227B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88C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topic-title">
            <a:extLst xmlns:a="http://schemas.openxmlformats.org/drawingml/2006/main">
              <a:ext uri="{FF2B5EF4-FFF2-40B4-BE49-F238E27FC236}">
                <a16:creationId xmlns:a16="http://schemas.microsoft.com/office/drawing/2014/main" id="{A0301A60-5E63-4251-869D-52BE9ED59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428750"/>
            <a:ext cx="7524750" cy="1524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5700" b="1" i="0">
                <a:solidFill>
                  <a:srgbClr val="F4F0E2"/>
                </a:solidFill>
              </a:defRPr>
            </a:pPr>
            <a:r>
              <a:rPr sz="5700" b="1" i="0">
                <a:solidFill>
                  <a:srgbClr val="F4F0E2"/>
                </a:solidFill>
              </a:rPr>
              <a:t>Capacitance</a:t>
            </a:r>
          </a:p>
        </p:txBody>
      </p:sp>
      <p:sp>
        <p:nvSpPr>
          <p:cNvPr id="3" name="lesson-title">
            <a:extLst xmlns:a="http://schemas.openxmlformats.org/drawingml/2006/main">
              <a:ext uri="{FF2B5EF4-FFF2-40B4-BE49-F238E27FC236}">
                <a16:creationId xmlns:a16="http://schemas.microsoft.com/office/drawing/2014/main" id="{90ABD4CD-7D24-495B-AB9F-519E41186E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352800"/>
            <a:ext cx="7239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A88CFF"/>
                </a:solidFill>
              </a:defRPr>
            </a:pPr>
            <a:r>
              <a:rPr sz="3750" b="1" i="0">
                <a:solidFill>
                  <a:srgbClr val="A88CFF"/>
                </a:solidFill>
              </a:rPr>
              <a:t>Capacitors Store, Then Fade</a:t>
            </a:r>
          </a:p>
        </p:txBody>
      </p:sp>
      <p:sp>
        <p:nvSpPr>
          <p:cNvPr id="4" name="hero-equation">
            <a:extLst xmlns:a="http://schemas.openxmlformats.org/drawingml/2006/main">
              <a:ext uri="{FF2B5EF4-FFF2-40B4-BE49-F238E27FC236}">
                <a16:creationId xmlns:a16="http://schemas.microsoft.com/office/drawing/2014/main" id="{71BA90D9-C507-47DC-8ECA-CF32658785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2324100"/>
            <a:ext cx="31432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4050" b="1" i="0">
                <a:solidFill>
                  <a:srgbClr val="F4F0E2"/>
                </a:solidFill>
              </a:defRPr>
            </a:pPr>
            <a:r>
              <a:rPr sz="4050" b="1" i="0">
                <a:solidFill>
                  <a:srgbClr val="F4F0E2"/>
                </a:solidFill>
              </a:rPr>
              <a:t>C = Q/V</a:t>
            </a:r>
          </a:p>
        </p:txBody>
      </p:sp>
      <p:sp>
        <p:nvSpPr>
          <p:cNvPr id="5" name="opening-mode">
            <a:extLst xmlns:a="http://schemas.openxmlformats.org/drawingml/2006/main">
              <a:ext uri="{FF2B5EF4-FFF2-40B4-BE49-F238E27FC236}">
                <a16:creationId xmlns:a16="http://schemas.microsoft.com/office/drawing/2014/main" id="{D79CE6B7-E9D6-49C6-9AF3-C885D617C5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524500"/>
            <a:ext cx="5905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PREDICT · TEST · EXPLAIN</a:t>
            </a:r>
          </a:p>
        </p:txBody>
      </p:sp>
      <p:sp>
        <p:nvSpPr>
          <p:cNvPr id="6" name="course-rail">
            <a:extLst xmlns:a="http://schemas.openxmlformats.org/drawingml/2006/main">
              <a:ext uri="{FF2B5EF4-FFF2-40B4-BE49-F238E27FC236}">
                <a16:creationId xmlns:a16="http://schemas.microsoft.com/office/drawing/2014/main" id="{8C2D9DE8-7F12-48D2-A407-B6C41B570A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19 · CAPACITANCE</a:t>
            </a:r>
          </a:p>
        </p:txBody>
      </p:sp>
      <p:sp>
        <p:nvSpPr>
          <p:cNvPr id="7" name="page-number">
            <a:extLst xmlns:a="http://schemas.openxmlformats.org/drawingml/2006/main">
              <a:ext uri="{FF2B5EF4-FFF2-40B4-BE49-F238E27FC236}">
                <a16:creationId xmlns:a16="http://schemas.microsoft.com/office/drawing/2014/main" id="{29F5F112-6B46-43FA-BC97-51B3756808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01 / 20</a:t>
            </a:r>
          </a:p>
        </p:txBody>
      </p:sp>
      <p:sp>
        <p:nvSpPr>
          <p:cNvPr id="8" name="rule-70-674">
            <a:extLst xmlns:a="http://schemas.openxmlformats.org/drawingml/2006/main">
              <a:ext uri="{FF2B5EF4-FFF2-40B4-BE49-F238E27FC236}">
                <a16:creationId xmlns:a16="http://schemas.microsoft.com/office/drawing/2014/main" id="{09477162-EE45-474A-AA61-FA60CB0EF5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657841236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AB94D900-AB5C-4729-A122-9077E2B3BA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19 · CAPACITANCE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8A680734-C523-47C9-AA02-A040541BE2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10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61477C2F-0310-4F5E-8BC2-20CAA04C91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9BA46A23-4B4D-4928-B50B-DA7D78918C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Worked reveal: make the first two decisions</a:t>
            </a:r>
          </a:p>
        </p:txBody>
      </p:sp>
      <p:sp>
        <p:nvSpPr>
          <p:cNvPr id="5" name="worked-step-number-1">
            <a:extLst xmlns:a="http://schemas.openxmlformats.org/drawingml/2006/main">
              <a:ext uri="{FF2B5EF4-FFF2-40B4-BE49-F238E27FC236}">
                <a16:creationId xmlns:a16="http://schemas.microsoft.com/office/drawing/2014/main" id="{CF0F2F48-4E3A-4372-9B58-477ECAE21D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952625"/>
            <a:ext cx="76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01</a:t>
            </a:r>
          </a:p>
        </p:txBody>
      </p:sp>
      <p:sp>
        <p:nvSpPr>
          <p:cNvPr id="6" name="worked-step-1">
            <a:extLst xmlns:a="http://schemas.openxmlformats.org/drawingml/2006/main">
              <a:ext uri="{FF2B5EF4-FFF2-40B4-BE49-F238E27FC236}">
                <a16:creationId xmlns:a16="http://schemas.microsoft.com/office/drawing/2014/main" id="{06B029F9-90EC-48C9-B4A5-3A7453A157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1857375"/>
            <a:ext cx="9429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C = 220 × 10⁻⁶ F.</a:t>
            </a:r>
          </a:p>
        </p:txBody>
      </p:sp>
      <p:sp>
        <p:nvSpPr>
          <p:cNvPr id="7" name="worked-step-number-2">
            <a:extLst xmlns:a="http://schemas.openxmlformats.org/drawingml/2006/main">
              <a:ext uri="{FF2B5EF4-FFF2-40B4-BE49-F238E27FC236}">
                <a16:creationId xmlns:a16="http://schemas.microsoft.com/office/drawing/2014/main" id="{AA649AEC-D1C5-4C6A-819C-4E5882D0F1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524250"/>
            <a:ext cx="76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02</a:t>
            </a:r>
          </a:p>
        </p:txBody>
      </p:sp>
      <p:sp>
        <p:nvSpPr>
          <p:cNvPr id="8" name="worked-step-2">
            <a:extLst xmlns:a="http://schemas.openxmlformats.org/drawingml/2006/main">
              <a:ext uri="{FF2B5EF4-FFF2-40B4-BE49-F238E27FC236}">
                <a16:creationId xmlns:a16="http://schemas.microsoft.com/office/drawing/2014/main" id="{50BA3E1A-C73B-44DC-A058-F2D68C18F3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3429000"/>
            <a:ext cx="9429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Q = CV = 2.64 × 10⁻³ C.</a:t>
            </a:r>
          </a:p>
        </p:txBody>
      </p:sp>
      <p:sp>
        <p:nvSpPr>
          <p:cNvPr id="9" name="worked-next">
            <a:extLst xmlns:a="http://schemas.openxmlformats.org/drawingml/2006/main">
              <a:ext uri="{FF2B5EF4-FFF2-40B4-BE49-F238E27FC236}">
                <a16:creationId xmlns:a16="http://schemas.microsoft.com/office/drawing/2014/main" id="{B32870AF-D4EC-4134-AFD0-D980F23B49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5286375"/>
            <a:ext cx="8096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Your turn: write the next line before clicking.</a:t>
            </a:r>
          </a:p>
        </p:txBody>
      </p:sp>
    </p:spTree>
    <p:extLst>
      <p:ext uri="{BB962C8B-B14F-4D97-AF65-F5344CB8AC3E}">
        <p14:creationId xmlns:p14="http://schemas.microsoft.com/office/powerpoint/2010/main" val="705047906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184EFB2D-3DE5-47AE-BDAE-51E5A3D560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19 · CAPACITANCE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D0B760FE-00C5-4B64-984F-5931C77FBB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11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51E41288-8DE5-4E94-9920-894028417D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FA0F51FC-F063-40B5-935F-C3D992F88B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Worked reveal: finish and sense-check</a:t>
            </a:r>
          </a:p>
        </p:txBody>
      </p:sp>
      <p:sp>
        <p:nvSpPr>
          <p:cNvPr id="5" name="worked-final-step-1">
            <a:extLst xmlns:a="http://schemas.openxmlformats.org/drawingml/2006/main">
              <a:ext uri="{FF2B5EF4-FFF2-40B4-BE49-F238E27FC236}">
                <a16:creationId xmlns:a16="http://schemas.microsoft.com/office/drawing/2014/main" id="{151003C3-A443-4B13-A288-F0CDD46969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809750"/>
            <a:ext cx="105727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W = ½CV² = 0.5 × 220 × 10⁻⁶ × 12² = 0.0158 J.</a:t>
            </a:r>
          </a:p>
        </p:txBody>
      </p:sp>
      <p:sp>
        <p:nvSpPr>
          <p:cNvPr id="6" name="worked-answer">
            <a:extLst xmlns:a="http://schemas.openxmlformats.org/drawingml/2006/main">
              <a:ext uri="{FF2B5EF4-FFF2-40B4-BE49-F238E27FC236}">
                <a16:creationId xmlns:a16="http://schemas.microsoft.com/office/drawing/2014/main" id="{18BA14D5-86A3-4368-AA92-51E7E9A4C4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333750"/>
            <a:ext cx="10572750" cy="1104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0">
                <a:solidFill>
                  <a:srgbClr val="A88CFF"/>
                </a:solidFill>
              </a:defRPr>
            </a:pPr>
            <a:r>
              <a:rPr sz="3450" b="1" i="0">
                <a:solidFill>
                  <a:srgbClr val="A88CFF"/>
                </a:solidFill>
              </a:rPr>
              <a:t>Q = 2.64 mC; W = 15.8 mJ.</a:t>
            </a:r>
          </a:p>
        </p:txBody>
      </p:sp>
      <p:sp>
        <p:nvSpPr>
          <p:cNvPr id="7" name="worked-sense-check">
            <a:extLst xmlns:a="http://schemas.openxmlformats.org/drawingml/2006/main">
              <a:ext uri="{FF2B5EF4-FFF2-40B4-BE49-F238E27FC236}">
                <a16:creationId xmlns:a16="http://schemas.microsoft.com/office/drawing/2014/main" id="{3CBAC15C-CCAF-4B02-9A06-C37D4CB7E1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5391150"/>
            <a:ext cx="8763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Does the sign, unit and size make physical sense?</a:t>
            </a:r>
          </a:p>
        </p:txBody>
      </p:sp>
    </p:spTree>
    <p:extLst>
      <p:ext uri="{BB962C8B-B14F-4D97-AF65-F5344CB8AC3E}">
        <p14:creationId xmlns:p14="http://schemas.microsoft.com/office/powerpoint/2010/main" val="1989683079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2CB85449-6EDE-4DCE-B64A-DAE40C6E90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19 · CAPACITANCE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932D5924-2C2F-41A8-BE3C-F465AD2523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12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BC53C885-9E26-421B-AB58-38106D4E8D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A1CACF67-DF60-40FC-9930-05D342F7AB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Guided problem: solver and sceptic</a:t>
            </a:r>
          </a:p>
        </p:txBody>
      </p:sp>
      <p:sp>
        <p:nvSpPr>
          <p:cNvPr id="5" name="guided-problem">
            <a:extLst xmlns:a="http://schemas.openxmlformats.org/drawingml/2006/main">
              <a:ext uri="{FF2B5EF4-FFF2-40B4-BE49-F238E27FC236}">
                <a16:creationId xmlns:a16="http://schemas.microsoft.com/office/drawing/2014/main" id="{E6DA15FC-959C-4A04-9126-699895A252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714500"/>
            <a:ext cx="104775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075" b="1" i="0">
                <a:solidFill>
                  <a:srgbClr val="0A332E"/>
                </a:solidFill>
              </a:defRPr>
            </a:pPr>
            <a:r>
              <a:rPr sz="3075" b="1" i="0">
                <a:solidFill>
                  <a:srgbClr val="0A332E"/>
                </a:solidFill>
              </a:rPr>
              <a:t>A 100 μF capacitor discharges through 30 kΩ from 9.0 V. Find τ and V after 6.0 s.</a:t>
            </a:r>
          </a:p>
        </p:txBody>
      </p:sp>
      <p:sp>
        <p:nvSpPr>
          <p:cNvPr id="6" name="guided-hint-one">
            <a:extLst xmlns:a="http://schemas.openxmlformats.org/drawingml/2006/main">
              <a:ext uri="{FF2B5EF4-FFF2-40B4-BE49-F238E27FC236}">
                <a16:creationId xmlns:a16="http://schemas.microsoft.com/office/drawing/2014/main" id="{4FAD7EF2-E281-41C6-90E3-B7DA442E78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4171950"/>
            <a:ext cx="97155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01 · FIRST HINT · τ = RC.</a:t>
            </a:r>
          </a:p>
        </p:txBody>
      </p:sp>
      <p:sp>
        <p:nvSpPr>
          <p:cNvPr id="7" name="guided-roles">
            <a:extLst xmlns:a="http://schemas.openxmlformats.org/drawingml/2006/main">
              <a:ext uri="{FF2B5EF4-FFF2-40B4-BE49-F238E27FC236}">
                <a16:creationId xmlns:a16="http://schemas.microsoft.com/office/drawing/2014/main" id="{3D2BDE6B-9BA8-4A4F-BCC6-20252D759C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391150"/>
            <a:ext cx="9144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SOLVER proposes · SCEPTIC checks units and assumptions</a:t>
            </a:r>
          </a:p>
        </p:txBody>
      </p:sp>
    </p:spTree>
    <p:extLst>
      <p:ext uri="{BB962C8B-B14F-4D97-AF65-F5344CB8AC3E}">
        <p14:creationId xmlns:p14="http://schemas.microsoft.com/office/powerpoint/2010/main" val="620550640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86CD6A4D-62E7-420D-B04C-E0CB938516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19 · CAPACITANCE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BE9D470D-2E0E-4B0F-A1CF-D37941427E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13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7B57BBE7-7C95-4EFA-8473-84B55F5D10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1AEC2733-9D58-4768-A176-23C39201AC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Guided reveal: test the route</a:t>
            </a:r>
          </a:p>
        </p:txBody>
      </p:sp>
      <p:sp>
        <p:nvSpPr>
          <p:cNvPr id="5" name="guided-prompt-1">
            <a:extLst xmlns:a="http://schemas.openxmlformats.org/drawingml/2006/main">
              <a:ext uri="{FF2B5EF4-FFF2-40B4-BE49-F238E27FC236}">
                <a16:creationId xmlns:a16="http://schemas.microsoft.com/office/drawing/2014/main" id="{CECB00C1-C088-416B-864F-56444A053E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65735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01 τ = RC.</a:t>
            </a:r>
          </a:p>
        </p:txBody>
      </p:sp>
      <p:sp>
        <p:nvSpPr>
          <p:cNvPr id="6" name="guided-prompt-2">
            <a:extLst xmlns:a="http://schemas.openxmlformats.org/drawingml/2006/main">
              <a:ext uri="{FF2B5EF4-FFF2-40B4-BE49-F238E27FC236}">
                <a16:creationId xmlns:a16="http://schemas.microsoft.com/office/drawing/2014/main" id="{02031144-3657-4F34-ABCC-B53EF4EE5F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43840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02 Convert kΩ and μF.</a:t>
            </a:r>
          </a:p>
        </p:txBody>
      </p:sp>
      <p:sp>
        <p:nvSpPr>
          <p:cNvPr id="7" name="guided-prompt-3">
            <a:extLst xmlns:a="http://schemas.openxmlformats.org/drawingml/2006/main">
              <a:ext uri="{FF2B5EF4-FFF2-40B4-BE49-F238E27FC236}">
                <a16:creationId xmlns:a16="http://schemas.microsoft.com/office/drawing/2014/main" id="{0A1D8708-C801-4B6C-9CBD-11109A6824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21945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03 V = V₀ exp(−t/τ).</a:t>
            </a:r>
          </a:p>
        </p:txBody>
      </p:sp>
      <p:sp>
        <p:nvSpPr>
          <p:cNvPr id="8" name="guided-working">
            <a:extLst xmlns:a="http://schemas.openxmlformats.org/drawingml/2006/main">
              <a:ext uri="{FF2B5EF4-FFF2-40B4-BE49-F238E27FC236}">
                <a16:creationId xmlns:a16="http://schemas.microsoft.com/office/drawing/2014/main" id="{B059F22E-E1F8-4EF7-A2C1-F132321424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10287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τ = (30 × 10³)(100 × 10⁻⁶) = 3.0 s; V = 9.0 × e⁻²</a:t>
            </a:r>
          </a:p>
        </p:txBody>
      </p:sp>
      <p:sp>
        <p:nvSpPr>
          <p:cNvPr id="9" name="guided-answer">
            <a:extLst xmlns:a="http://schemas.openxmlformats.org/drawingml/2006/main">
              <a:ext uri="{FF2B5EF4-FFF2-40B4-BE49-F238E27FC236}">
                <a16:creationId xmlns:a16="http://schemas.microsoft.com/office/drawing/2014/main" id="{B6783647-2DD0-482D-95F1-38F6ABC916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495800"/>
            <a:ext cx="102870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6336D6"/>
                </a:solidFill>
              </a:defRPr>
            </a:pPr>
            <a:r>
              <a:rPr sz="3150" b="1" i="0">
                <a:solidFill>
                  <a:srgbClr val="6336D6"/>
                </a:solidFill>
              </a:rPr>
              <a:t>τ = 3.0 s; V = 1.22 V.</a:t>
            </a:r>
          </a:p>
        </p:txBody>
      </p:sp>
      <p:sp>
        <p:nvSpPr>
          <p:cNvPr id="10" name="guided-extension">
            <a:extLst xmlns:a="http://schemas.openxmlformats.org/drawingml/2006/main">
              <a:ext uri="{FF2B5EF4-FFF2-40B4-BE49-F238E27FC236}">
                <a16:creationId xmlns:a16="http://schemas.microsoft.com/office/drawing/2014/main" id="{0345DEA0-602C-4DCE-A954-D7C445F70F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5486400"/>
            <a:ext cx="9525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CHANGE ONE VALUE · predict what must change before recalculating</a:t>
            </a:r>
          </a:p>
        </p:txBody>
      </p:sp>
    </p:spTree>
    <p:extLst>
      <p:ext uri="{BB962C8B-B14F-4D97-AF65-F5344CB8AC3E}">
        <p14:creationId xmlns:p14="http://schemas.microsoft.com/office/powerpoint/2010/main" val="1302986046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6336D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367CB3B3-3FB5-4F3F-9DF3-E7FDF90687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A2 · CAMBRIDGE PHYSICS 9702 · TOPIC 19 · CAPACITANCE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DC580C39-4F50-433D-A792-0074CE068E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14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B1C4BBC5-BAED-43C8-966D-6FF1B4B47E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F0E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166C973F-B39F-44A2-AE76-ED6EE1DFF7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Spot the physics trap</a:t>
            </a:r>
          </a:p>
        </p:txBody>
      </p:sp>
      <p:sp>
        <p:nvSpPr>
          <p:cNvPr id="5" name="misconception-claim">
            <a:extLst xmlns:a="http://schemas.openxmlformats.org/drawingml/2006/main">
              <a:ext uri="{FF2B5EF4-FFF2-40B4-BE49-F238E27FC236}">
                <a16:creationId xmlns:a16="http://schemas.microsoft.com/office/drawing/2014/main" id="{D78F6473-F2AE-43EE-899D-1AAABD261B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000250"/>
            <a:ext cx="10382250" cy="2190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1">
                <a:solidFill>
                  <a:srgbClr val="F4F0E2"/>
                </a:solidFill>
              </a:defRPr>
            </a:pPr>
            <a:r>
              <a:rPr sz="3450" b="1" i="1">
                <a:solidFill>
                  <a:srgbClr val="F4F0E2"/>
                </a:solidFill>
              </a:rPr>
              <a:t>“A larger capacitance always gives more stored energy.”</a:t>
            </a:r>
          </a:p>
        </p:txBody>
      </p:sp>
      <p:sp>
        <p:nvSpPr>
          <p:cNvPr id="6" name="misconception-vote">
            <a:extLst xmlns:a="http://schemas.openxmlformats.org/drawingml/2006/main">
              <a:ext uri="{FF2B5EF4-FFF2-40B4-BE49-F238E27FC236}">
                <a16:creationId xmlns:a16="http://schemas.microsoft.com/office/drawing/2014/main" id="{87095940-94DC-479A-8DFC-868D229EC6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4857750"/>
            <a:ext cx="95250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TRUE · B PARTLY TRUE · C FALSE</a:t>
            </a:r>
          </a:p>
        </p:txBody>
      </p:sp>
    </p:spTree>
    <p:extLst>
      <p:ext uri="{BB962C8B-B14F-4D97-AF65-F5344CB8AC3E}">
        <p14:creationId xmlns:p14="http://schemas.microsoft.com/office/powerpoint/2010/main" val="1276273993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AE348BC1-89D5-49ED-ABDC-A6541852E3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19 · CAPACITANCE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1F7C2EA6-A183-4E3F-9EF3-C7787D1C77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15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4CED4EAD-1074-4A53-A4CD-3D27FC54CA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712A0A53-5539-4514-AA49-363DA9BE94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Repair the idea</a:t>
            </a:r>
          </a:p>
        </p:txBody>
      </p:sp>
      <p:sp>
        <p:nvSpPr>
          <p:cNvPr id="5" name="misconception-correction">
            <a:extLst xmlns:a="http://schemas.openxmlformats.org/drawingml/2006/main">
              <a:ext uri="{FF2B5EF4-FFF2-40B4-BE49-F238E27FC236}">
                <a16:creationId xmlns:a16="http://schemas.microsoft.com/office/drawing/2014/main" id="{5BA9609A-DBDB-4759-A0A2-A7FA561430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905000"/>
            <a:ext cx="104775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F4F0E2"/>
                </a:solidFill>
              </a:defRPr>
            </a:pPr>
            <a:r>
              <a:rPr sz="3150" b="1" i="0">
                <a:solidFill>
                  <a:srgbClr val="F4F0E2"/>
                </a:solidFill>
              </a:rPr>
              <a:t>At fixed voltage yes, but energy also depends on voltage squared and on what quantity is held fixed.</a:t>
            </a:r>
          </a:p>
        </p:txBody>
      </p:sp>
      <p:sp>
        <p:nvSpPr>
          <p:cNvPr id="6" name="misconception-humor">
            <a:extLst xmlns:a="http://schemas.openxmlformats.org/drawingml/2006/main">
              <a:ext uri="{FF2B5EF4-FFF2-40B4-BE49-F238E27FC236}">
                <a16:creationId xmlns:a16="http://schemas.microsoft.com/office/drawing/2014/main" id="{6F97333D-056C-4973-A993-220A2ADA79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3905250"/>
            <a:ext cx="97155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0" i="1">
                <a:solidFill>
                  <a:srgbClr val="A88CFF"/>
                </a:solidFill>
              </a:defRPr>
            </a:pPr>
            <a:r>
              <a:rPr sz="2550" b="0" i="1">
                <a:solidFill>
                  <a:srgbClr val="A88CFF"/>
                </a:solidFill>
              </a:rPr>
              <a:t>Capacitance owns the cupboard; voltage decides how full it is.</a:t>
            </a:r>
          </a:p>
        </p:txBody>
      </p:sp>
      <p:sp>
        <p:nvSpPr>
          <p:cNvPr id="7" name="misconception-rewrite">
            <a:extLst xmlns:a="http://schemas.openxmlformats.org/drawingml/2006/main">
              <a:ext uri="{FF2B5EF4-FFF2-40B4-BE49-F238E27FC236}">
                <a16:creationId xmlns:a16="http://schemas.microsoft.com/office/drawing/2014/main" id="{78714383-FD21-444E-BD61-2414447DCD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05000" y="5334000"/>
            <a:ext cx="8382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Rewrite the claim in 12 words or fewer.</a:t>
            </a:r>
          </a:p>
        </p:txBody>
      </p:sp>
    </p:spTree>
    <p:extLst>
      <p:ext uri="{BB962C8B-B14F-4D97-AF65-F5344CB8AC3E}">
        <p14:creationId xmlns:p14="http://schemas.microsoft.com/office/powerpoint/2010/main" val="1395328420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E22C6493-7F8B-48F2-A9C9-EABF4C2664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19 · CAPACITANCE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0C33D559-D794-4A05-B0EA-A60F12C89F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16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F04F7652-42AE-46C0-9DBA-F6AC584C83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B583BE1A-E9D6-46DA-9771-89A1BE0265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Original exam-style challenge</a:t>
            </a:r>
          </a:p>
        </p:txBody>
      </p:sp>
      <p:sp>
        <p:nvSpPr>
          <p:cNvPr id="5" name="exam-mark-label">
            <a:extLst xmlns:a="http://schemas.openxmlformats.org/drawingml/2006/main">
              <a:ext uri="{FF2B5EF4-FFF2-40B4-BE49-F238E27FC236}">
                <a16:creationId xmlns:a16="http://schemas.microsoft.com/office/drawing/2014/main" id="{FA9504E4-466F-4B2C-93E7-9E93429FE2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81150"/>
            <a:ext cx="723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6336D6"/>
                </a:solidFill>
              </a:defRPr>
            </a:pPr>
            <a:r>
              <a:rPr sz="2025" b="1" i="0">
                <a:solidFill>
                  <a:srgbClr val="6336D6"/>
                </a:solidFill>
              </a:rPr>
              <a:t>4 MARKS · ORIGINAL GIOPHYSICS QUESTION</a:t>
            </a:r>
          </a:p>
        </p:txBody>
      </p:sp>
      <p:sp>
        <p:nvSpPr>
          <p:cNvPr id="6" name="exam-question">
            <a:extLst xmlns:a="http://schemas.openxmlformats.org/drawingml/2006/main">
              <a:ext uri="{FF2B5EF4-FFF2-40B4-BE49-F238E27FC236}">
                <a16:creationId xmlns:a16="http://schemas.microsoft.com/office/drawing/2014/main" id="{43127740-A607-471A-BF39-0AC2F81F62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171700"/>
            <a:ext cx="10668000" cy="2571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075" b="1" i="0">
                <a:solidFill>
                  <a:srgbClr val="0A332E"/>
                </a:solidFill>
              </a:defRPr>
            </a:pPr>
            <a:r>
              <a:rPr sz="3075" b="1" i="0">
                <a:solidFill>
                  <a:srgbClr val="0A332E"/>
                </a:solidFill>
              </a:rPr>
              <a:t>A capacitor discharges through a resistor. Its voltage falls from 8.0 V to 2.0 V in 4.6 s. Calculate the time constant.</a:t>
            </a:r>
          </a:p>
        </p:txBody>
      </p:sp>
      <p:sp>
        <p:nvSpPr>
          <p:cNvPr id="7" name="exam-method">
            <a:extLst xmlns:a="http://schemas.openxmlformats.org/drawingml/2006/main">
              <a:ext uri="{FF2B5EF4-FFF2-40B4-BE49-F238E27FC236}">
                <a16:creationId xmlns:a16="http://schemas.microsoft.com/office/drawing/2014/main" id="{73301CAD-CBD3-442F-A743-026F403A61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5334000"/>
            <a:ext cx="94297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MODEL → WORKING → UNITS → SENSE-CHECK</a:t>
            </a:r>
          </a:p>
        </p:txBody>
      </p:sp>
    </p:spTree>
    <p:extLst>
      <p:ext uri="{BB962C8B-B14F-4D97-AF65-F5344CB8AC3E}">
        <p14:creationId xmlns:p14="http://schemas.microsoft.com/office/powerpoint/2010/main" val="498163204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course-rail">
            <a:extLst xmlns:a="http://schemas.openxmlformats.org/drawingml/2006/main">
              <a:ext uri="{FF2B5EF4-FFF2-40B4-BE49-F238E27FC236}">
                <a16:creationId xmlns:a16="http://schemas.microsoft.com/office/drawing/2014/main" id="{81317F24-44E0-4B28-AF6B-677DF4FDC0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19 · CAPACITANCE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AC3A8BCF-F427-45B2-ABAD-DA09FC1EA0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17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2EDCF057-D8DE-44EB-8682-D621A56932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91D31BDF-CCD2-48B8-AD60-5BC0BE4387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Mark it, improve it, explain it</a:t>
            </a:r>
          </a:p>
        </p:txBody>
      </p:sp>
      <p:sp>
        <p:nvSpPr>
          <p:cNvPr id="5" name="mark-number-1">
            <a:extLst xmlns:a="http://schemas.openxmlformats.org/drawingml/2006/main">
              <a:ext uri="{FF2B5EF4-FFF2-40B4-BE49-F238E27FC236}">
                <a16:creationId xmlns:a16="http://schemas.microsoft.com/office/drawing/2014/main" id="{3E1FD116-C6FF-4C38-A7FC-2E4861A8A7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16383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1</a:t>
            </a:r>
          </a:p>
        </p:txBody>
      </p:sp>
      <p:sp>
        <p:nvSpPr>
          <p:cNvPr id="6" name="mark-point-1">
            <a:extLst xmlns:a="http://schemas.openxmlformats.org/drawingml/2006/main">
              <a:ext uri="{FF2B5EF4-FFF2-40B4-BE49-F238E27FC236}">
                <a16:creationId xmlns:a16="http://schemas.microsoft.com/office/drawing/2014/main" id="{051E38FE-2696-4E27-BCD3-5221E002EB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15621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V/V₀ = e⁻ᵗ⁄τ = 0.25.</a:t>
            </a:r>
          </a:p>
        </p:txBody>
      </p:sp>
      <p:sp>
        <p:nvSpPr>
          <p:cNvPr id="7" name="mark-number-2">
            <a:extLst xmlns:a="http://schemas.openxmlformats.org/drawingml/2006/main">
              <a:ext uri="{FF2B5EF4-FFF2-40B4-BE49-F238E27FC236}">
                <a16:creationId xmlns:a16="http://schemas.microsoft.com/office/drawing/2014/main" id="{A778D31D-5291-4989-A6FA-BCF18C40E7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245745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2</a:t>
            </a:r>
          </a:p>
        </p:txBody>
      </p:sp>
      <p:sp>
        <p:nvSpPr>
          <p:cNvPr id="8" name="mark-point-2">
            <a:extLst xmlns:a="http://schemas.openxmlformats.org/drawingml/2006/main">
              <a:ext uri="{FF2B5EF4-FFF2-40B4-BE49-F238E27FC236}">
                <a16:creationId xmlns:a16="http://schemas.microsoft.com/office/drawing/2014/main" id="{DA0A7925-A859-4671-B1C1-7EBA3776F2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38125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ln(0.25) = −t/τ.</a:t>
            </a:r>
          </a:p>
        </p:txBody>
      </p:sp>
      <p:sp>
        <p:nvSpPr>
          <p:cNvPr id="9" name="mark-number-3">
            <a:extLst xmlns:a="http://schemas.openxmlformats.org/drawingml/2006/main">
              <a:ext uri="{FF2B5EF4-FFF2-40B4-BE49-F238E27FC236}">
                <a16:creationId xmlns:a16="http://schemas.microsoft.com/office/drawing/2014/main" id="{A69BCAB0-958E-4E80-B2CF-715B3D29D1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32766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3</a:t>
            </a:r>
          </a:p>
        </p:txBody>
      </p:sp>
      <p:sp>
        <p:nvSpPr>
          <p:cNvPr id="10" name="mark-point-3">
            <a:extLst xmlns:a="http://schemas.openxmlformats.org/drawingml/2006/main">
              <a:ext uri="{FF2B5EF4-FFF2-40B4-BE49-F238E27FC236}">
                <a16:creationId xmlns:a16="http://schemas.microsoft.com/office/drawing/2014/main" id="{D64F3B38-20FB-4FF0-9C9C-59988BE52A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32004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τ = −4.6/ln(0.25).</a:t>
            </a:r>
          </a:p>
        </p:txBody>
      </p:sp>
      <p:sp>
        <p:nvSpPr>
          <p:cNvPr id="11" name="mark-number-4">
            <a:extLst xmlns:a="http://schemas.openxmlformats.org/drawingml/2006/main">
              <a:ext uri="{FF2B5EF4-FFF2-40B4-BE49-F238E27FC236}">
                <a16:creationId xmlns:a16="http://schemas.microsoft.com/office/drawing/2014/main" id="{BA131133-EF35-4EFF-B852-BBF3C9A18B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09575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4</a:t>
            </a:r>
          </a:p>
        </p:txBody>
      </p:sp>
      <p:sp>
        <p:nvSpPr>
          <p:cNvPr id="12" name="mark-point-4">
            <a:extLst xmlns:a="http://schemas.openxmlformats.org/drawingml/2006/main">
              <a:ext uri="{FF2B5EF4-FFF2-40B4-BE49-F238E27FC236}">
                <a16:creationId xmlns:a16="http://schemas.microsoft.com/office/drawing/2014/main" id="{548CA413-42E8-4302-A7B2-5EC6CC6F79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01955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τ = 3.32 s.</a:t>
            </a:r>
          </a:p>
        </p:txBody>
      </p:sp>
      <p:sp>
        <p:nvSpPr>
          <p:cNvPr id="13" name="mark-improve">
            <a:extLst xmlns:a="http://schemas.openxmlformats.org/drawingml/2006/main">
              <a:ext uri="{FF2B5EF4-FFF2-40B4-BE49-F238E27FC236}">
                <a16:creationId xmlns:a16="http://schemas.microsoft.com/office/drawing/2014/main" id="{05AE930B-334A-45AC-B5DF-798DA64E3C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829300"/>
            <a:ext cx="9144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Recover one mark: add the missing physics, not extra prose.</a:t>
            </a:r>
          </a:p>
        </p:txBody>
      </p:sp>
    </p:spTree>
    <p:extLst>
      <p:ext uri="{BB962C8B-B14F-4D97-AF65-F5344CB8AC3E}">
        <p14:creationId xmlns:p14="http://schemas.microsoft.com/office/powerpoint/2010/main" val="696926669"/>
      </p:ext>
    </p:extLst>
  </p:cSld>
</p:sld>
</file>

<file path=ppt/slides/slide18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76FC20AA-191C-436D-BDF7-0288169463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19 · CAPACITANCE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13EDA7E9-A876-4944-9F38-F94D227A35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18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CD628691-FB91-44F9-B858-F9CA9DAB4F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24550C99-A2E1-4B4F-96DC-16954EF7DC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Exit quiz · questions 1–2</a:t>
            </a:r>
          </a:p>
        </p:txBody>
      </p:sp>
      <p:sp>
        <p:nvSpPr>
          <p:cNvPr id="5" name="rule-640-185">
            <a:extLst xmlns:a="http://schemas.openxmlformats.org/drawingml/2006/main">
              <a:ext uri="{FF2B5EF4-FFF2-40B4-BE49-F238E27FC236}">
                <a16:creationId xmlns:a16="http://schemas.microsoft.com/office/drawing/2014/main" id="{79957B2E-60E0-4863-B576-9E3A6B4041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762125"/>
            <a:ext cx="19050" cy="390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quiz-number-1">
            <a:extLst xmlns:a="http://schemas.openxmlformats.org/drawingml/2006/main">
              <a:ext uri="{FF2B5EF4-FFF2-40B4-BE49-F238E27FC236}">
                <a16:creationId xmlns:a16="http://schemas.microsoft.com/office/drawing/2014/main" id="{3115CFBC-75C7-47EB-BC50-B719C318F5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Q1</a:t>
            </a:r>
          </a:p>
        </p:txBody>
      </p:sp>
      <p:sp>
        <p:nvSpPr>
          <p:cNvPr id="7" name="quiz-question-1">
            <a:extLst xmlns:a="http://schemas.openxmlformats.org/drawingml/2006/main">
              <a:ext uri="{FF2B5EF4-FFF2-40B4-BE49-F238E27FC236}">
                <a16:creationId xmlns:a16="http://schemas.microsoft.com/office/drawing/2014/main" id="{7EB41A47-68F9-4B91-81E7-95CE931C89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Capacitance unit?</a:t>
            </a:r>
          </a:p>
        </p:txBody>
      </p:sp>
      <p:sp>
        <p:nvSpPr>
          <p:cNvPr id="8" name="quiz-choices-1">
            <a:extLst xmlns:a="http://schemas.openxmlformats.org/drawingml/2006/main">
              <a:ext uri="{FF2B5EF4-FFF2-40B4-BE49-F238E27FC236}">
                <a16:creationId xmlns:a16="http://schemas.microsoft.com/office/drawing/2014/main" id="{B334B66C-D69A-4B05-884A-33D8407E85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Ω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F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C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V</a:t>
            </a:r>
          </a:p>
        </p:txBody>
      </p:sp>
      <p:sp>
        <p:nvSpPr>
          <p:cNvPr id="9" name="quiz-number-2">
            <a:extLst xmlns:a="http://schemas.openxmlformats.org/drawingml/2006/main">
              <a:ext uri="{FF2B5EF4-FFF2-40B4-BE49-F238E27FC236}">
                <a16:creationId xmlns:a16="http://schemas.microsoft.com/office/drawing/2014/main" id="{1829B699-E4CA-4396-9732-BA2FF38213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Q2</a:t>
            </a:r>
          </a:p>
        </p:txBody>
      </p:sp>
      <p:sp>
        <p:nvSpPr>
          <p:cNvPr id="10" name="quiz-question-2">
            <a:extLst xmlns:a="http://schemas.openxmlformats.org/drawingml/2006/main">
              <a:ext uri="{FF2B5EF4-FFF2-40B4-BE49-F238E27FC236}">
                <a16:creationId xmlns:a16="http://schemas.microsoft.com/office/drawing/2014/main" id="{3D743C24-AF09-4C44-A093-EE45D01B8D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After one time constant, what fraction remains?</a:t>
            </a:r>
          </a:p>
        </p:txBody>
      </p:sp>
      <p:sp>
        <p:nvSpPr>
          <p:cNvPr id="11" name="quiz-choices-2">
            <a:extLst xmlns:a="http://schemas.openxmlformats.org/drawingml/2006/main">
              <a:ext uri="{FF2B5EF4-FFF2-40B4-BE49-F238E27FC236}">
                <a16:creationId xmlns:a16="http://schemas.microsoft.com/office/drawing/2014/main" id="{B92E9125-3C51-48E3-918F-E5446E3D6C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0.5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0.368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0.10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e</a:t>
            </a:r>
          </a:p>
        </p:txBody>
      </p:sp>
    </p:spTree>
    <p:extLst>
      <p:ext uri="{BB962C8B-B14F-4D97-AF65-F5344CB8AC3E}">
        <p14:creationId xmlns:p14="http://schemas.microsoft.com/office/powerpoint/2010/main" val="2147292822"/>
      </p:ext>
    </p:extLst>
  </p:cSld>
</p:sld>
</file>

<file path=ppt/slides/slide19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027F43E7-5CC7-4881-A93D-6F1B4CBEDE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19 · CAPACITANCE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72F7B8EE-34A8-456B-8089-190411797D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19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68193082-6B39-46B7-9AF3-9E6D5752A9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1DA02FD7-FE75-4A74-82BF-180C87975D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Exit quiz · questions 3–4</a:t>
            </a:r>
          </a:p>
        </p:txBody>
      </p:sp>
      <p:sp>
        <p:nvSpPr>
          <p:cNvPr id="5" name="rule-640-185">
            <a:extLst xmlns:a="http://schemas.openxmlformats.org/drawingml/2006/main">
              <a:ext uri="{FF2B5EF4-FFF2-40B4-BE49-F238E27FC236}">
                <a16:creationId xmlns:a16="http://schemas.microsoft.com/office/drawing/2014/main" id="{DE002DB5-1831-49A5-B467-3FED767591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762125"/>
            <a:ext cx="19050" cy="390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quiz-number-3">
            <a:extLst xmlns:a="http://schemas.openxmlformats.org/drawingml/2006/main">
              <a:ext uri="{FF2B5EF4-FFF2-40B4-BE49-F238E27FC236}">
                <a16:creationId xmlns:a16="http://schemas.microsoft.com/office/drawing/2014/main" id="{B337B065-8A6B-48DE-AC40-54B7311F01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Q3</a:t>
            </a:r>
          </a:p>
        </p:txBody>
      </p:sp>
      <p:sp>
        <p:nvSpPr>
          <p:cNvPr id="7" name="quiz-question-3">
            <a:extLst xmlns:a="http://schemas.openxmlformats.org/drawingml/2006/main">
              <a:ext uri="{FF2B5EF4-FFF2-40B4-BE49-F238E27FC236}">
                <a16:creationId xmlns:a16="http://schemas.microsoft.com/office/drawing/2014/main" id="{81D7072B-DA99-4F53-BC7C-B8577291DE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Parallel capacitances?</a:t>
            </a:r>
          </a:p>
        </p:txBody>
      </p:sp>
      <p:sp>
        <p:nvSpPr>
          <p:cNvPr id="8" name="quiz-choices-3">
            <a:extLst xmlns:a="http://schemas.openxmlformats.org/drawingml/2006/main">
              <a:ext uri="{FF2B5EF4-FFF2-40B4-BE49-F238E27FC236}">
                <a16:creationId xmlns:a16="http://schemas.microsoft.com/office/drawing/2014/main" id="{57C13EAB-F983-4745-9887-BBD4528AF2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reciprocals add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add directly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multiply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subtract</a:t>
            </a:r>
          </a:p>
        </p:txBody>
      </p:sp>
      <p:sp>
        <p:nvSpPr>
          <p:cNvPr id="9" name="quiz-number-4">
            <a:extLst xmlns:a="http://schemas.openxmlformats.org/drawingml/2006/main">
              <a:ext uri="{FF2B5EF4-FFF2-40B4-BE49-F238E27FC236}">
                <a16:creationId xmlns:a16="http://schemas.microsoft.com/office/drawing/2014/main" id="{9591AC6C-2B15-42B0-BAC6-0813237079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Q4</a:t>
            </a:r>
          </a:p>
        </p:txBody>
      </p:sp>
      <p:sp>
        <p:nvSpPr>
          <p:cNvPr id="10" name="quiz-question-4">
            <a:extLst xmlns:a="http://schemas.openxmlformats.org/drawingml/2006/main">
              <a:ext uri="{FF2B5EF4-FFF2-40B4-BE49-F238E27FC236}">
                <a16:creationId xmlns:a16="http://schemas.microsoft.com/office/drawing/2014/main" id="{D67C37B2-31F7-4227-A7DE-568E2C785D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Stored energy at fixed C scales with V as?</a:t>
            </a:r>
          </a:p>
        </p:txBody>
      </p:sp>
      <p:sp>
        <p:nvSpPr>
          <p:cNvPr id="11" name="quiz-choices-4">
            <a:extLst xmlns:a="http://schemas.openxmlformats.org/drawingml/2006/main">
              <a:ext uri="{FF2B5EF4-FFF2-40B4-BE49-F238E27FC236}">
                <a16:creationId xmlns:a16="http://schemas.microsoft.com/office/drawing/2014/main" id="{DD765921-C055-48A5-A936-BB90EB60C9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V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V²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1/V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constant</a:t>
            </a:r>
          </a:p>
        </p:txBody>
      </p:sp>
    </p:spTree>
    <p:extLst>
      <p:ext uri="{BB962C8B-B14F-4D97-AF65-F5344CB8AC3E}">
        <p14:creationId xmlns:p14="http://schemas.microsoft.com/office/powerpoint/2010/main" val="198340539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CC8B9073-83FD-4AE5-9E3F-87155DEE5A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19 · CAPACITANCE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9921C5C7-7E0C-443A-9685-C8A6CDA6A6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02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B04A9FB1-B275-40B5-8E3E-979D7CF869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33F6AE40-E5CE-4ACA-B5A2-3D0F717569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Start with a prediction</a:t>
            </a:r>
          </a:p>
        </p:txBody>
      </p:sp>
      <p:sp>
        <p:nvSpPr>
          <p:cNvPr id="5" name="hook">
            <a:extLst xmlns:a="http://schemas.openxmlformats.org/drawingml/2006/main">
              <a:ext uri="{FF2B5EF4-FFF2-40B4-BE49-F238E27FC236}">
                <a16:creationId xmlns:a16="http://schemas.microsoft.com/office/drawing/2014/main" id="{4638B32C-AC3D-47A1-B06D-B563F7E646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1952625"/>
            <a:ext cx="100965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A discharging capacitor never reaches exactly zero in the model. When is it effectively empty?</a:t>
            </a:r>
          </a:p>
        </p:txBody>
      </p:sp>
      <p:sp>
        <p:nvSpPr>
          <p:cNvPr id="6" name="hook-action">
            <a:extLst xmlns:a="http://schemas.openxmlformats.org/drawingml/2006/main">
              <a:ext uri="{FF2B5EF4-FFF2-40B4-BE49-F238E27FC236}">
                <a16:creationId xmlns:a16="http://schemas.microsoft.com/office/drawing/2014/main" id="{6B19E8E9-F28C-4551-BA29-8EBC2051E0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4857750"/>
            <a:ext cx="75247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THINK 20 s → PAIR → COMMIT</a:t>
            </a:r>
          </a:p>
        </p:txBody>
      </p:sp>
    </p:spTree>
    <p:extLst>
      <p:ext uri="{BB962C8B-B14F-4D97-AF65-F5344CB8AC3E}">
        <p14:creationId xmlns:p14="http://schemas.microsoft.com/office/powerpoint/2010/main" val="97306390"/>
      </p:ext>
    </p:extLst>
  </p:cSld>
</p:sld>
</file>

<file path=ppt/slides/slide20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AA99A20F-0A40-46EC-86B1-BA051C51BB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19 · CAPACITANCE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058F096C-9CBD-4C7D-8D83-7AF23B779C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20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715A1E6C-FEE7-4760-A633-E04E2BCFBA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4B748560-3D0D-4552-B992-7B7014FD80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Answers, then one minute of thinking</a:t>
            </a:r>
          </a:p>
        </p:txBody>
      </p:sp>
      <p:sp>
        <p:nvSpPr>
          <p:cNvPr id="5" name="answer-1">
            <a:extLst xmlns:a="http://schemas.openxmlformats.org/drawingml/2006/main">
              <a:ext uri="{FF2B5EF4-FFF2-40B4-BE49-F238E27FC236}">
                <a16:creationId xmlns:a16="http://schemas.microsoft.com/office/drawing/2014/main" id="{E8D557BD-8D70-4BC3-86A8-D7DD563F5B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16383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Q1 F</a:t>
            </a:r>
          </a:p>
        </p:txBody>
      </p:sp>
      <p:sp>
        <p:nvSpPr>
          <p:cNvPr id="6" name="answer-2">
            <a:extLst xmlns:a="http://schemas.openxmlformats.org/drawingml/2006/main">
              <a:ext uri="{FF2B5EF4-FFF2-40B4-BE49-F238E27FC236}">
                <a16:creationId xmlns:a16="http://schemas.microsoft.com/office/drawing/2014/main" id="{EEFF8975-D89E-428D-8024-0A80EFB52C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4384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Q2 0.368</a:t>
            </a:r>
          </a:p>
        </p:txBody>
      </p:sp>
      <p:sp>
        <p:nvSpPr>
          <p:cNvPr id="7" name="answer-3">
            <a:extLst xmlns:a="http://schemas.openxmlformats.org/drawingml/2006/main">
              <a:ext uri="{FF2B5EF4-FFF2-40B4-BE49-F238E27FC236}">
                <a16:creationId xmlns:a16="http://schemas.microsoft.com/office/drawing/2014/main" id="{83B99395-E4A1-45C1-96D8-4B72C2EF5B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32385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Q3 add directly</a:t>
            </a:r>
          </a:p>
        </p:txBody>
      </p:sp>
      <p:sp>
        <p:nvSpPr>
          <p:cNvPr id="8" name="answer-4">
            <a:extLst xmlns:a="http://schemas.openxmlformats.org/drawingml/2006/main">
              <a:ext uri="{FF2B5EF4-FFF2-40B4-BE49-F238E27FC236}">
                <a16:creationId xmlns:a16="http://schemas.microsoft.com/office/drawing/2014/main" id="{10861D17-1FDE-4494-BF2D-9214383DEA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40386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Q4 V²</a:t>
            </a:r>
          </a:p>
        </p:txBody>
      </p:sp>
      <p:sp>
        <p:nvSpPr>
          <p:cNvPr id="9" name="one-minute-rule">
            <a:extLst xmlns:a="http://schemas.openxmlformats.org/drawingml/2006/main">
              <a:ext uri="{FF2B5EF4-FFF2-40B4-BE49-F238E27FC236}">
                <a16:creationId xmlns:a16="http://schemas.microsoft.com/office/drawing/2014/main" id="{D76BDC1E-F102-452C-AD43-1506D2EFFB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5143500"/>
            <a:ext cx="10477500" cy="895350"/>
          </a:xfrm>
          <a:prstGeom xmlns:a="http://schemas.openxmlformats.org/drawingml/2006/main" prst="roundRect">
            <a:avLst>
              <a:gd name="adj" fmla="val 12766"/>
            </a:avLst>
          </a:prstGeom>
          <a:solidFill xmlns:a="http://schemas.openxmlformats.org/drawingml/2006/main">
            <a:srgbClr val="6336D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one-minute-prompt">
            <a:extLst xmlns:a="http://schemas.openxmlformats.org/drawingml/2006/main">
              <a:ext uri="{FF2B5EF4-FFF2-40B4-BE49-F238E27FC236}">
                <a16:creationId xmlns:a16="http://schemas.microsoft.com/office/drawing/2014/main" id="{1DF3DBF3-9143-476B-82E8-8FBC8A83AD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5372100"/>
            <a:ext cx="98107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ONE-MINUTE PAPER · Which idea changed your answer?</a:t>
            </a:r>
          </a:p>
        </p:txBody>
      </p:sp>
    </p:spTree>
    <p:extLst>
      <p:ext uri="{BB962C8B-B14F-4D97-AF65-F5344CB8AC3E}">
        <p14:creationId xmlns:p14="http://schemas.microsoft.com/office/powerpoint/2010/main" val="1741619238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C03C1E93-F1AD-4D7A-B781-E010289355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19 · CAPACITANCE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843F44CE-2AAD-4B31-9205-4131C76CE1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03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6E03F0C2-1A8E-48DA-B0A1-EFDDFF0B71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C3AFFE1A-0E62-4F2A-B29B-E173A5D71F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Two quick checks before we build</a:t>
            </a:r>
          </a:p>
        </p:txBody>
      </p:sp>
      <p:sp>
        <p:nvSpPr>
          <p:cNvPr id="5" name="rule-640-190">
            <a:extLst xmlns:a="http://schemas.openxmlformats.org/drawingml/2006/main">
              <a:ext uri="{FF2B5EF4-FFF2-40B4-BE49-F238E27FC236}">
                <a16:creationId xmlns:a16="http://schemas.microsoft.com/office/drawing/2014/main" id="{A0C6FFC8-5EC4-4E29-8BE0-68641F28EF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809750"/>
            <a:ext cx="19050" cy="3790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retrieval-number-1">
            <a:extLst xmlns:a="http://schemas.openxmlformats.org/drawingml/2006/main">
              <a:ext uri="{FF2B5EF4-FFF2-40B4-BE49-F238E27FC236}">
                <a16:creationId xmlns:a16="http://schemas.microsoft.com/office/drawing/2014/main" id="{34C7D64C-0068-4D1E-B926-4EA020C1A2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Q1</a:t>
            </a:r>
          </a:p>
        </p:txBody>
      </p:sp>
      <p:sp>
        <p:nvSpPr>
          <p:cNvPr id="7" name="retrieval-question-1">
            <a:extLst xmlns:a="http://schemas.openxmlformats.org/drawingml/2006/main">
              <a:ext uri="{FF2B5EF4-FFF2-40B4-BE49-F238E27FC236}">
                <a16:creationId xmlns:a16="http://schemas.microsoft.com/office/drawing/2014/main" id="{89D5141F-7F9C-44D5-B75B-DB74D4A330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Capacitance unit?</a:t>
            </a:r>
          </a:p>
        </p:txBody>
      </p:sp>
      <p:sp>
        <p:nvSpPr>
          <p:cNvPr id="8" name="retrieval-choices-1">
            <a:extLst xmlns:a="http://schemas.openxmlformats.org/drawingml/2006/main">
              <a:ext uri="{FF2B5EF4-FFF2-40B4-BE49-F238E27FC236}">
                <a16:creationId xmlns:a16="http://schemas.microsoft.com/office/drawing/2014/main" id="{B521895A-2C6B-4FA8-A5B9-6D63AB4EDE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714750"/>
            <a:ext cx="495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 Ω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B F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 C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 V</a:t>
            </a:r>
          </a:p>
        </p:txBody>
      </p:sp>
      <p:sp>
        <p:nvSpPr>
          <p:cNvPr id="9" name="retrieval-number-2">
            <a:extLst xmlns:a="http://schemas.openxmlformats.org/drawingml/2006/main">
              <a:ext uri="{FF2B5EF4-FFF2-40B4-BE49-F238E27FC236}">
                <a16:creationId xmlns:a16="http://schemas.microsoft.com/office/drawing/2014/main" id="{D17D6CBB-99BC-4941-944D-7AF12207D0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Q2</a:t>
            </a:r>
          </a:p>
        </p:txBody>
      </p:sp>
      <p:sp>
        <p:nvSpPr>
          <p:cNvPr id="10" name="retrieval-question-2">
            <a:extLst xmlns:a="http://schemas.openxmlformats.org/drawingml/2006/main">
              <a:ext uri="{FF2B5EF4-FFF2-40B4-BE49-F238E27FC236}">
                <a16:creationId xmlns:a16="http://schemas.microsoft.com/office/drawing/2014/main" id="{BCE32CCE-0149-4D49-A891-2B6A537BD4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After one time constant, what fraction remains?</a:t>
            </a:r>
          </a:p>
        </p:txBody>
      </p:sp>
      <p:sp>
        <p:nvSpPr>
          <p:cNvPr id="11" name="retrieval-choices-2">
            <a:extLst xmlns:a="http://schemas.openxmlformats.org/drawingml/2006/main">
              <a:ext uri="{FF2B5EF4-FFF2-40B4-BE49-F238E27FC236}">
                <a16:creationId xmlns:a16="http://schemas.microsoft.com/office/drawing/2014/main" id="{D586F0DE-DF32-4F11-B507-7D8AC559E9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714750"/>
            <a:ext cx="495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 0.5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B 0.368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 0.10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 e</a:t>
            </a:r>
          </a:p>
        </p:txBody>
      </p:sp>
    </p:spTree>
    <p:extLst>
      <p:ext uri="{BB962C8B-B14F-4D97-AF65-F5344CB8AC3E}">
        <p14:creationId xmlns:p14="http://schemas.microsoft.com/office/powerpoint/2010/main" val="1488528883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9DF5E6C7-37C1-ED74-4355-89806A25F3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buNone/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04 / 20</a:t>
            </a:r>
            <a:endParaRPr sz="1425" b="1" i="0">
              <a:solidFill>
                <a:srgbClr val="0A332E"/>
              </a:solidFill>
            </a:endParaRPr>
          </a:p>
        </p:txBody>
      </p:sp>
      <p:sp>
        <p:nvSpPr>
          <p:cNvPr id="5" name="slide-title">
            <a:extLst xmlns:a="http://schemas.openxmlformats.org/drawingml/2006/main">
              <a:ext uri="{FF2B5EF4-FFF2-40B4-BE49-F238E27FC236}">
                <a16:creationId xmlns:a16="http://schemas.microsoft.com/office/drawing/2014/main" id="{E7602CED-2AF8-7BEA-007E-272F6F2F13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buNone/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See the idea</a:t>
            </a:r>
            <a:endParaRPr sz="3300" b="1" i="0">
              <a:solidFill>
                <a:srgbClr val="0A332E"/>
              </a:solidFill>
            </a:endParaRPr>
          </a:p>
        </p:txBody>
      </p:sp>
      <p:sp>
        <p:nvSpPr>
          <p:cNvPr id="23" name="simple-definition-label">
            <a:extLst xmlns:a="http://schemas.openxmlformats.org/drawingml/2006/main">
              <a:ext uri="{FF2B5EF4-FFF2-40B4-BE49-F238E27FC236}">
                <a16:creationId xmlns:a16="http://schemas.microsoft.com/office/drawing/2014/main" id="{245D50D2-B280-138B-FCBF-3874803E19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504950"/>
            <a:ext cx="3048000" cy="3238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025" b="1">
                <a:solidFill>
                  <a:srgbClr val="6336D6"/>
                </a:solidFill>
              </a:defRPr>
            </a:pPr>
            <a:r>
              <a:rPr sz="2025" b="1">
                <a:solidFill>
                  <a:srgbClr val="6336D6"/>
                </a:solidFill>
              </a:rPr>
              <a:t>ONE SENTENCE</a:t>
            </a:r>
          </a:p>
        </p:txBody>
      </p:sp>
      <p:sp>
        <p:nvSpPr>
          <p:cNvPr id="24" name="simple-definition">
            <a:extLst xmlns:a="http://schemas.openxmlformats.org/drawingml/2006/main">
              <a:ext uri="{FF2B5EF4-FFF2-40B4-BE49-F238E27FC236}">
                <a16:creationId xmlns:a16="http://schemas.microsoft.com/office/drawing/2014/main" id="{A1C577AD-C297-3343-B434-E15F74129C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85950"/>
            <a:ext cx="10858500" cy="7810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850" b="1">
                <a:solidFill>
                  <a:srgbClr val="0A332E"/>
                </a:solidFill>
              </a:defRPr>
            </a:pPr>
            <a:r>
              <a:rPr sz="2850" b="1">
                <a:solidFill>
                  <a:srgbClr val="0A332E"/>
                </a:solidFill>
              </a:rPr>
              <a:t>Capacitance is charge stored per potential difference.</a:t>
            </a:r>
          </a:p>
        </p:txBody>
      </p:sp>
      <p:sp>
        <p:nvSpPr>
          <p:cNvPr id="25" name="TextBox 24">
            <a:extLst xmlns:a="http://schemas.openxmlformats.org/drawingml/2006/main">
              <a:ext uri="{FF2B5EF4-FFF2-40B4-BE49-F238E27FC236}">
                <a16:creationId xmlns:a16="http://schemas.microsoft.com/office/drawing/2014/main" id="{E0CCC586-4535-F995-31CA-D5DFE4CADF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4299185"/>
            <a:ext cx="7874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 algn="r">
              <a:buNone/>
              <a:defRPr sz="2250"/>
            </a:pPr>
            <a:r>
              <a:rPr sz="2250">
                <a:solidFill>
                  <a:srgbClr val="102E29"/>
                </a:solidFill>
              </a:rPr>
              <a:t>+Q</a:t>
            </a:r>
          </a:p>
        </p:txBody>
      </p:sp>
      <p:sp>
        <p:nvSpPr>
          <p:cNvPr id="26" name="Rectangle 25">
            <a:extLst xmlns:a="http://schemas.openxmlformats.org/drawingml/2006/main">
              <a:ext uri="{FF2B5EF4-FFF2-40B4-BE49-F238E27FC236}">
                <a16:creationId xmlns:a16="http://schemas.microsoft.com/office/drawing/2014/main" id="{4629F914-47BE-2909-3211-317E496565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78000" y="4415837"/>
            <a:ext cx="1143000" cy="116652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02E29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buNone/>
            </a:pPr>
            <a:endParaRPr/>
          </a:p>
        </p:txBody>
      </p:sp>
      <p:sp>
        <p:nvSpPr>
          <p:cNvPr id="27" name="Rectangle 26">
            <a:extLst xmlns:a="http://schemas.openxmlformats.org/drawingml/2006/main">
              <a:ext uri="{FF2B5EF4-FFF2-40B4-BE49-F238E27FC236}">
                <a16:creationId xmlns:a16="http://schemas.microsoft.com/office/drawing/2014/main" id="{E3963ED7-A8D7-A747-0960-D4C75023E9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78000" y="4882445"/>
            <a:ext cx="1143000" cy="116651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02E29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buNone/>
            </a:pPr>
            <a:endParaRPr/>
          </a:p>
        </p:txBody>
      </p:sp>
      <p:sp>
        <p:nvSpPr>
          <p:cNvPr id="28" name="TextBox 27">
            <a:extLst xmlns:a="http://schemas.openxmlformats.org/drawingml/2006/main">
              <a:ext uri="{FF2B5EF4-FFF2-40B4-BE49-F238E27FC236}">
                <a16:creationId xmlns:a16="http://schemas.microsoft.com/office/drawing/2014/main" id="{028459F5-D3A6-1379-178C-8761710ED5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4824118"/>
            <a:ext cx="7874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 algn="r">
              <a:buNone/>
              <a:defRPr sz="2250"/>
            </a:pPr>
            <a:r>
              <a:rPr sz="2250">
                <a:solidFill>
                  <a:srgbClr val="102E29"/>
                </a:solidFill>
              </a:rPr>
              <a:t>−Q</a:t>
            </a:r>
          </a:p>
        </p:txBody>
      </p:sp>
      <p:sp>
        <p:nvSpPr>
          <p:cNvPr id="29" name="Straight Connector 28">
            <a:extLst xmlns:a="http://schemas.openxmlformats.org/drawingml/2006/main">
              <a:ext uri="{FF2B5EF4-FFF2-40B4-BE49-F238E27FC236}">
                <a16:creationId xmlns:a16="http://schemas.microsoft.com/office/drawing/2014/main" id="{20143E06-418A-4E79-96A2-7D30CDA985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49500" y="3949229"/>
            <a:ext cx="0" cy="466608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102E29"/>
            </a:solidFill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0" name="Straight Connector 29">
            <a:extLst xmlns:a="http://schemas.openxmlformats.org/drawingml/2006/main">
              <a:ext uri="{FF2B5EF4-FFF2-40B4-BE49-F238E27FC236}">
                <a16:creationId xmlns:a16="http://schemas.microsoft.com/office/drawing/2014/main" id="{A490516C-F72D-4A04-8444-1C351C97EF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49500" y="4999096"/>
            <a:ext cx="0" cy="466608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102E29"/>
            </a:solidFill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1" name="Straight Connector 30">
            <a:extLst xmlns:a="http://schemas.openxmlformats.org/drawingml/2006/main">
              <a:ext uri="{FF2B5EF4-FFF2-40B4-BE49-F238E27FC236}">
                <a16:creationId xmlns:a16="http://schemas.microsoft.com/office/drawing/2014/main" id="{1A814B1F-EEF2-4E89-B847-1C14A55BF3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49500" y="3949229"/>
            <a:ext cx="1968500" cy="0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102E29"/>
            </a:solidFill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2" name="Straight Connector 31">
            <a:extLst xmlns:a="http://schemas.openxmlformats.org/drawingml/2006/main">
              <a:ext uri="{FF2B5EF4-FFF2-40B4-BE49-F238E27FC236}">
                <a16:creationId xmlns:a16="http://schemas.microsoft.com/office/drawing/2014/main" id="{05E5836B-4CB6-4F5A-9B57-DC19B1D44E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49500" y="5465704"/>
            <a:ext cx="1968500" cy="0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102E29"/>
            </a:solidFill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3" name="Straight Connector 32">
            <a:extLst xmlns:a="http://schemas.openxmlformats.org/drawingml/2006/main">
              <a:ext uri="{FF2B5EF4-FFF2-40B4-BE49-F238E27FC236}">
                <a16:creationId xmlns:a16="http://schemas.microsoft.com/office/drawing/2014/main" id="{E9CC36F7-1CE1-4D5D-961E-3A75A478EF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18000" y="3949229"/>
            <a:ext cx="0" cy="466608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102E29"/>
            </a:solidFill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4" name="Rectangle 33">
            <a:extLst xmlns:a="http://schemas.openxmlformats.org/drawingml/2006/main">
              <a:ext uri="{FF2B5EF4-FFF2-40B4-BE49-F238E27FC236}">
                <a16:creationId xmlns:a16="http://schemas.microsoft.com/office/drawing/2014/main" id="{8EA555D8-F97E-C58B-6877-93FF291889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13200" y="4415837"/>
            <a:ext cx="609600" cy="583259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3EFDF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102E29"/>
                </a:solidFill>
              </a:rPr>
              <a:t>R</a:t>
            </a:r>
          </a:p>
        </p:txBody>
      </p:sp>
      <p:sp>
        <p:nvSpPr>
          <p:cNvPr id="35" name="Straight Connector 34">
            <a:extLst xmlns:a="http://schemas.openxmlformats.org/drawingml/2006/main">
              <a:ext uri="{FF2B5EF4-FFF2-40B4-BE49-F238E27FC236}">
                <a16:creationId xmlns:a16="http://schemas.microsoft.com/office/drawing/2014/main" id="{6C63DE2A-8836-403E-9397-57C37BFE79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18000" y="4999096"/>
            <a:ext cx="0" cy="466608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102E29"/>
            </a:solidFill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6" name="Straight Connector 35">
            <a:extLst xmlns:a="http://schemas.openxmlformats.org/drawingml/2006/main">
              <a:ext uri="{FF2B5EF4-FFF2-40B4-BE49-F238E27FC236}">
                <a16:creationId xmlns:a16="http://schemas.microsoft.com/office/drawing/2014/main" id="{1929FB4E-9E10-4EA3-BFC8-B31DFAE310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07000" y="3774252"/>
            <a:ext cx="0" cy="2070570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6B7F79"/>
            </a:solidFill>
            <a:prstDash val="dash"/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7" name="TextBox 36">
            <a:extLst xmlns:a="http://schemas.openxmlformats.org/drawingml/2006/main">
              <a:ext uri="{FF2B5EF4-FFF2-40B4-BE49-F238E27FC236}">
                <a16:creationId xmlns:a16="http://schemas.microsoft.com/office/drawing/2014/main" id="{475EC987-7614-AA8C-6ACA-09DBBE9156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11800" y="3861741"/>
            <a:ext cx="2540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 b="1">
                <a:solidFill>
                  <a:srgbClr val="102E29"/>
                </a:solidFill>
              </a:rPr>
              <a:t>C = Q / V</a:t>
            </a:r>
          </a:p>
        </p:txBody>
      </p:sp>
      <p:sp>
        <p:nvSpPr>
          <p:cNvPr id="38" name="TextBox 37">
            <a:extLst xmlns:a="http://schemas.openxmlformats.org/drawingml/2006/main">
              <a:ext uri="{FF2B5EF4-FFF2-40B4-BE49-F238E27FC236}">
                <a16:creationId xmlns:a16="http://schemas.microsoft.com/office/drawing/2014/main" id="{C75E1766-4748-8DAD-5AAB-832B2614BB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11800" y="4357511"/>
            <a:ext cx="2540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 b="1">
                <a:solidFill>
                  <a:srgbClr val="102E29"/>
                </a:solidFill>
              </a:rPr>
              <a:t>τ = </a:t>
            </a:r>
            <a:r>
              <a:rPr sz="2250" b="1">
                <a:solidFill>
                  <a:srgbClr val="102E29"/>
                </a:solidFill>
              </a:rPr>
              <a:t>R C</a:t>
            </a:r>
          </a:p>
        </p:txBody>
      </p:sp>
      <p:sp>
        <p:nvSpPr>
          <p:cNvPr id="39" name="TextBox 38">
            <a:extLst xmlns:a="http://schemas.openxmlformats.org/drawingml/2006/main">
              <a:ext uri="{FF2B5EF4-FFF2-40B4-BE49-F238E27FC236}">
                <a16:creationId xmlns:a16="http://schemas.microsoft.com/office/drawing/2014/main" id="{1B4A9A02-2184-B528-BE77-0095DD3C2E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38750" y="4914900"/>
            <a:ext cx="6286500" cy="49530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 b="0">
                <a:solidFill>
                  <a:srgbClr val="EF5C3E"/>
                </a:solidFill>
              </a:defRPr>
            </a:pPr>
            <a:r>
              <a:rPr sz="2250" b="0">
                <a:solidFill>
                  <a:srgbClr val="EF5C3E"/>
                </a:solidFill>
              </a:rPr>
              <a:t>after τ: 37%  ·  after 2τ: 13.5%  ·  after 3τ: 5%</a:t>
            </a:r>
          </a:p>
        </p:txBody>
      </p:sp>
      <p:sp>
        <p:nvSpPr>
          <p:cNvPr id="4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DE2E5830-D099-45BD-BAAA-8785DC9FB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buNone/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19 · CAPACITANCE</a:t>
            </a:r>
          </a:p>
        </p:txBody>
      </p:sp>
      <p:sp>
        <p:nvSpPr>
          <p:cNvPr id="41" name="rule-70-674">
            <a:extLst xmlns:a="http://schemas.openxmlformats.org/drawingml/2006/main">
              <a:ext uri="{FF2B5EF4-FFF2-40B4-BE49-F238E27FC236}">
                <a16:creationId xmlns:a16="http://schemas.microsoft.com/office/drawing/2014/main" id="{C74669C5-7DCB-4CD9-937C-4AB089F2A4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2560737332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4B75E12F-11CE-46CA-A470-1749EB9BA4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19 · CAPACITANCE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BF4788CC-B1B7-4AFB-A245-3DA3E95C22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05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A7B18B52-0D54-43FF-945B-AC235262A1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86A872DE-5079-4205-BC05-5B0199E857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Build the model: what happens?</a:t>
            </a:r>
          </a:p>
        </p:txBody>
      </p:sp>
      <p:sp>
        <p:nvSpPr>
          <p:cNvPr id="5" name="model-number-1">
            <a:extLst xmlns:a="http://schemas.openxmlformats.org/drawingml/2006/main">
              <a:ext uri="{FF2B5EF4-FFF2-40B4-BE49-F238E27FC236}">
                <a16:creationId xmlns:a16="http://schemas.microsoft.com/office/drawing/2014/main" id="{45DF36CB-30B7-4083-A81E-E4B4BD37F7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809750"/>
            <a:ext cx="762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01</a:t>
            </a:r>
          </a:p>
        </p:txBody>
      </p:sp>
      <p:sp>
        <p:nvSpPr>
          <p:cNvPr id="6" name="model-idea-1">
            <a:extLst xmlns:a="http://schemas.openxmlformats.org/drawingml/2006/main">
              <a:ext uri="{FF2B5EF4-FFF2-40B4-BE49-F238E27FC236}">
                <a16:creationId xmlns:a16="http://schemas.microsoft.com/office/drawing/2014/main" id="{F0C1EE5E-9C93-4DD4-8EE7-0F59E5FD2E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1733550"/>
            <a:ext cx="9239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Capacitance is charge stored per potential difference.</a:t>
            </a:r>
          </a:p>
        </p:txBody>
      </p:sp>
      <p:sp>
        <p:nvSpPr>
          <p:cNvPr id="7" name="model-number-2">
            <a:extLst xmlns:a="http://schemas.openxmlformats.org/drawingml/2006/main">
              <a:ext uri="{FF2B5EF4-FFF2-40B4-BE49-F238E27FC236}">
                <a16:creationId xmlns:a16="http://schemas.microsoft.com/office/drawing/2014/main" id="{4CADAFEA-C23B-48A7-B117-AD8C0FBB09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524250"/>
            <a:ext cx="762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02</a:t>
            </a:r>
          </a:p>
        </p:txBody>
      </p:sp>
      <p:sp>
        <p:nvSpPr>
          <p:cNvPr id="8" name="model-idea-2">
            <a:extLst xmlns:a="http://schemas.openxmlformats.org/drawingml/2006/main">
              <a:ext uri="{FF2B5EF4-FFF2-40B4-BE49-F238E27FC236}">
                <a16:creationId xmlns:a16="http://schemas.microsoft.com/office/drawing/2014/main" id="{915422A2-9118-4987-9896-047401B93C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3448050"/>
            <a:ext cx="9239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Parallel capacitances add; reciprocals add in series.</a:t>
            </a:r>
          </a:p>
        </p:txBody>
      </p:sp>
      <p:sp>
        <p:nvSpPr>
          <p:cNvPr id="9" name="model-check">
            <a:extLst xmlns:a="http://schemas.openxmlformats.org/drawingml/2006/main">
              <a:ext uri="{FF2B5EF4-FFF2-40B4-BE49-F238E27FC236}">
                <a16:creationId xmlns:a16="http://schemas.microsoft.com/office/drawing/2014/main" id="{885B793C-EEA0-48A4-A409-4B006C6C87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5314950"/>
            <a:ext cx="7524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Connect them in one spoken sentence.</a:t>
            </a:r>
          </a:p>
        </p:txBody>
      </p:sp>
    </p:spTree>
    <p:extLst>
      <p:ext uri="{BB962C8B-B14F-4D97-AF65-F5344CB8AC3E}">
        <p14:creationId xmlns:p14="http://schemas.microsoft.com/office/powerpoint/2010/main" val="1525162725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course-rail">
            <a:extLst xmlns:a="http://schemas.openxmlformats.org/drawingml/2006/main">
              <a:ext uri="{FF2B5EF4-FFF2-40B4-BE49-F238E27FC236}">
                <a16:creationId xmlns:a16="http://schemas.microsoft.com/office/drawing/2014/main" id="{585792FF-7BFD-43FB-A40E-B50E02E9C9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19 · CAPACITANCE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800D16F0-3D82-4997-BE29-6A591B33C3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06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03847579-30F4-43C5-874A-F476E6BCA2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E26F2582-B1CE-4680-8C83-473EB6FC0F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Build the model: what controls it?</a:t>
            </a:r>
          </a:p>
        </p:txBody>
      </p:sp>
      <p:sp>
        <p:nvSpPr>
          <p:cNvPr id="5" name="rule-650-188">
            <a:extLst xmlns:a="http://schemas.openxmlformats.org/drawingml/2006/main">
              <a:ext uri="{FF2B5EF4-FFF2-40B4-BE49-F238E27FC236}">
                <a16:creationId xmlns:a16="http://schemas.microsoft.com/office/drawing/2014/main" id="{EA32286D-CDDE-4436-B202-E9F1EF3328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790700"/>
            <a:ext cx="19050" cy="3667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control-idea-1">
            <a:extLst xmlns:a="http://schemas.openxmlformats.org/drawingml/2006/main">
              <a:ext uri="{FF2B5EF4-FFF2-40B4-BE49-F238E27FC236}">
                <a16:creationId xmlns:a16="http://schemas.microsoft.com/office/drawing/2014/main" id="{2F190C99-C762-47F3-B6EF-854F6ED74B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809750"/>
            <a:ext cx="4953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Energy stored is area under a Q–V graph.</a:t>
            </a:r>
          </a:p>
        </p:txBody>
      </p:sp>
      <p:sp>
        <p:nvSpPr>
          <p:cNvPr id="7" name="control-idea-2">
            <a:extLst xmlns:a="http://schemas.openxmlformats.org/drawingml/2006/main">
              <a:ext uri="{FF2B5EF4-FFF2-40B4-BE49-F238E27FC236}">
                <a16:creationId xmlns:a16="http://schemas.microsoft.com/office/drawing/2014/main" id="{9817B206-BA28-474A-9793-F6D87A2882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4953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During discharge, Q, V and I fall exponentially with time constant RC.</a:t>
            </a:r>
          </a:p>
        </p:txBody>
      </p:sp>
      <p:sp>
        <p:nvSpPr>
          <p:cNvPr id="8" name="equation-label">
            <a:extLst xmlns:a="http://schemas.openxmlformats.org/drawingml/2006/main">
              <a:ext uri="{FF2B5EF4-FFF2-40B4-BE49-F238E27FC236}">
                <a16:creationId xmlns:a16="http://schemas.microsoft.com/office/drawing/2014/main" id="{7EEEE749-83F6-407D-A000-5F8DF2A310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1771650"/>
            <a:ext cx="4286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6336D6"/>
                </a:solidFill>
              </a:defRPr>
            </a:pPr>
            <a:r>
              <a:rPr sz="2025" b="1" i="0">
                <a:solidFill>
                  <a:srgbClr val="6336D6"/>
                </a:solidFill>
              </a:rPr>
              <a:t>EQUATIONS TO EXPLAIN</a:t>
            </a:r>
          </a:p>
        </p:txBody>
      </p:sp>
      <p:sp>
        <p:nvSpPr>
          <p:cNvPr id="9" name="equation-1">
            <a:extLst xmlns:a="http://schemas.openxmlformats.org/drawingml/2006/main">
              <a:ext uri="{FF2B5EF4-FFF2-40B4-BE49-F238E27FC236}">
                <a16:creationId xmlns:a16="http://schemas.microsoft.com/office/drawing/2014/main" id="{98DEB3C7-5817-45D8-BA4F-60C3A52B89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232410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C = Q/V</a:t>
            </a:r>
          </a:p>
        </p:txBody>
      </p:sp>
      <p:sp>
        <p:nvSpPr>
          <p:cNvPr id="10" name="equation-2">
            <a:extLst xmlns:a="http://schemas.openxmlformats.org/drawingml/2006/main">
              <a:ext uri="{FF2B5EF4-FFF2-40B4-BE49-F238E27FC236}">
                <a16:creationId xmlns:a16="http://schemas.microsoft.com/office/drawing/2014/main" id="{135FBA7C-A91E-49D1-B242-C348807546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02895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W = ½QV = ½CV²</a:t>
            </a:r>
          </a:p>
        </p:txBody>
      </p:sp>
      <p:sp>
        <p:nvSpPr>
          <p:cNvPr id="11" name="equation-3">
            <a:extLst xmlns:a="http://schemas.openxmlformats.org/drawingml/2006/main">
              <a:ext uri="{FF2B5EF4-FFF2-40B4-BE49-F238E27FC236}">
                <a16:creationId xmlns:a16="http://schemas.microsoft.com/office/drawing/2014/main" id="{B3AA0188-BA2C-4BE3-9B58-113D1E5A02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73380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τ = RC</a:t>
            </a:r>
          </a:p>
        </p:txBody>
      </p:sp>
      <p:sp>
        <p:nvSpPr>
          <p:cNvPr id="12" name="equation-4">
            <a:extLst xmlns:a="http://schemas.openxmlformats.org/drawingml/2006/main">
              <a:ext uri="{FF2B5EF4-FFF2-40B4-BE49-F238E27FC236}">
                <a16:creationId xmlns:a16="http://schemas.microsoft.com/office/drawing/2014/main" id="{FB1A73AA-DCD8-48E0-BFB1-68360695F9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443865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Q = Q₀ exp(−t/RC)</a:t>
            </a:r>
          </a:p>
        </p:txBody>
      </p:sp>
      <p:sp>
        <p:nvSpPr>
          <p:cNvPr id="13" name="equation-question">
            <a:extLst xmlns:a="http://schemas.openxmlformats.org/drawingml/2006/main">
              <a:ext uri="{FF2B5EF4-FFF2-40B4-BE49-F238E27FC236}">
                <a16:creationId xmlns:a16="http://schemas.microsoft.com/office/drawing/2014/main" id="{6D6F2DED-D50A-40AD-93F0-B17F32D24B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105400"/>
            <a:ext cx="87630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Which equation controls how quickly charge falls?</a:t>
            </a:r>
          </a:p>
        </p:txBody>
      </p:sp>
    </p:spTree>
    <p:extLst>
      <p:ext uri="{BB962C8B-B14F-4D97-AF65-F5344CB8AC3E}">
        <p14:creationId xmlns:p14="http://schemas.microsoft.com/office/powerpoint/2010/main" val="1447576848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5BC84317-EFB9-4DDF-8F3A-A617B69122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19 · CAPACITANCE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1D203817-A68C-4BC1-B3FE-D129B52DEC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07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41C48258-6979-4AAD-8032-6B312E7A21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6BA27F18-FBF6-4596-9B56-2873A7CE14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Predict the graph before the data appear</a:t>
            </a:r>
          </a:p>
        </p:txBody>
      </p:sp>
      <p:sp>
        <p:nvSpPr>
          <p:cNvPr id="5" name="prediction-y-axis">
            <a:extLst xmlns:a="http://schemas.openxmlformats.org/drawingml/2006/main">
              <a:ext uri="{FF2B5EF4-FFF2-40B4-BE49-F238E27FC236}">
                <a16:creationId xmlns:a16="http://schemas.microsoft.com/office/drawing/2014/main" id="{FB90D6A5-7FBC-4B7E-ACF8-F28CC2E8A8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2000250"/>
            <a:ext cx="38100" cy="3219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332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prediction-x-axis">
            <a:extLst xmlns:a="http://schemas.openxmlformats.org/drawingml/2006/main">
              <a:ext uri="{FF2B5EF4-FFF2-40B4-BE49-F238E27FC236}">
                <a16:creationId xmlns:a16="http://schemas.microsoft.com/office/drawing/2014/main" id="{E9418EE2-4CBE-4545-926B-2D936C02E7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5181600"/>
            <a:ext cx="78105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332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prediction-y-label">
            <a:extLst xmlns:a="http://schemas.openxmlformats.org/drawingml/2006/main">
              <a:ext uri="{FF2B5EF4-FFF2-40B4-BE49-F238E27FC236}">
                <a16:creationId xmlns:a16="http://schemas.microsoft.com/office/drawing/2014/main" id="{AEF9A43F-8FAE-4E70-8A1D-80D81A856F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1543050"/>
            <a:ext cx="5715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Potential difference (V)</a:t>
            </a:r>
          </a:p>
        </p:txBody>
      </p:sp>
      <p:sp>
        <p:nvSpPr>
          <p:cNvPr id="8" name="prediction-x-label">
            <a:extLst xmlns:a="http://schemas.openxmlformats.org/drawingml/2006/main">
              <a:ext uri="{FF2B5EF4-FFF2-40B4-BE49-F238E27FC236}">
                <a16:creationId xmlns:a16="http://schemas.microsoft.com/office/drawing/2014/main" id="{6D3BCBB7-38B5-4E73-B919-4BFC8B8E6F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0" y="5391150"/>
            <a:ext cx="4191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Time (s)</a:t>
            </a:r>
          </a:p>
        </p:txBody>
      </p:sp>
      <p:sp>
        <p:nvSpPr>
          <p:cNvPr id="9" name="prediction-command">
            <a:extLst xmlns:a="http://schemas.openxmlformats.org/drawingml/2006/main">
              <a:ext uri="{FF2B5EF4-FFF2-40B4-BE49-F238E27FC236}">
                <a16:creationId xmlns:a16="http://schemas.microsoft.com/office/drawing/2014/main" id="{06276575-E978-47C8-9FD6-A27A877177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05750" y="2114550"/>
            <a:ext cx="3333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SKETCH → LABEL → DEFEND</a:t>
            </a:r>
          </a:p>
        </p:txBody>
      </p:sp>
      <p:sp>
        <p:nvSpPr>
          <p:cNvPr id="10" name="prediction-options">
            <a:extLst xmlns:a="http://schemas.openxmlformats.org/drawingml/2006/main">
              <a:ext uri="{FF2B5EF4-FFF2-40B4-BE49-F238E27FC236}">
                <a16:creationId xmlns:a16="http://schemas.microsoft.com/office/drawing/2014/main" id="{75A837DA-12CB-4CC3-9A41-66C6CCC727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2914650"/>
            <a:ext cx="28575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linear?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curved?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constant?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changes sign?</a:t>
            </a:r>
          </a:p>
        </p:txBody>
      </p:sp>
    </p:spTree>
    <p:extLst>
      <p:ext uri="{BB962C8B-B14F-4D97-AF65-F5344CB8AC3E}">
        <p14:creationId xmlns:p14="http://schemas.microsoft.com/office/powerpoint/2010/main" val="980849773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52F5B050-0912-49DC-B2DA-FAB633CBCF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19 · CAPACITANCE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71F7D33A-E0A8-4C49-BAF3-3F1C2C2BFA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08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B5BC6FC9-BC5E-4F1D-9255-DDDB96EAAA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9A009360-00D9-4EDD-94DD-764E9014AB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A discharge loses the same fraction each time constant</a:t>
            </a:r>
          </a:p>
        </p:txBody>
      </p:sp>
      <p:graphicFrame>
        <p:nvGraphicFramePr>
          <p:cNvPr id="11" name="Chart"/>
          <p:cNvGraphicFramePr/>
          <p:nvPr/>
        </p:nvGraphicFramePr>
        <p:xfrm>
          <a:off xmlns:a="http://schemas.openxmlformats.org/drawingml/2006/main" x="952500" y="1676400"/>
          <a:ext xmlns:a="http://schemas.openxmlformats.org/drawingml/2006/main" cx="10287000" cy="3810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069a9ab914f4a1b"/>
          </a:graphicData>
        </a:graphic>
      </p:graphicFrame>
      <p:sp>
        <p:nvSpPr>
          <p:cNvPr id="6" name="graph-edit">
            <a:extLst xmlns:a="http://schemas.openxmlformats.org/drawingml/2006/main">
              <a:ext uri="{FF2B5EF4-FFF2-40B4-BE49-F238E27FC236}">
                <a16:creationId xmlns:a16="http://schemas.microsoft.com/office/drawing/2014/main" id="{5ED57439-B626-41E1-9D3B-ACC78EB065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5486400"/>
            <a:ext cx="102870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EDIT THE CHART · Double R; keep C fixed. Move V₀/e to t = 2τ.</a:t>
            </a:r>
          </a:p>
        </p:txBody>
      </p:sp>
    </p:spTree>
    <p:extLst>
      <p:ext uri="{BB962C8B-B14F-4D97-AF65-F5344CB8AC3E}">
        <p14:creationId xmlns:p14="http://schemas.microsoft.com/office/powerpoint/2010/main" val="62719199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8CA94C61-9AD7-457A-BE5C-EAA42E5ECB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19 · CAPACITANCE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1D504CC3-E303-460F-A29A-E32B9DCA96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09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D60892E4-2A24-4EAE-932D-7F5DBE77BC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E9F7FAC6-0C4D-4786-A078-6C780F4B1A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Worked problem: commit before the reveal</a:t>
            </a:r>
          </a:p>
        </p:txBody>
      </p:sp>
      <p:sp>
        <p:nvSpPr>
          <p:cNvPr id="5" name="worked-problem">
            <a:extLst xmlns:a="http://schemas.openxmlformats.org/drawingml/2006/main">
              <a:ext uri="{FF2B5EF4-FFF2-40B4-BE49-F238E27FC236}">
                <a16:creationId xmlns:a16="http://schemas.microsoft.com/office/drawing/2014/main" id="{ECEDC9F1-3D42-4B6B-B757-6761CD4972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809750"/>
            <a:ext cx="10477500" cy="1952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0A332E"/>
                </a:solidFill>
              </a:defRPr>
            </a:pPr>
            <a:r>
              <a:rPr sz="3150" b="1" i="0">
                <a:solidFill>
                  <a:srgbClr val="0A332E"/>
                </a:solidFill>
              </a:rPr>
              <a:t>A 220 μF capacitor is charged to 12 V. Find charge and stored energy.</a:t>
            </a:r>
          </a:p>
        </p:txBody>
      </p:sp>
      <p:sp>
        <p:nvSpPr>
          <p:cNvPr id="6" name="worked-actions">
            <a:extLst xmlns:a="http://schemas.openxmlformats.org/drawingml/2006/main">
              <a:ext uri="{FF2B5EF4-FFF2-40B4-BE49-F238E27FC236}">
                <a16:creationId xmlns:a16="http://schemas.microsoft.com/office/drawing/2014/main" id="{3A89C98E-4A16-42CA-AEBC-9336EE9975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762500"/>
            <a:ext cx="9334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ESTIMATE · CHOOSE THE MODEL · CHECK μF → F</a:t>
            </a:r>
          </a:p>
        </p:txBody>
      </p:sp>
    </p:spTree>
    <p:extLst>
      <p:ext uri="{BB962C8B-B14F-4D97-AF65-F5344CB8AC3E}">
        <p14:creationId xmlns:p14="http://schemas.microsoft.com/office/powerpoint/2010/main" val="417009473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2026-08-26T11:39:46.5870000Z</dcterms:created>
  <dcterms:modified xsi:type="dcterms:W3CDTF">2026-08-26T11:39:46.5870000Z</dcterms:modified>
</coreProperties>
</file>