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317655730dc4c20" /><Relationship Type="http://schemas.openxmlformats.org/officeDocument/2006/relationships/extended-properties" Target="/docProps/app.xml" Id="Rac1a832d66d94346" /><Relationship Type="http://schemas.openxmlformats.org/officeDocument/2006/relationships/officeDocument" Target="/ppt/presentation.xml" Id="R71415d79fdfe493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649b7c7a6ac403f"/>
  </p:sldMasterIdLst>
  <p:notesMasterIdLst>
    <p:notesMasterId xmlns:r="http://schemas.openxmlformats.org/officeDocument/2006/relationships" r:id="Ra18aa0a071a74a72"/>
  </p:notesMasterIdLst>
  <p:sldIdLst>
    <p:sldId xmlns:r="http://schemas.openxmlformats.org/officeDocument/2006/relationships" id="256" r:id="R10e5f7c6afcf47ee"/>
    <p:sldId xmlns:r="http://schemas.openxmlformats.org/officeDocument/2006/relationships" id="257" r:id="Raa9cb2466aef4449"/>
    <p:sldId xmlns:r="http://schemas.openxmlformats.org/officeDocument/2006/relationships" id="258" r:id="R13248f6f78c34e40"/>
    <p:sldId xmlns:r="http://schemas.openxmlformats.org/officeDocument/2006/relationships" id="259" r:id="Rf140d5d9e92b4bb4"/>
    <p:sldId xmlns:r="http://schemas.openxmlformats.org/officeDocument/2006/relationships" id="260" r:id="R383a3dc8f7244ea9"/>
    <p:sldId xmlns:r="http://schemas.openxmlformats.org/officeDocument/2006/relationships" id="261" r:id="R7551062739554f43"/>
    <p:sldId xmlns:r="http://schemas.openxmlformats.org/officeDocument/2006/relationships" id="262" r:id="R0b5be9de612448d3"/>
    <p:sldId xmlns:r="http://schemas.openxmlformats.org/officeDocument/2006/relationships" id="263" r:id="Rf07d1d9ad17545bd"/>
    <p:sldId xmlns:r="http://schemas.openxmlformats.org/officeDocument/2006/relationships" id="264" r:id="R85ce7823deae4c4e"/>
    <p:sldId xmlns:r="http://schemas.openxmlformats.org/officeDocument/2006/relationships" id="265" r:id="Rc7bd5f65344f4c71"/>
    <p:sldId xmlns:r="http://schemas.openxmlformats.org/officeDocument/2006/relationships" id="266" r:id="R714bdd6bd24541df"/>
    <p:sldId xmlns:r="http://schemas.openxmlformats.org/officeDocument/2006/relationships" id="267" r:id="Rcdbb7b23abd345cb"/>
    <p:sldId xmlns:r="http://schemas.openxmlformats.org/officeDocument/2006/relationships" id="268" r:id="Rd6ab9d2d4e534b07"/>
    <p:sldId xmlns:r="http://schemas.openxmlformats.org/officeDocument/2006/relationships" id="269" r:id="Rf3907cfcccb14efc"/>
    <p:sldId xmlns:r="http://schemas.openxmlformats.org/officeDocument/2006/relationships" id="270" r:id="Rdf025bc89ddb4431"/>
    <p:sldId xmlns:r="http://schemas.openxmlformats.org/officeDocument/2006/relationships" id="271" r:id="R1ead19e38e14412f"/>
    <p:sldId xmlns:r="http://schemas.openxmlformats.org/officeDocument/2006/relationships" id="272" r:id="Rb16c5f8fa23645b6"/>
    <p:sldId xmlns:r="http://schemas.openxmlformats.org/officeDocument/2006/relationships" id="273" r:id="Rd7c402c370db4ead"/>
    <p:sldId xmlns:r="http://schemas.openxmlformats.org/officeDocument/2006/relationships" id="274" r:id="R225646c785d94d35"/>
    <p:sldId xmlns:r="http://schemas.openxmlformats.org/officeDocument/2006/relationships" id="275" r:id="Ra6fe4db5e336440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4981cb1e3b8458b" /><Relationship Type="http://schemas.openxmlformats.org/officeDocument/2006/relationships/slideMaster" Target="/ppt/slideMasters/slideMaster1.xml" Id="R5649b7c7a6ac403f" /><Relationship Type="http://schemas.openxmlformats.org/officeDocument/2006/relationships/notesMaster" Target="/ppt/notesMasters/notesMaster1.xml" Id="Ra18aa0a071a74a72" /><Relationship Type="http://schemas.openxmlformats.org/officeDocument/2006/relationships/presProps" Target="/ppt/presProps.xml" Id="R3ef50f18c51545e9" /><Relationship Type="http://schemas.openxmlformats.org/officeDocument/2006/relationships/viewProps" Target="/ppt/viewProps.xml" Id="Rf905297c46ec405e" /><Relationship Type="http://schemas.openxmlformats.org/officeDocument/2006/relationships/tableStyles" Target="/ppt/tableStyles.xml" Id="R76c2dbba655a47d0" /><Relationship Type="http://schemas.openxmlformats.org/officeDocument/2006/relationships/slide" Target="/ppt/slides/slide1.xml" Id="R10e5f7c6afcf47ee" /><Relationship Type="http://schemas.openxmlformats.org/officeDocument/2006/relationships/slide" Target="/ppt/slides/slide2.xml" Id="Raa9cb2466aef4449" /><Relationship Type="http://schemas.openxmlformats.org/officeDocument/2006/relationships/slide" Target="/ppt/slides/slide3.xml" Id="R13248f6f78c34e40" /><Relationship Type="http://schemas.openxmlformats.org/officeDocument/2006/relationships/slide" Target="/ppt/slides/slide4.xml" Id="Rf140d5d9e92b4bb4" /><Relationship Type="http://schemas.openxmlformats.org/officeDocument/2006/relationships/slide" Target="/ppt/slides/slide5.xml" Id="R383a3dc8f7244ea9" /><Relationship Type="http://schemas.openxmlformats.org/officeDocument/2006/relationships/slide" Target="/ppt/slides/slide6.xml" Id="R7551062739554f43" /><Relationship Type="http://schemas.openxmlformats.org/officeDocument/2006/relationships/slide" Target="/ppt/slides/slide7.xml" Id="R0b5be9de612448d3" /><Relationship Type="http://schemas.openxmlformats.org/officeDocument/2006/relationships/slide" Target="/ppt/slides/slide8.xml" Id="Rf07d1d9ad17545bd" /><Relationship Type="http://schemas.openxmlformats.org/officeDocument/2006/relationships/slide" Target="/ppt/slides/slide9.xml" Id="R85ce7823deae4c4e" /><Relationship Type="http://schemas.openxmlformats.org/officeDocument/2006/relationships/slide" Target="/ppt/slides/slide10.xml" Id="Rc7bd5f65344f4c71" /><Relationship Type="http://schemas.openxmlformats.org/officeDocument/2006/relationships/slide" Target="/ppt/slides/slide11.xml" Id="R714bdd6bd24541df" /><Relationship Type="http://schemas.openxmlformats.org/officeDocument/2006/relationships/slide" Target="/ppt/slides/slide12.xml" Id="Rcdbb7b23abd345cb" /><Relationship Type="http://schemas.openxmlformats.org/officeDocument/2006/relationships/slide" Target="/ppt/slides/slide13.xml" Id="Rd6ab9d2d4e534b07" /><Relationship Type="http://schemas.openxmlformats.org/officeDocument/2006/relationships/slide" Target="/ppt/slides/slide14.xml" Id="Rf3907cfcccb14efc" /><Relationship Type="http://schemas.openxmlformats.org/officeDocument/2006/relationships/slide" Target="/ppt/slides/slide15.xml" Id="Rdf025bc89ddb4431" /><Relationship Type="http://schemas.openxmlformats.org/officeDocument/2006/relationships/slide" Target="/ppt/slides/slide16.xml" Id="R1ead19e38e14412f" /><Relationship Type="http://schemas.openxmlformats.org/officeDocument/2006/relationships/slide" Target="/ppt/slides/slide17.xml" Id="Rb16c5f8fa23645b6" /><Relationship Type="http://schemas.openxmlformats.org/officeDocument/2006/relationships/slide" Target="/ppt/slides/slide18.xml" Id="Rd7c402c370db4ead" /><Relationship Type="http://schemas.openxmlformats.org/officeDocument/2006/relationships/slide" Target="/ppt/slides/slide19.xml" Id="R225646c785d94d35" /><Relationship Type="http://schemas.openxmlformats.org/officeDocument/2006/relationships/slide" Target="/ppt/slides/slide20.xml" Id="Ra6fe4db5e336440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b2da2559d6b406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0893c48b5c743b4" /><Relationship Type="http://schemas.openxmlformats.org/officeDocument/2006/relationships/notesMaster" Target="/ppt/notesMasters/notesMaster1.xml" Id="R41f8c1521ce34616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b36e1a6723a49b0" /><Relationship Type="http://schemas.openxmlformats.org/officeDocument/2006/relationships/notesMaster" Target="/ppt/notesMasters/notesMaster1.xml" Id="Re94d8269056a4d8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4bf679f944040bd" /><Relationship Type="http://schemas.openxmlformats.org/officeDocument/2006/relationships/notesMaster" Target="/ppt/notesMasters/notesMaster1.xml" Id="R8dd48e9ae5994ff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8aa7c6b55e8407c" /><Relationship Type="http://schemas.openxmlformats.org/officeDocument/2006/relationships/notesMaster" Target="/ppt/notesMasters/notesMaster1.xml" Id="R46d7adc775ab4cc9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8fb8fd1cf654f5e" /><Relationship Type="http://schemas.openxmlformats.org/officeDocument/2006/relationships/notesMaster" Target="/ppt/notesMasters/notesMaster1.xml" Id="R40126a88a9fd4147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4296294fb1b940d7" /><Relationship Type="http://schemas.openxmlformats.org/officeDocument/2006/relationships/notesMaster" Target="/ppt/notesMasters/notesMaster1.xml" Id="R5e159424b61a421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9397b56594a343c2" /><Relationship Type="http://schemas.openxmlformats.org/officeDocument/2006/relationships/notesMaster" Target="/ppt/notesMasters/notesMaster1.xml" Id="R165e6330bc6d4e23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0c1bd6431c7413f" /><Relationship Type="http://schemas.openxmlformats.org/officeDocument/2006/relationships/notesMaster" Target="/ppt/notesMasters/notesMaster1.xml" Id="Re96858417c81428e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7a176e46be04522" /><Relationship Type="http://schemas.openxmlformats.org/officeDocument/2006/relationships/notesMaster" Target="/ppt/notesMasters/notesMaster1.xml" Id="R9a738d4c617c487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f4420f466f104a54" /><Relationship Type="http://schemas.openxmlformats.org/officeDocument/2006/relationships/notesMaster" Target="/ppt/notesMasters/notesMaster1.xml" Id="R80d6c45cc17d45e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8939cd29dfd8485b" /><Relationship Type="http://schemas.openxmlformats.org/officeDocument/2006/relationships/notesMaster" Target="/ppt/notesMasters/notesMaster1.xml" Id="R0b6d91de476b4bd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efba784abba4150" /><Relationship Type="http://schemas.openxmlformats.org/officeDocument/2006/relationships/notesMaster" Target="/ppt/notesMasters/notesMaster1.xml" Id="R6cf4bfac573e4980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101f549c141f4bee" /><Relationship Type="http://schemas.openxmlformats.org/officeDocument/2006/relationships/notesMaster" Target="/ppt/notesMasters/notesMaster1.xml" Id="R388edbd88015405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575db31249145e7" /><Relationship Type="http://schemas.openxmlformats.org/officeDocument/2006/relationships/notesMaster" Target="/ppt/notesMasters/notesMaster1.xml" Id="Re0d7abcbb9d44be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9340915b3b8481b" /><Relationship Type="http://schemas.openxmlformats.org/officeDocument/2006/relationships/notesMaster" Target="/ppt/notesMasters/notesMaster1.xml" Id="Rb9ecd60d02fc4ea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13cb900b0984797" /><Relationship Type="http://schemas.openxmlformats.org/officeDocument/2006/relationships/notesMaster" Target="/ppt/notesMasters/notesMaster1.xml" Id="R90b0db1e78d6464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5af4a36033e4fa5" /><Relationship Type="http://schemas.openxmlformats.org/officeDocument/2006/relationships/notesMaster" Target="/ppt/notesMasters/notesMaster1.xml" Id="R313cd37f31d34d8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7feb4c07e1742ff" /><Relationship Type="http://schemas.openxmlformats.org/officeDocument/2006/relationships/notesMaster" Target="/ppt/notesMasters/notesMaster1.xml" Id="R4ee083e2e7574f2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855b3f7745a4fde" /><Relationship Type="http://schemas.openxmlformats.org/officeDocument/2006/relationships/notesMaster" Target="/ppt/notesMasters/notesMaster1.xml" Id="R90459709b6834de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285105991298422a" /><Relationship Type="http://schemas.openxmlformats.org/officeDocument/2006/relationships/notesMaster" Target="/ppt/notesMasters/notesMaster1.xml" Id="Rdb9fd849ba674d0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qqq. Baryons are three-quark hadrons. Q2: q q̄. Mesons are quark–antiquark pairs.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same. Particle and antiparticle have equal rest mass. Q4: lepton. Neutrinos are fundamental leptons.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qqq. Baryons are three-quark hadrons. Q2: q q̄. Mesons are quark–antiquark pairs. Q3: same. Particle and antiparticle have equal rest mass. Q4: lepton. Neutrinos are fundamental leptons.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qqq. Baryons are three-quark hadrons. Q2: q q̄. Mesons are quark–antiquark pairs.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quark, lepton, hadron, baryon, meson, antiparticle.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A score of 100 means the before and after totals match for that conserved quantity. Data: charge, baryon, electron lepton; before 100, 100, 100; after 100, 100, 100.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11 Particle physics;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diagrams and simulations only; no radioactive sources are required.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0696645422d44c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d124c6650e544be" /><Relationship Type="http://schemas.openxmlformats.org/officeDocument/2006/relationships/slideLayout" Target="/ppt/slideLayouts/slideLayout1.xml" Id="Rde7e77220be64d4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e7e77220be64d4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77bec885134e26" /><Relationship Type="http://schemas.openxmlformats.org/officeDocument/2006/relationships/notesSlide" Target="/ppt/notesSlides/notesSlide1.xml" Id="R2bbefd2d22c142f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303eecca254227" /><Relationship Type="http://schemas.openxmlformats.org/officeDocument/2006/relationships/notesSlide" Target="/ppt/notesSlides/notesSlide10.xml" Id="R88a1d0f35f2244bf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6db785d94c4a06" /><Relationship Type="http://schemas.openxmlformats.org/officeDocument/2006/relationships/notesSlide" Target="/ppt/notesSlides/notesSlide11.xml" Id="R594f948a770f4c4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2be20dc7774109" /><Relationship Type="http://schemas.openxmlformats.org/officeDocument/2006/relationships/notesSlide" Target="/ppt/notesSlides/notesSlide12.xml" Id="Rf9a5cc8445eb4ac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3d5f5129ec4752" /><Relationship Type="http://schemas.openxmlformats.org/officeDocument/2006/relationships/notesSlide" Target="/ppt/notesSlides/notesSlide13.xml" Id="R00f65d10356a43f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f5dda239ad4653" /><Relationship Type="http://schemas.openxmlformats.org/officeDocument/2006/relationships/notesSlide" Target="/ppt/notesSlides/notesSlide14.xml" Id="R4daec4f62b1245a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1980d7932e40a9" /><Relationship Type="http://schemas.openxmlformats.org/officeDocument/2006/relationships/notesSlide" Target="/ppt/notesSlides/notesSlide15.xml" Id="R0a9204876194434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bd009953214eeb" /><Relationship Type="http://schemas.openxmlformats.org/officeDocument/2006/relationships/notesSlide" Target="/ppt/notesSlides/notesSlide16.xml" Id="Rf4c18f7a4dc3444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ed203ebf544d4b" /><Relationship Type="http://schemas.openxmlformats.org/officeDocument/2006/relationships/notesSlide" Target="/ppt/notesSlides/notesSlide17.xml" Id="R2672c0bdd74c4975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f2104db26c4037" /><Relationship Type="http://schemas.openxmlformats.org/officeDocument/2006/relationships/notesSlide" Target="/ppt/notesSlides/notesSlide18.xml" Id="Rb8dbf435fd964bdb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8cfe826b2a4734" /><Relationship Type="http://schemas.openxmlformats.org/officeDocument/2006/relationships/notesSlide" Target="/ppt/notesSlides/notesSlide19.xml" Id="Rd6bbdc6dd8fc4a3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664a53cbff498a" /><Relationship Type="http://schemas.openxmlformats.org/officeDocument/2006/relationships/notesSlide" Target="/ppt/notesSlides/notesSlide2.xml" Id="R7693b2f427334d9a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de33a16c384d18" /><Relationship Type="http://schemas.openxmlformats.org/officeDocument/2006/relationships/notesSlide" Target="/ppt/notesSlides/notesSlide20.xml" Id="Raa95439bb2314d1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c00885b1e545d0" /><Relationship Type="http://schemas.openxmlformats.org/officeDocument/2006/relationships/notesSlide" Target="/ppt/notesSlides/notesSlide3.xml" Id="Rbd9beddbe5fb4d1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94f72601104a43" /><Relationship Type="http://schemas.openxmlformats.org/officeDocument/2006/relationships/notesSlide" Target="/ppt/notesSlides/notesSlide4.xml" Id="Rf507026815ad41c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6058df0a4043ac" /><Relationship Type="http://schemas.openxmlformats.org/officeDocument/2006/relationships/notesSlide" Target="/ppt/notesSlides/notesSlide5.xml" Id="R7ae54f665687468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4724e4e80146b9" /><Relationship Type="http://schemas.openxmlformats.org/officeDocument/2006/relationships/notesSlide" Target="/ppt/notesSlides/notesSlide6.xml" Id="R71cf48cd6cff4f2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27bcf6ceb54425" /><Relationship Type="http://schemas.openxmlformats.org/officeDocument/2006/relationships/notesSlide" Target="/ppt/notesSlides/notesSlide7.xml" Id="R205174f5c675443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bdc678bd554a6b" /><Relationship Type="http://schemas.openxmlformats.org/officeDocument/2006/relationships/chart" Target="/ppt/slides/charts/chart1.xml" Id="Rf2b2eabdfe3f4bd8" /><Relationship Type="http://schemas.openxmlformats.org/officeDocument/2006/relationships/notesSlide" Target="/ppt/notesSlides/notesSlide8.xml" Id="Ra4913d472c934431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3f71296ae749a4" /><Relationship Type="http://schemas.openxmlformats.org/officeDocument/2006/relationships/notesSlide" Target="/ppt/notesSlides/notesSlide9.xml" Id="Reb03b44273fb4319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grouping val="clustered"/>
        <c:varyColors val="0"/>
        <c:ser>
          <c:idx val="0"/>
          <c:order val="0"/>
          <c:tx>
            <c:v>Before</c:v>
          </c:tx>
          <c:spPr>
            <a:solidFill xmlns:a="http://schemas.openxmlformats.org/drawingml/2006/main">
              <a:srgbClr val="B83724"/>
            </a:solidFill>
          </c:spPr>
          <c:cat>
            <c:strLit>
              <c:ptCount val="3"/>
              <c:pt idx="0">
                <c:v>charge</c:v>
              </c:pt>
              <c:pt idx="1">
                <c:v>baryon</c:v>
              </c:pt>
              <c:pt idx="2">
                <c:v>electron lepton</c:v>
              </c:pt>
            </c:strLit>
          </c:cat>
          <c:val>
            <c:numLit>
              <c:formatCode>General</c:formatCode>
              <c:ptCount val="3"/>
              <c:pt idx="0">
                <c:v>100</c:v>
              </c:pt>
              <c:pt idx="1">
                <c:v>100</c:v>
              </c:pt>
              <c:pt idx="2">
                <c:v>100</c:v>
              </c:pt>
            </c:numLit>
          </c:val>
        </c:ser>
        <c:ser>
          <c:idx val="1"/>
          <c:order val="1"/>
          <c:tx>
            <c:v>After</c:v>
          </c:tx>
          <c:spPr>
            <a:solidFill xmlns:a="http://schemas.openxmlformats.org/drawingml/2006/main">
              <a:srgbClr val="0B342E"/>
            </a:solidFill>
          </c:spPr>
          <c:cat>
            <c:strLit>
              <c:ptCount val="3"/>
              <c:pt idx="0">
                <c:v>charge</c:v>
              </c:pt>
              <c:pt idx="1">
                <c:v>baryon</c:v>
              </c:pt>
              <c:pt idx="2">
                <c:v>electron lepton</c:v>
              </c:pt>
            </c:strLit>
          </c:cat>
          <c:val>
            <c:numLit>
              <c:formatCode>General</c:formatCode>
              <c:ptCount val="3"/>
              <c:pt idx="0">
                <c:v>100</c:v>
              </c:pt>
              <c:pt idx="1">
                <c:v>100</c:v>
              </c:pt>
              <c:pt idx="2">
                <c:v>100</c:v>
              </c:pt>
            </c:numLit>
          </c:val>
        </c:ser>
        <c:gapWidth val="55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Conservation test (category)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Match score (%)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2250">
              <a:solidFill>
                <a:srgbClr val="48635E"/>
              </a:solidFill>
            </a:defRPr>
          </a:pPr>
        </a:p>
      </c:txPr>
    </c:legend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5B9A49CE-3F1B-434A-8115-5FEEC3A16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EE38626D-6C4E-4151-AB12-C5597954D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Particle physics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8B6E8846-EC93-4B4C-B720-E291F5405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Conservation Laws Police the Particle Zoo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DF126ED6-5002-44B6-9C0F-8015938E0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proton = uud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E26FDB57-DF61-4E9B-AE46-E6C73E251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37521B7-2FD2-4DAF-841F-99357443D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11 · PARTICLE PHYSICS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301F51B-327B-49DF-9408-E748176A0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61293DC-4E19-4D13-910A-10FF48A9C7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4315356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57F8B30-B272-45C3-87CC-A0F61712B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927212C-327C-4FB7-8C78-D5D6B0631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1E6AAD2-5CA6-4DF3-B705-7763C08F4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5E0B8E9-CA68-4CE5-B283-06F5D8B54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713A44A2-417F-4325-8274-314C7E697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04B09BFF-299F-48C7-ACCD-C56F8DE42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Initial charge +1; final charge +1 + 0 = +1, so charge balances.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832F09B2-50D9-4A9B-A73D-793BBF80C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3871C685-F834-4974-A568-CBEC98CB0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Initial baryon number +1.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FC0F0D53-1371-4343-A3E2-1BE3A5C16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49481509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62B6A52-85DB-4E6C-A0E2-30CB2A10A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243A8A8-64F8-42AA-9131-26064A08C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551B0EC-D136-4986-8CA2-C45F349A04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7ADBBDB-9CFC-4FE8-95A6-764B881A14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6825AAC-E005-4B20-9903-96FA07876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Both pions are mesons with baryon number 0; final total 0.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4137476C-099B-48F6-8C71-0B0C4E00F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Forbidden because baryon number is not conserved.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C10F4C80-89CC-4A62-9E9D-BA73A283F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 charge, baryon and lepton totals all match?</a:t>
            </a:r>
          </a:p>
        </p:txBody>
      </p:sp>
    </p:spTree>
    <p:extLst>
      <p:ext uri="{BB962C8B-B14F-4D97-AF65-F5344CB8AC3E}">
        <p14:creationId xmlns:p14="http://schemas.microsoft.com/office/powerpoint/2010/main" val="81480547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D760EF2-4301-443A-8FC3-BCB7BCDC7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82F5077-F46A-47E8-8C0D-2DE9F1C6A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002ABC9-9261-4968-B776-40CB97FC3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4AF012A-3335-4C44-89CE-84AFCA29E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FBD87BCD-6569-43C9-9E61-20ABADDBE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Write quark compositions for a proton and neutron, then explain β⁻ decay at quark level.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7BB025B2-1321-4C85-AA3B-0DB3B5C9B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Use u charge +⅔e and d charge −⅓e.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E3E717F8-67AB-4B27-9DB4-9829C5F10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conservation and particle identity</a:t>
            </a:r>
          </a:p>
        </p:txBody>
      </p:sp>
    </p:spTree>
    <p:extLst>
      <p:ext uri="{BB962C8B-B14F-4D97-AF65-F5344CB8AC3E}">
        <p14:creationId xmlns:p14="http://schemas.microsoft.com/office/powerpoint/2010/main" val="163981492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B7F0086-B92B-4C9D-871E-7B0786E53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A0CF874-63E5-4B4D-BC8F-6EBCC547B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0A974CF-74F3-4FD8-9DC3-2DC1F747B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9CFC124-923A-4AC4-89A3-CC7DFC168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76B0CC2C-ADCC-4275-A122-175994B3C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u charge +⅔e and d charge −⅓e.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300686D6-2424-4329-92F4-B1D7678B7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A neutron is udd.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58B855C1-23D5-41E4-91AC-E181E4F01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One d changes to u via the weak interaction.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73D86091-02C6-4239-A104-76799750B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p = uud, n = udd; d → u + W⁻ and W⁻ → e⁻ + ν̄ₑ.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477FB55F-4610-4AF0-AD57-488743F541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PARTICLE · predict which conservation total changes</a:t>
            </a:r>
          </a:p>
        </p:txBody>
      </p:sp>
    </p:spTree>
    <p:extLst>
      <p:ext uri="{BB962C8B-B14F-4D97-AF65-F5344CB8AC3E}">
        <p14:creationId xmlns:p14="http://schemas.microsoft.com/office/powerpoint/2010/main" val="1101087264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25A1FAD-278D-4E26-BA10-CBAF3F8AB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4330D3A-7DB6-4B72-9825-5FA177F5F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6CB8637-74CA-4EB3-909B-B20630822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80BC6BE-0DD3-4A42-A5BD-CF6FC910E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91FD1657-D613-4E31-992F-4C2E6C7EE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“Antimatter has negative mass.”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D2648D38-FFD7-4F38-8667-25466FFC3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959012776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4D9A313-93BB-494D-B3AC-D0E4D9F2F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933C8BD-7FBE-4F08-8335-5D7C6196E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3CB864D-0307-4215-8C08-E92F0BC96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0BD7262-4547-4D4E-B45F-B9478F3F3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CC24CBF3-733C-4FF1-BBCA-EDB15A88D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Antiparticles have the same mass as particles but opposite charge and additive quantum numbers where applicable.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25CCC37F-9D76-4C05-B567-22DF8CBFA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Antimatter is not matter with the price tag printed backwards.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87C0EE8D-BF45-4DD8-987E-B2CCFBA9E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931159301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D5BFDFC-A026-46AE-A014-69E329C90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7B1F92E-6EEB-4A5C-8ABB-E8DB59CDB3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6B572A4-6F44-4694-86DC-E92F68400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DBBC55F-0545-418B-993E-0E322E9A0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6CFD1221-73D3-4FAD-9155-B096F68E8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5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752A81EA-0AD7-483B-B033-51756FFEF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For β⁺ decay p → n + e⁺ + νₑ, show that charge, baryon number and electron lepton number are conserved.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1DC5D71E-6F45-475B-B76C-75FF84CB2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CHARGE → BARYON NUMBER → LEPTON NUMBER → VERDICT</a:t>
            </a:r>
          </a:p>
        </p:txBody>
      </p:sp>
    </p:spTree>
    <p:extLst>
      <p:ext uri="{BB962C8B-B14F-4D97-AF65-F5344CB8AC3E}">
        <p14:creationId xmlns:p14="http://schemas.microsoft.com/office/powerpoint/2010/main" val="921853674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0F7693F-6D56-43F0-828C-7E181AB49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9242E13-777A-4B46-8EA3-261D733EC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7B9F0B8-A7DA-41F9-8D3E-44749DDD9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BEC4B35-A2E1-48ED-A66E-15490E7F3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35C651F6-9994-4296-8E04-E57B61571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FAB2639F-0EC4-4956-970D-A9ABF4B98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Charge: +1 → 0 + 1 + 0.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6E01073D-115E-4271-9A4A-ADF090030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0DDB73C1-8536-40E1-B352-4203F2EBD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Baryon number: 1 → 1 + 0 + 0.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355AFE0E-CD1D-4B49-9BF4-0C5ACEA69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1C980266-817F-4934-A2AE-FFC855A7C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Electron lepton number: 0 → −1 + 1.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51523CA7-46E8-4EFF-86C5-6B56986EC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DE8BF340-C12F-4EC0-9D6C-A40E72E3D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All totals match.</a:t>
            </a:r>
          </a:p>
        </p:txBody>
      </p:sp>
      <p:sp>
        <p:nvSpPr>
          <p:cNvPr id="13" name="mark-number-5">
            <a:extLst xmlns:a="http://schemas.openxmlformats.org/drawingml/2006/main">
              <a:ext uri="{FF2B5EF4-FFF2-40B4-BE49-F238E27FC236}">
                <a16:creationId xmlns:a16="http://schemas.microsoft.com/office/drawing/2014/main" id="{EEF457BE-91BD-4454-AEFF-A92CBA39F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149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5</a:t>
            </a:r>
          </a:p>
        </p:txBody>
      </p:sp>
      <p:sp>
        <p:nvSpPr>
          <p:cNvPr id="14" name="mark-point-5">
            <a:extLst xmlns:a="http://schemas.openxmlformats.org/drawingml/2006/main">
              <a:ext uri="{FF2B5EF4-FFF2-40B4-BE49-F238E27FC236}">
                <a16:creationId xmlns:a16="http://schemas.microsoft.com/office/drawing/2014/main" id="{93C7A332-24E8-4F05-BDBD-D18DACAF2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8387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Therefore the listed conservation tests allow the reaction.</a:t>
            </a:r>
          </a:p>
        </p:txBody>
      </p:sp>
      <p:sp>
        <p:nvSpPr>
          <p:cNvPr id="15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30A1C1E9-665D-4F43-924D-7C07ADB45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5221144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A09621C-C4D2-470E-8423-CDDC9C40C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0AB4489-7EB6-4EC9-8B8C-3A6440005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95B6684-87D7-49BC-95E0-4262D2CC7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975B37C-50D5-46E8-A5A3-FD41CA7BC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ED93A005-122C-4BB3-A918-EB7C2B6D5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BD703027-B772-4170-A83D-A0DC6BC18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5A36E4B2-E606-4753-9E61-17D71289E0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baryon contains?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B953E31B-EC6F-4CFD-9E62-2589B2F71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qqq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q q̄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two leptons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one photon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E888859B-DDB6-4BA0-9785-FDF2CC74B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22EB5EF0-5696-49D6-BBFC-938A6E2A8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meson contains?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C1440A73-37F5-43A0-8658-D907FEE539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qqq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q q̄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three antiquarks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leptons</a:t>
            </a:r>
          </a:p>
        </p:txBody>
      </p:sp>
    </p:spTree>
    <p:extLst>
      <p:ext uri="{BB962C8B-B14F-4D97-AF65-F5344CB8AC3E}">
        <p14:creationId xmlns:p14="http://schemas.microsoft.com/office/powerpoint/2010/main" val="14213989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F411AD1-C0CE-4892-88A9-5256B78FF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A0BEBC9-FB8A-4637-AA93-104E1AE24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2744A3D-4335-4300-AA96-5D5043E75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4D63493-38C2-4FF2-82F4-1C7DCD2FB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5BF10E0B-54F3-47E6-B877-B104865F5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A22E3E96-23A3-4B56-957C-C1D73747B2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8B4D6ECA-6C7D-4FBF-9C3A-5E5959C4E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Antiparticle mass is?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BB3B0032-9AFC-4198-BD77-6F1A08EB1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negative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zero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same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double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076BCFA6-889A-4631-BB15-A58EDA105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253A0365-5822-4E6B-B395-D8F776EEA6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neutrino is a?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3530BC07-E6AB-47CC-A43F-B44088838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baryon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meson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lepton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quark</a:t>
            </a:r>
          </a:p>
        </p:txBody>
      </p:sp>
    </p:spTree>
    <p:extLst>
      <p:ext uri="{BB962C8B-B14F-4D97-AF65-F5344CB8AC3E}">
        <p14:creationId xmlns:p14="http://schemas.microsoft.com/office/powerpoint/2010/main" val="4332045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A9C945E-03FC-44DD-AB5C-7E566670B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81A46CB-6011-4641-92D4-75FBF9001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F41EFC0-BA48-4512-8E09-7F877C27B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C6E9026-D7E9-4FD3-A943-8F9F463DA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DC164D9C-B291-4F3F-AC58-A0CCFCD31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proposed decay balances charge but not baryon number. Can it happen?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30899054-57F8-42E1-8CD7-900360253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13265729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82A8C7B-1A8E-49CC-86C2-412D0A7A1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D92F8CA-9D9E-440C-89A9-BE663FE70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65B9FCD-0E88-464F-AB33-53CB80AD3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270A52-982D-466E-A440-DEFF03EA0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0C615A68-BF75-4B84-A2E0-77B599916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qqq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585336CE-5855-414B-B31D-BC516284C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q q̄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7016D847-FF24-4B42-87FA-9230A8C59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same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24AC4B6A-0787-4A2C-87D9-A6667E83A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lepton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D09C8107-2DA4-4963-AE6E-66A4ECE6E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62EF13DC-29CC-4F92-8127-A2DE81D23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22943992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7CD562C-95A3-42DB-9D9A-7853E4FF6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58ADC49-1733-4650-82A2-9FE7CDD77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F9AEB7A-3579-4B7B-B3D5-8CCC738BA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F6BF783-08BA-41EE-838F-4E8809839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4673F200-C9DE-48D0-AD76-5BC7668FA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DDE571D3-73F0-440C-BDEF-316957A77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1AA970E6-E3B3-4B4B-8F79-E8987ADDD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baryon contains?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A6034E99-14E2-4431-B020-F31A6F029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qqq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q q̄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two leptons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one photon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6AFD87BE-23C7-4A06-874A-00BB62FC8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2867E971-9B9C-4DE9-B11E-249DD3D24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meson contains?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8BD443D5-8B89-40B3-A57D-EB5C98C72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qqq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q q̄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three antiquarks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leptons</a:t>
            </a:r>
          </a:p>
        </p:txBody>
      </p:sp>
    </p:spTree>
    <p:extLst>
      <p:ext uri="{BB962C8B-B14F-4D97-AF65-F5344CB8AC3E}">
        <p14:creationId xmlns:p14="http://schemas.microsoft.com/office/powerpoint/2010/main" val="175971943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B4DC2CA-7572-5F1C-0AE7-C7DCCE449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D3F5E02-1F85-EDCF-24F1-87317DABF4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2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68AC4862-939C-36C3-8C96-93D7946621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3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6E7B78CC-7510-43AC-0D7F-E5D564138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Hadrons contain quarks; baryons have three quarks and mesons have a quark–antiquark pair.</a:t>
            </a:r>
          </a:p>
        </p:txBody>
      </p:sp>
      <p:sp>
        <p:nvSpPr>
          <p:cNvPr id="24" name="Rectangle 23">
            <a:extLst xmlns:a="http://schemas.openxmlformats.org/drawingml/2006/main">
              <a:ext uri="{FF2B5EF4-FFF2-40B4-BE49-F238E27FC236}">
                <a16:creationId xmlns:a16="http://schemas.microsoft.com/office/drawing/2014/main" id="{8A3D085F-4BAD-291A-00D6-17A8078A8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26000" y="3715926"/>
            <a:ext cx="2286000" cy="49577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matter particles</a:t>
            </a:r>
          </a:p>
        </p:txBody>
      </p:sp>
      <p:sp>
        <p:nvSpPr>
          <p:cNvPr id="25" name="Straight Connector 24">
            <a:extLst xmlns:a="http://schemas.openxmlformats.org/drawingml/2006/main">
              <a:ext uri="{FF2B5EF4-FFF2-40B4-BE49-F238E27FC236}">
                <a16:creationId xmlns:a16="http://schemas.microsoft.com/office/drawing/2014/main" id="{37AC909C-644D-462E-B4B5-97FF0E1D1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3683000" y="4211696"/>
            <a:ext cx="2159000" cy="379119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2C077AA4-2720-4E85-8A31-982F58CFE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211696"/>
            <a:ext cx="2286000" cy="379119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Rectangle 26">
            <a:extLst xmlns:a="http://schemas.openxmlformats.org/drawingml/2006/main">
              <a:ext uri="{FF2B5EF4-FFF2-40B4-BE49-F238E27FC236}">
                <a16:creationId xmlns:a16="http://schemas.microsoft.com/office/drawing/2014/main" id="{73489DB3-BA5A-EBB7-B844-664431002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13000" y="4590815"/>
            <a:ext cx="2286000" cy="49577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hadrons — made of quarks</a:t>
            </a:r>
          </a:p>
        </p:txBody>
      </p:sp>
      <p:sp>
        <p:nvSpPr>
          <p:cNvPr id="28" name="Rectangle 27">
            <a:extLst xmlns:a="http://schemas.openxmlformats.org/drawingml/2006/main">
              <a:ext uri="{FF2B5EF4-FFF2-40B4-BE49-F238E27FC236}">
                <a16:creationId xmlns:a16="http://schemas.microsoft.com/office/drawing/2014/main" id="{F4FF9EAB-462B-4E30-B722-747F500B5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93000" y="4590815"/>
            <a:ext cx="2286000" cy="49577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leptons — fundamental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8F59A130-C8F1-4F31-B414-6DEF252B6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2286000" y="5086585"/>
            <a:ext cx="889000" cy="32079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F48536F3-564F-4C5B-9B34-D18030CAD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7000" y="5086585"/>
            <a:ext cx="889000" cy="32079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Rectangle 30">
            <a:extLst xmlns:a="http://schemas.openxmlformats.org/drawingml/2006/main">
              <a:ext uri="{FF2B5EF4-FFF2-40B4-BE49-F238E27FC236}">
                <a16:creationId xmlns:a16="http://schemas.microsoft.com/office/drawing/2014/main" id="{B85CBE6C-058F-6B51-DA5B-2FC333E19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" y="5465704"/>
            <a:ext cx="2540000" cy="49577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EF5C3E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baryons: q q q — proton</a:t>
            </a:r>
            <a:endParaRPr sz="1600">
              <a:solidFill>
                <a:srgbClr val="102E29"/>
              </a:solidFill>
            </a:endParaRPr>
          </a:p>
        </p:txBody>
      </p:sp>
      <p:sp>
        <p:nvSpPr>
          <p:cNvPr id="32" name="Rectangle 31">
            <a:extLst xmlns:a="http://schemas.openxmlformats.org/drawingml/2006/main">
              <a:ext uri="{FF2B5EF4-FFF2-40B4-BE49-F238E27FC236}">
                <a16:creationId xmlns:a16="http://schemas.microsoft.com/office/drawing/2014/main" id="{577432CC-42A2-EC17-34D9-D5E19B126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83000" y="5465704"/>
            <a:ext cx="2540000" cy="49577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mesons: quark + antiquark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51B907FC-641F-24F8-D818-5D23501F7C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96175" y="5200650"/>
            <a:ext cx="3857625" cy="4381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0A332E"/>
                </a:solidFill>
              </a:defRPr>
            </a:pPr>
            <a:r>
              <a:rPr sz="2250" b="0">
                <a:solidFill>
                  <a:srgbClr val="0A332E"/>
                </a:solidFill>
              </a:rPr>
              <a:t>charged leptons: e⁻, μ⁻, τ⁻</a:t>
            </a: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B831CBBD-034F-FF07-1BA3-0C64AECD8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96175" y="5676900"/>
            <a:ext cx="3857625" cy="5524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plus their neutrinos · no quarks inside</a:t>
            </a:r>
          </a:p>
        </p:txBody>
      </p:sp>
      <p:sp>
        <p:nvSpPr>
          <p:cNvPr id="35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7E590FC-1499-43FE-9218-9DDEEA549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36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F3CAB3C-C679-4529-82AB-2005ABEB77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0316345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E701F15-C598-4266-8199-8241E462B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87D3185-C8F5-4B13-80BA-D8128DCF1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7A1BE6A-C008-4370-93AE-B4AE67D06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B9794A4-A3F1-4DE5-B4B6-4BA51F85F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955372B0-42EB-469E-A097-2108DDA0B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285B3C70-FA1C-4A88-831B-795F203FF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Hadrons contain quarks; baryons have three quarks and mesons have a quark–antiquark pair.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648B8062-6736-431D-9D40-1133373E5D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7B7584EB-4F28-4834-AC69-94986BCD6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Leptons are fundamental and include charged leptons plus neutrinos.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D8096CC0-8DDB-48D3-99F3-E02FC5C75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71729149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870098C-9332-4861-875C-83835295A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B367514-837D-4C38-B9C6-64BC7D83B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70CE063-DE1F-4645-8F6E-FB3078454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AA56741-455A-43F9-BCA2-9DAE574FC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06E206C9-1D20-4D25-92CB-EC04BAB19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5C8EB67B-F129-473B-80B4-C85157EE2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Every allowed reaction conserves charge, baryon number and each relevant lepton number.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65716A30-DEB1-4B88-B246-DFC78AE21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Antiparticles have opposite additive quantum numbers.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A50964AD-BBC6-4E94-A717-C171E3252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A7E8886B-6523-4200-BCD5-C470DF8C9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proton = uud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0ABD2DB6-2C93-44B6-AA08-159522D4A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neutron = udd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937E9814-EFC7-4BAB-8830-4D9DBB4AF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baryon number: quark +⅓, antiquark −⅓</a:t>
            </a:r>
          </a:p>
        </p:txBody>
      </p:sp>
      <p:sp>
        <p:nvSpPr>
          <p:cNvPr id="12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B587EF56-9BAF-4ECA-95F3-6D1F32B57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Which conservation total rules out the proposed reaction?</a:t>
            </a:r>
          </a:p>
        </p:txBody>
      </p:sp>
    </p:spTree>
    <p:extLst>
      <p:ext uri="{BB962C8B-B14F-4D97-AF65-F5344CB8AC3E}">
        <p14:creationId xmlns:p14="http://schemas.microsoft.com/office/powerpoint/2010/main" val="181712582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6963497-FAC5-44CA-8314-811A1AAE93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D1BDB78-BA8F-4DAD-8E4F-143EE9605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1D50FBC-BCA3-47AF-9882-FE6D3FDDD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823A277-0D58-43B9-B7D7-6AEA41EB5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1B921521-03AD-4FF5-82EB-FC2F5BABF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53145B3C-2B87-4C7D-8CD7-A4EB8C61B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A392C140-B8E7-4177-AAD5-52C30BA50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Match score (%)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E7D04CA4-A85B-4CCF-A9E5-0F598897F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Conservation test (category)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02B8BE1C-F33C-4987-8AF5-E57947F15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98E75AAB-854A-4F92-8CBA-668B17AB9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77967700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062A8CA-2D31-47C0-ADF7-5B95A4BA0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EDC5944-CB76-44B1-83F7-C0550FA4B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75A675A-9A1B-4683-8BBD-FEB1FC63AF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F0CDA15-1C6C-4424-96FE-B9BF6D7F6B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Before and after totals pass every check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2b2eabdfe3f4bd8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15185154-5759-45C4-9A10-19ABCF1B9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Remove the antineutrino from the ‘after’ data and set the electron-lepton match score to 0.</a:t>
            </a:r>
          </a:p>
        </p:txBody>
      </p:sp>
    </p:spTree>
    <p:extLst>
      <p:ext uri="{BB962C8B-B14F-4D97-AF65-F5344CB8AC3E}">
        <p14:creationId xmlns:p14="http://schemas.microsoft.com/office/powerpoint/2010/main" val="212205835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3BB3CF3-88DE-45AE-A2E2-CD1EAB62D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11 · PARTICLE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696450B-EADC-4B2D-9BF7-5C4D81E8C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84116B8-F197-4F5A-9E1D-2E406D6E3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20EC0F2-AABF-4EC3-88C2-1B0114188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3EAAD1AE-6C38-4DE7-BD56-1788A6A02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Test the proposed reaction p → π⁺ + π⁰ using charge and baryon number.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BD86256B-2B3F-4CA7-90EC-F6BC574A8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4501920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2026-08-26T11:39:42.1310000Z</dcterms:created>
  <dcterms:modified xsi:type="dcterms:W3CDTF">2026-08-26T11:39:42.1310000Z</dcterms:modified>
</coreProperties>
</file>