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slides/charts/chart1.xml" ContentType="application/vnd.openxmlformats-officedocument.drawingml.chart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f0e6c318695548ee" /><Relationship Type="http://schemas.openxmlformats.org/officeDocument/2006/relationships/extended-properties" Target="/docProps/app.xml" Id="R2f5d3fff416c421e" /><Relationship Type="http://schemas.openxmlformats.org/officeDocument/2006/relationships/officeDocument" Target="/ppt/presentation.xml" Id="Rd811bc75a9104c74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e78371b4177f4d5d"/>
  </p:sldMasterIdLst>
  <p:notesMasterIdLst>
    <p:notesMasterId xmlns:r="http://schemas.openxmlformats.org/officeDocument/2006/relationships" r:id="R33d00b2c438a411c"/>
  </p:notesMasterIdLst>
  <p:sldIdLst>
    <p:sldId xmlns:r="http://schemas.openxmlformats.org/officeDocument/2006/relationships" id="256" r:id="Rcab7813934114a82"/>
    <p:sldId xmlns:r="http://schemas.openxmlformats.org/officeDocument/2006/relationships" id="257" r:id="R7164b3227b0a4319"/>
    <p:sldId xmlns:r="http://schemas.openxmlformats.org/officeDocument/2006/relationships" id="258" r:id="R4db2195ceab447b3"/>
    <p:sldId xmlns:r="http://schemas.openxmlformats.org/officeDocument/2006/relationships" id="259" r:id="Rd7ad6ee95c594790"/>
    <p:sldId xmlns:r="http://schemas.openxmlformats.org/officeDocument/2006/relationships" id="260" r:id="R6cbe20bb68e24718"/>
    <p:sldId xmlns:r="http://schemas.openxmlformats.org/officeDocument/2006/relationships" id="261" r:id="R56b08cc598494a23"/>
    <p:sldId xmlns:r="http://schemas.openxmlformats.org/officeDocument/2006/relationships" id="262" r:id="R05762467640949a5"/>
    <p:sldId xmlns:r="http://schemas.openxmlformats.org/officeDocument/2006/relationships" id="263" r:id="R219221f57e1e4aef"/>
    <p:sldId xmlns:r="http://schemas.openxmlformats.org/officeDocument/2006/relationships" id="264" r:id="R27aee7cd50034b24"/>
    <p:sldId xmlns:r="http://schemas.openxmlformats.org/officeDocument/2006/relationships" id="265" r:id="R0ed538904eb24735"/>
    <p:sldId xmlns:r="http://schemas.openxmlformats.org/officeDocument/2006/relationships" id="266" r:id="Recc91fa8c43b4925"/>
    <p:sldId xmlns:r="http://schemas.openxmlformats.org/officeDocument/2006/relationships" id="267" r:id="R3016dbf5d5714ea5"/>
    <p:sldId xmlns:r="http://schemas.openxmlformats.org/officeDocument/2006/relationships" id="268" r:id="R560aba4b96db4a74"/>
    <p:sldId xmlns:r="http://schemas.openxmlformats.org/officeDocument/2006/relationships" id="269" r:id="Rfbc4fbc118d84047"/>
    <p:sldId xmlns:r="http://schemas.openxmlformats.org/officeDocument/2006/relationships" id="270" r:id="Rc544823b7ada44d0"/>
    <p:sldId xmlns:r="http://schemas.openxmlformats.org/officeDocument/2006/relationships" id="271" r:id="Ra56edae59dab4416"/>
    <p:sldId xmlns:r="http://schemas.openxmlformats.org/officeDocument/2006/relationships" id="272" r:id="R5a7d53e0708e4c21"/>
    <p:sldId xmlns:r="http://schemas.openxmlformats.org/officeDocument/2006/relationships" id="273" r:id="Rf530a4cb3e264730"/>
    <p:sldId xmlns:r="http://schemas.openxmlformats.org/officeDocument/2006/relationships" id="274" r:id="R877522fe130d4ab2"/>
    <p:sldId xmlns:r="http://schemas.openxmlformats.org/officeDocument/2006/relationships" id="275" r:id="Ra3e1ced10dff4f34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4db9c0926c004182" /><Relationship Type="http://schemas.openxmlformats.org/officeDocument/2006/relationships/slideMaster" Target="/ppt/slideMasters/slideMaster1.xml" Id="Re78371b4177f4d5d" /><Relationship Type="http://schemas.openxmlformats.org/officeDocument/2006/relationships/notesMaster" Target="/ppt/notesMasters/notesMaster1.xml" Id="R33d00b2c438a411c" /><Relationship Type="http://schemas.openxmlformats.org/officeDocument/2006/relationships/presProps" Target="/ppt/presProps.xml" Id="R6cbc68d87c514ef0" /><Relationship Type="http://schemas.openxmlformats.org/officeDocument/2006/relationships/viewProps" Target="/ppt/viewProps.xml" Id="R12d79cef8c3949b7" /><Relationship Type="http://schemas.openxmlformats.org/officeDocument/2006/relationships/tableStyles" Target="/ppt/tableStyles.xml" Id="Rb3b6307f9d5f4de9" /><Relationship Type="http://schemas.openxmlformats.org/officeDocument/2006/relationships/slide" Target="/ppt/slides/slide1.xml" Id="Rcab7813934114a82" /><Relationship Type="http://schemas.openxmlformats.org/officeDocument/2006/relationships/slide" Target="/ppt/slides/slide2.xml" Id="R7164b3227b0a4319" /><Relationship Type="http://schemas.openxmlformats.org/officeDocument/2006/relationships/slide" Target="/ppt/slides/slide3.xml" Id="R4db2195ceab447b3" /><Relationship Type="http://schemas.openxmlformats.org/officeDocument/2006/relationships/slide" Target="/ppt/slides/slide4.xml" Id="Rd7ad6ee95c594790" /><Relationship Type="http://schemas.openxmlformats.org/officeDocument/2006/relationships/slide" Target="/ppt/slides/slide5.xml" Id="R6cbe20bb68e24718" /><Relationship Type="http://schemas.openxmlformats.org/officeDocument/2006/relationships/slide" Target="/ppt/slides/slide6.xml" Id="R56b08cc598494a23" /><Relationship Type="http://schemas.openxmlformats.org/officeDocument/2006/relationships/slide" Target="/ppt/slides/slide7.xml" Id="R05762467640949a5" /><Relationship Type="http://schemas.openxmlformats.org/officeDocument/2006/relationships/slide" Target="/ppt/slides/slide8.xml" Id="R219221f57e1e4aef" /><Relationship Type="http://schemas.openxmlformats.org/officeDocument/2006/relationships/slide" Target="/ppt/slides/slide9.xml" Id="R27aee7cd50034b24" /><Relationship Type="http://schemas.openxmlformats.org/officeDocument/2006/relationships/slide" Target="/ppt/slides/slide10.xml" Id="R0ed538904eb24735" /><Relationship Type="http://schemas.openxmlformats.org/officeDocument/2006/relationships/slide" Target="/ppt/slides/slide11.xml" Id="Recc91fa8c43b4925" /><Relationship Type="http://schemas.openxmlformats.org/officeDocument/2006/relationships/slide" Target="/ppt/slides/slide12.xml" Id="R3016dbf5d5714ea5" /><Relationship Type="http://schemas.openxmlformats.org/officeDocument/2006/relationships/slide" Target="/ppt/slides/slide13.xml" Id="R560aba4b96db4a74" /><Relationship Type="http://schemas.openxmlformats.org/officeDocument/2006/relationships/slide" Target="/ppt/slides/slide14.xml" Id="Rfbc4fbc118d84047" /><Relationship Type="http://schemas.openxmlformats.org/officeDocument/2006/relationships/slide" Target="/ppt/slides/slide15.xml" Id="Rc544823b7ada44d0" /><Relationship Type="http://schemas.openxmlformats.org/officeDocument/2006/relationships/slide" Target="/ppt/slides/slide16.xml" Id="Ra56edae59dab4416" /><Relationship Type="http://schemas.openxmlformats.org/officeDocument/2006/relationships/slide" Target="/ppt/slides/slide17.xml" Id="R5a7d53e0708e4c21" /><Relationship Type="http://schemas.openxmlformats.org/officeDocument/2006/relationships/slide" Target="/ppt/slides/slide18.xml" Id="Rf530a4cb3e264730" /><Relationship Type="http://schemas.openxmlformats.org/officeDocument/2006/relationships/slide" Target="/ppt/slides/slide19.xml" Id="R877522fe130d4ab2" /><Relationship Type="http://schemas.openxmlformats.org/officeDocument/2006/relationships/slide" Target="/ppt/slides/slide20.xml" Id="Ra3e1ced10dff4f34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2b4afbe0079e4e01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58220fde0534440d" /><Relationship Type="http://schemas.openxmlformats.org/officeDocument/2006/relationships/notesMaster" Target="/ppt/notesMasters/notesMaster1.xml" Id="R5787c34acad247a9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a755e9f635b347e3" /><Relationship Type="http://schemas.openxmlformats.org/officeDocument/2006/relationships/notesMaster" Target="/ppt/notesMasters/notesMaster1.xml" Id="R1e21a3b386e34339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fa32d5682f17492a" /><Relationship Type="http://schemas.openxmlformats.org/officeDocument/2006/relationships/notesMaster" Target="/ppt/notesMasters/notesMaster1.xml" Id="R103356c2800a43be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875fae4fdc094904" /><Relationship Type="http://schemas.openxmlformats.org/officeDocument/2006/relationships/notesMaster" Target="/ppt/notesMasters/notesMaster1.xml" Id="R3aa3fe41f4c84471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ebabe8d0e97f4d29" /><Relationship Type="http://schemas.openxmlformats.org/officeDocument/2006/relationships/notesMaster" Target="/ppt/notesMasters/notesMaster1.xml" Id="Rdd04bc409b914f5e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7dd817d668f84426" /><Relationship Type="http://schemas.openxmlformats.org/officeDocument/2006/relationships/notesMaster" Target="/ppt/notesMasters/notesMaster1.xml" Id="R513abc68bf6e4833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9e6692d1c0164bbf" /><Relationship Type="http://schemas.openxmlformats.org/officeDocument/2006/relationships/notesMaster" Target="/ppt/notesMasters/notesMaster1.xml" Id="Rf8cfad23bc4b4042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6224e296687d431b" /><Relationship Type="http://schemas.openxmlformats.org/officeDocument/2006/relationships/notesMaster" Target="/ppt/notesMasters/notesMaster1.xml" Id="Rc530d463524d4a69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ebc07963a4f040c7" /><Relationship Type="http://schemas.openxmlformats.org/officeDocument/2006/relationships/notesMaster" Target="/ppt/notesMasters/notesMaster1.xml" Id="R90b5a3d06d264a5e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ff3a25d75a8942e4" /><Relationship Type="http://schemas.openxmlformats.org/officeDocument/2006/relationships/notesMaster" Target="/ppt/notesMasters/notesMaster1.xml" Id="Rec376c96be904dd3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0c35ae34104748a8" /><Relationship Type="http://schemas.openxmlformats.org/officeDocument/2006/relationships/notesMaster" Target="/ppt/notesMasters/notesMaster1.xml" Id="R40e674656c084dc6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11bdaa904d9147de" /><Relationship Type="http://schemas.openxmlformats.org/officeDocument/2006/relationships/notesMaster" Target="/ppt/notesMasters/notesMaster1.xml" Id="Reb16839b2c5745dc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331cb9a964b6476e" /><Relationship Type="http://schemas.openxmlformats.org/officeDocument/2006/relationships/notesMaster" Target="/ppt/notesMasters/notesMaster1.xml" Id="R56f88149f6da4431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c295437295784990" /><Relationship Type="http://schemas.openxmlformats.org/officeDocument/2006/relationships/notesMaster" Target="/ppt/notesMasters/notesMaster1.xml" Id="R427f9f9fda0d43e9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b34564a9820246ba" /><Relationship Type="http://schemas.openxmlformats.org/officeDocument/2006/relationships/notesMaster" Target="/ppt/notesMasters/notesMaster1.xml" Id="R78acd5e5b6a54d90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8336e5ecf83c408b" /><Relationship Type="http://schemas.openxmlformats.org/officeDocument/2006/relationships/notesMaster" Target="/ppt/notesMasters/notesMaster1.xml" Id="Rf9448f435f0642b0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b16f84f4a9834b39" /><Relationship Type="http://schemas.openxmlformats.org/officeDocument/2006/relationships/notesMaster" Target="/ppt/notesMasters/notesMaster1.xml" Id="Rb046ee370ebd4038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4cc772e021e94c6b" /><Relationship Type="http://schemas.openxmlformats.org/officeDocument/2006/relationships/notesMaster" Target="/ppt/notesMasters/notesMaster1.xml" Id="R447f4d38b4cf45f7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9591ec8fd6174e9b" /><Relationship Type="http://schemas.openxmlformats.org/officeDocument/2006/relationships/notesMaster" Target="/ppt/notesMasters/notesMaster1.xml" Id="R2917bf475e2c430d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9f87e0e26f9b46e7" /><Relationship Type="http://schemas.openxmlformats.org/officeDocument/2006/relationships/notesMaster" Target="/ppt/notesMasters/notesMaster1.xml" Id="R8456bdb48d464b61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minimal dark cover with one large topic title, one lesson title and one governing equation.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Do not explain yet. Give students five seconds to identify one symbol they already know.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Opening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12 Motion in a circle; slide 1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or securely enclosed apparatus; never swing masses near learners.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first two calculation decisions appear as large numbered lines; the final result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Pause before each line. Students predict the operation, then justify it with units or a sign convention.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method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12 Motion in a circle; slide 10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or securely enclosed apparatus; never swing masses near learners.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final calculation step and answer appear at large scale on a dark high-contrast slide.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challenge the sign, unit and order of magnitude before accepting the answer.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answer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12 Motion in a circle; slide 11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or securely enclosed apparatus; never swing masses near learners.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single problem and one first hint are visible. Pair roles make the discussion active.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Give ninety seconds. The solver proposes a line; the sceptic must approve the physics before it is written.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pair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12 Motion in a circle; slide 12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or securely enclosed apparatus; never swing masses near learners.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remaining hints, one answer and a change-one-value extension are separated clearly.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compare routes, not just answers. Change one given value orally and ask for a proportional prediction.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route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12 Motion in a circle; slide 13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or securely enclosed apparatus; never swing masses near learners.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misconception claim and three voting choices are visible; the repair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Everyone commits. Ask one student from each choice to identify the exact word that creates the problem.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12 Motion in a circle; slide 14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or securely enclosed apparatus; never swing masses near learners.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correction and one memorable humorous line appear only after the class vote.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Return to the opening hook. Students rewrite the misconception precisely in twelve words or fewer.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repair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12 Motion in a circle; slide 15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or securely enclosed apparatus; never swing masses near learners.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exam-style question stands alone with four method words and no mark scheme.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Allow silent first work. Students underline the command word and box the data before comparing methods.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Independent exam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12 Motion in a circle; slide 16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or securely enclosed apparatus; never swing masses near learners.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Up to five concise mark points form one spacious vertical reveal.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point at a time. Students annotate where each mark was earned and improve one line.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Peer mark and improve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12 Motion in a circle; slide 17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or securely enclosed apparatus; never swing masses near learners.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12 Motion in a circle; slide 18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tangent. Instantaneous velocity is tangent. Q2: inward. It changes the velocity direction.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or securely enclosed apparatus; never swing masses near learners.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12 Motion in a circle; slide 19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Q3: ×4. F ∝ v². Q4: 2π rad. A full circle subtends 2π radians.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or securely enclosed apparatus; never swing masses near learners.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One large diagnostic question fills the slide; no answer or hint is visible.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write an answer before speaking. Collect two contrasting predictions and revisit them on slide 15.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Diagnostic hook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12 Motion in a circle; slide 2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or securely enclosed apparatus; never swing masses near learners.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Four short answers precede one large one-minute-paper prompt. Explanations stay in the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correct in a different colour, then answer the reflection before leaving.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Answers and reflection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12 Motion in a circle; slide 20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tangent. Instantaneous velocity is tangent. Q2: inward. It changes the velocity direction. Q3: ×4. F ∝ v². Q4: 2π rad. A full circle subtends 2π radians.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or securely enclosed apparatus; never swing masses near learners.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retrieval questions share a clean split canvas; answers are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mini-whiteboards. Ask for one reason, not a show of hands.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Retrieval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12 Motion in a circle; slide 3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tangent. Instantaneous velocity is tangent. Q2: inward. It changes the velocity direction.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or securely enclosed apparatus; never swing masses near learners.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editable native diagram is preserved, paired with one concise governing statement and larger labels.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point to the part of the figure that makes the sentence true. Invite one student to relabel a shape.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Concept figure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12 Motion in a circle; slide 4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or securely enclosed apparatus; never swing masses near learners.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large numbered physical ideas appear with no formula list.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idea at a time verbally. Ask a student to connect cause and effect.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one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12 Motion in a circle; slide 5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or securely enclosed apparatus; never swing masses near learners.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controlling ideas sit beside a large equation stack. Vocabulary is moved to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name every symbol and unit. Ask which equation can be rejected by dimensions before calculation.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two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12 Motion in a circle; slide 6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Key vocabulary: angular speed, period, radian, centripetal, tangent, resultant.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or securely enclosed apparatus; never swing masses near learners.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blank pair of labelled axes occupies most of the slide; four relationship prompts sit at the right.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sketch individually, then compare gradients, intercepts and curvature before the next slide reveals data.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prediction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12 Motion in a circle; slide 7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or securely enclosed apparatus; never swing masses near learners.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editable native chart fills the canvas. The only additional copy is one data-edit challenge.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Compare the class sketches with the data, then use Edit Data in PowerPoint. Require a physical explanation for every changed point.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reveal and edit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12 Motion in a circle; slide 8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Gradient m/r = 0.25 kg m⁻¹. Data: (0, 0), (16, 4), (36, 9), (64, 16), (100, 25).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or securely enclosed apparatus; never swing masses near learners.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problem and three decision verbs are visible; no working or answer appears.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for an estimate and the governing model before touching a calculator.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problem prompt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12 Motion in a circle; slide 9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or securely enclosed apparatus; never swing masses near learners.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1a7c4d2cc97447ec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f0d73c6c4ad0465d" /><Relationship Type="http://schemas.openxmlformats.org/officeDocument/2006/relationships/slideLayout" Target="/ppt/slideLayouts/slideLayout1.xml" Id="Rd2052be094e14cb6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d2052be094e14cb6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bb94a7690b14c4b" /><Relationship Type="http://schemas.openxmlformats.org/officeDocument/2006/relationships/notesSlide" Target="/ppt/notesSlides/notesSlide1.xml" Id="R7c7de51f8ba04f13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aadc542bad7470f" /><Relationship Type="http://schemas.openxmlformats.org/officeDocument/2006/relationships/notesSlide" Target="/ppt/notesSlides/notesSlide10.xml" Id="Rf45b5ee71e084006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d262c3c40274e20" /><Relationship Type="http://schemas.openxmlformats.org/officeDocument/2006/relationships/notesSlide" Target="/ppt/notesSlides/notesSlide11.xml" Id="Ra5b6d655448e432d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89957aa4a4b4a9a" /><Relationship Type="http://schemas.openxmlformats.org/officeDocument/2006/relationships/notesSlide" Target="/ppt/notesSlides/notesSlide12.xml" Id="R540cff2c3ea74c68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21fb8c827924901" /><Relationship Type="http://schemas.openxmlformats.org/officeDocument/2006/relationships/notesSlide" Target="/ppt/notesSlides/notesSlide13.xml" Id="R8b04bfd6d49344b4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64eef5c46d24f0a" /><Relationship Type="http://schemas.openxmlformats.org/officeDocument/2006/relationships/notesSlide" Target="/ppt/notesSlides/notesSlide14.xml" Id="R4b42f00dacd146c8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a3ba21ec57b4bb3" /><Relationship Type="http://schemas.openxmlformats.org/officeDocument/2006/relationships/notesSlide" Target="/ppt/notesSlides/notesSlide15.xml" Id="Rc0d8fe5a862e4bc6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8a663dae12a4f76" /><Relationship Type="http://schemas.openxmlformats.org/officeDocument/2006/relationships/notesSlide" Target="/ppt/notesSlides/notesSlide16.xml" Id="R711d1f22ccf34670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161b574fd574d17" /><Relationship Type="http://schemas.openxmlformats.org/officeDocument/2006/relationships/notesSlide" Target="/ppt/notesSlides/notesSlide17.xml" Id="R2b7c70c0ebc74271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b00401d11134190" /><Relationship Type="http://schemas.openxmlformats.org/officeDocument/2006/relationships/notesSlide" Target="/ppt/notesSlides/notesSlide18.xml" Id="R6080a4d95ce24028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ab3f754eb8d448a" /><Relationship Type="http://schemas.openxmlformats.org/officeDocument/2006/relationships/notesSlide" Target="/ppt/notesSlides/notesSlide19.xml" Id="R55d48014c39b4f47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5f5bb65e1994231" /><Relationship Type="http://schemas.openxmlformats.org/officeDocument/2006/relationships/notesSlide" Target="/ppt/notesSlides/notesSlide2.xml" Id="Ra18b1ec417924229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d568179e0594509" /><Relationship Type="http://schemas.openxmlformats.org/officeDocument/2006/relationships/notesSlide" Target="/ppt/notesSlides/notesSlide20.xml" Id="R6706d42871ab4161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aec4958b6fb4fce" /><Relationship Type="http://schemas.openxmlformats.org/officeDocument/2006/relationships/notesSlide" Target="/ppt/notesSlides/notesSlide3.xml" Id="R2c875fd70c6549a5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77e2e65dd9c465e" /><Relationship Type="http://schemas.openxmlformats.org/officeDocument/2006/relationships/notesSlide" Target="/ppt/notesSlides/notesSlide4.xml" Id="R1f1fe05f1d354807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44753a970d44c8d" /><Relationship Type="http://schemas.openxmlformats.org/officeDocument/2006/relationships/notesSlide" Target="/ppt/notesSlides/notesSlide5.xml" Id="Rc9884c2304c44c17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a2e3c27e5c24a24" /><Relationship Type="http://schemas.openxmlformats.org/officeDocument/2006/relationships/notesSlide" Target="/ppt/notesSlides/notesSlide6.xml" Id="R24dcd10a98e14ecb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5e69897193c49a7" /><Relationship Type="http://schemas.openxmlformats.org/officeDocument/2006/relationships/notesSlide" Target="/ppt/notesSlides/notesSlide7.xml" Id="R71dce0f29ae14303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2358957a9fb4a73" /><Relationship Type="http://schemas.openxmlformats.org/officeDocument/2006/relationships/chart" Target="/ppt/slides/charts/chart1.xml" Id="Rab9f5130edd64ce0" /><Relationship Type="http://schemas.openxmlformats.org/officeDocument/2006/relationships/notesSlide" Target="/ppt/notesSlides/notesSlide8.xml" Id="Rf1959c0000eb44c8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9a377eb67ab455d" /><Relationship Type="http://schemas.openxmlformats.org/officeDocument/2006/relationships/notesSlide" Target="/ppt/notesSlides/notesSlide9.xml" Id="R0bab41a4faf14543" /></Relationships>
</file>

<file path=ppt/slides/charts/chart1.xml><?xml version="1.0" encoding="utf-8"?>
<c:chartSpace xmlns:c="http://schemas.openxmlformats.org/drawingml/2006/chart">
  <c:lang val="en-US"/>
  <c:chart>
    <c:plotArea>
      <c:scatterChart>
        <c:scatterStyle val="lineMarker"/>
        <c:ser>
          <c:idx val="0"/>
          <c:order val="0"/>
          <c:tx>
            <c:v>Motion in a circle</c:v>
          </c:tx>
          <c:spPr>
            <a:solidFill xmlns:a="http://schemas.openxmlformats.org/drawingml/2006/main">
              <a:srgbClr val="6336D6"/>
            </a:solidFill>
            <a:ln xmlns:a="http://schemas.openxmlformats.org/drawingml/2006/main" w="38100">
              <a:solidFill>
                <a:srgbClr val="6336D6"/>
              </a:solidFill>
              <a:prstDash val="solid"/>
            </a:ln>
          </c:spPr>
          <c:marker>
            <c:symbol val="circle"/>
            <c:size val="8"/>
            <c:spPr>
              <a:solidFill xmlns:a="http://schemas.openxmlformats.org/drawingml/2006/main">
                <a:srgbClr val="6336D6"/>
              </a:solidFill>
            </c:spPr>
          </c:marker>
          <c:xVal>
            <c:numLit>
              <c:formatCode>General</c:formatCode>
              <c:ptCount val="5"/>
              <c:pt idx="0">
                <c:v>0</c:v>
              </c:pt>
              <c:pt idx="1">
                <c:v>16</c:v>
              </c:pt>
              <c:pt idx="2">
                <c:v>36</c:v>
              </c:pt>
              <c:pt idx="3">
                <c:v>64</c:v>
              </c:pt>
              <c:pt idx="4">
                <c:v>100</c:v>
              </c:pt>
            </c:numLit>
          </c:xVal>
          <c:yVal>
            <c:numLit>
              <c:formatCode>General</c:formatCode>
              <c:ptCount val="5"/>
              <c:pt idx="0">
                <c:v>0</c:v>
              </c:pt>
              <c:pt idx="1">
                <c:v>4</c:v>
              </c:pt>
              <c:pt idx="2">
                <c:v>9</c:v>
              </c:pt>
              <c:pt idx="3">
                <c:v>16</c:v>
              </c:pt>
              <c:pt idx="4">
                <c:v>25</c:v>
              </c:pt>
            </c:numLit>
          </c:yVal>
        </c:ser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Force for m = 0.50 kg, r = 2.0 m (N)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50112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Speed squared (m² s⁻²)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72768"/>
      </c:valAx>
      <c:spPr>
        <a:solidFill xmlns:a="http://schemas.openxmlformats.org/drawingml/2006/main">
          <a:srgbClr val="FCFAF1"/>
        </a:solidFill>
        <a:ln xmlns:a="http://schemas.openxmlformats.org/drawingml/2006/main" w="0">
          <a:noFill/>
          <a:prstDash val="solid"/>
        </a:ln>
      </c:spPr>
    </c:plotArea>
    <c:plotVisOnly val="1"/>
  </c:chart>
  <c:spPr>
    <a:solidFill xmlns:a="http://schemas.openxmlformats.org/drawingml/2006/main">
      <a:srgbClr val="FCFAF1"/>
    </a:solidFill>
    <a:ln xmlns:a="http://schemas.openxmlformats.org/drawingml/2006/main" w="0">
      <a:noFill/>
      <a:prstDash val="solid"/>
    </a:ln>
  </c:spPr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accent-rail">
            <a:extLst xmlns:a="http://schemas.openxmlformats.org/drawingml/2006/main">
              <a:ext uri="{FF2B5EF4-FFF2-40B4-BE49-F238E27FC236}">
                <a16:creationId xmlns:a16="http://schemas.microsoft.com/office/drawing/2014/main" id="{821E14A5-9220-4B6C-8943-063F753499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88C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topic-title">
            <a:extLst xmlns:a="http://schemas.openxmlformats.org/drawingml/2006/main">
              <a:ext uri="{FF2B5EF4-FFF2-40B4-BE49-F238E27FC236}">
                <a16:creationId xmlns:a16="http://schemas.microsoft.com/office/drawing/2014/main" id="{DA7F9A57-4690-4214-A826-6B93B0C460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428750"/>
            <a:ext cx="7524750" cy="1524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5700" b="1" i="0">
                <a:solidFill>
                  <a:srgbClr val="F4F0E2"/>
                </a:solidFill>
              </a:defRPr>
            </a:pPr>
            <a:r>
              <a:rPr sz="5700" b="1" i="0">
                <a:solidFill>
                  <a:srgbClr val="F4F0E2"/>
                </a:solidFill>
              </a:rPr>
              <a:t>Motion in a circle</a:t>
            </a:r>
          </a:p>
        </p:txBody>
      </p:sp>
      <p:sp>
        <p:nvSpPr>
          <p:cNvPr id="3" name="lesson-title">
            <a:extLst xmlns:a="http://schemas.openxmlformats.org/drawingml/2006/main">
              <a:ext uri="{FF2B5EF4-FFF2-40B4-BE49-F238E27FC236}">
                <a16:creationId xmlns:a16="http://schemas.microsoft.com/office/drawing/2014/main" id="{FB08CD52-7690-4FB9-A82F-5087341EFC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352800"/>
            <a:ext cx="7239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A88CFF"/>
                </a:solidFill>
              </a:defRPr>
            </a:pPr>
            <a:r>
              <a:rPr sz="3750" b="1" i="0">
                <a:solidFill>
                  <a:srgbClr val="A88CFF"/>
                </a:solidFill>
              </a:rPr>
              <a:t>Acceleration Can Turn Without Speeding Up</a:t>
            </a:r>
          </a:p>
        </p:txBody>
      </p:sp>
      <p:sp>
        <p:nvSpPr>
          <p:cNvPr id="4" name="hero-equation">
            <a:extLst xmlns:a="http://schemas.openxmlformats.org/drawingml/2006/main">
              <a:ext uri="{FF2B5EF4-FFF2-40B4-BE49-F238E27FC236}">
                <a16:creationId xmlns:a16="http://schemas.microsoft.com/office/drawing/2014/main" id="{A461CE71-3B14-4ADB-870E-7A30466C61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2324100"/>
            <a:ext cx="31432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4050" b="1" i="0">
                <a:solidFill>
                  <a:srgbClr val="F4F0E2"/>
                </a:solidFill>
              </a:defRPr>
            </a:pPr>
            <a:r>
              <a:rPr sz="4050" b="1" i="0">
                <a:solidFill>
                  <a:srgbClr val="F4F0E2"/>
                </a:solidFill>
              </a:rPr>
              <a:t>ω = 2π/T</a:t>
            </a:r>
          </a:p>
        </p:txBody>
      </p:sp>
      <p:sp>
        <p:nvSpPr>
          <p:cNvPr id="5" name="opening-mode">
            <a:extLst xmlns:a="http://schemas.openxmlformats.org/drawingml/2006/main">
              <a:ext uri="{FF2B5EF4-FFF2-40B4-BE49-F238E27FC236}">
                <a16:creationId xmlns:a16="http://schemas.microsoft.com/office/drawing/2014/main" id="{8FDD1E3B-B427-4FB5-ADE3-04F99446FB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524500"/>
            <a:ext cx="5905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PREDICT · TEST · EXPLAIN</a:t>
            </a:r>
          </a:p>
        </p:txBody>
      </p:sp>
      <p:sp>
        <p:nvSpPr>
          <p:cNvPr id="6" name="course-rail">
            <a:extLst xmlns:a="http://schemas.openxmlformats.org/drawingml/2006/main">
              <a:ext uri="{FF2B5EF4-FFF2-40B4-BE49-F238E27FC236}">
                <a16:creationId xmlns:a16="http://schemas.microsoft.com/office/drawing/2014/main" id="{E981ADF0-B7FC-43AC-867C-76DF3EAF58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12 · MOTION IN A CIRCLE</a:t>
            </a:r>
          </a:p>
        </p:txBody>
      </p:sp>
      <p:sp>
        <p:nvSpPr>
          <p:cNvPr id="7" name="page-number">
            <a:extLst xmlns:a="http://schemas.openxmlformats.org/drawingml/2006/main">
              <a:ext uri="{FF2B5EF4-FFF2-40B4-BE49-F238E27FC236}">
                <a16:creationId xmlns:a16="http://schemas.microsoft.com/office/drawing/2014/main" id="{7410A6F2-6F01-48C8-9F3C-7DD4D9A273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01 / 20</a:t>
            </a:r>
          </a:p>
        </p:txBody>
      </p:sp>
      <p:sp>
        <p:nvSpPr>
          <p:cNvPr id="8" name="rule-70-674">
            <a:extLst xmlns:a="http://schemas.openxmlformats.org/drawingml/2006/main">
              <a:ext uri="{FF2B5EF4-FFF2-40B4-BE49-F238E27FC236}">
                <a16:creationId xmlns:a16="http://schemas.microsoft.com/office/drawing/2014/main" id="{F3A70B59-D0A7-4DCF-9AC4-0A3FCCE56A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479505815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4373980D-493B-42F2-BA61-0E51F5DC4D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12 · MOTION IN A CIRCLE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00572EC7-D6F0-469E-A4BF-95FBFFACAB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A44AA8B9-4721-43EE-BC27-F89B8A3104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8AFE4E02-8098-4E1B-859F-15BA5E72B1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reveal: make the first two decisions</a:t>
            </a:r>
          </a:p>
        </p:txBody>
      </p:sp>
      <p:sp>
        <p:nvSpPr>
          <p:cNvPr id="5" name="worked-step-number-1">
            <a:extLst xmlns:a="http://schemas.openxmlformats.org/drawingml/2006/main">
              <a:ext uri="{FF2B5EF4-FFF2-40B4-BE49-F238E27FC236}">
                <a16:creationId xmlns:a16="http://schemas.microsoft.com/office/drawing/2014/main" id="{7DDB6546-8BD7-467F-8C53-FB218C32FA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952625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01</a:t>
            </a:r>
          </a:p>
        </p:txBody>
      </p:sp>
      <p:sp>
        <p:nvSpPr>
          <p:cNvPr id="6" name="worked-step-1">
            <a:extLst xmlns:a="http://schemas.openxmlformats.org/drawingml/2006/main">
              <a:ext uri="{FF2B5EF4-FFF2-40B4-BE49-F238E27FC236}">
                <a16:creationId xmlns:a16="http://schemas.microsoft.com/office/drawing/2014/main" id="{B5444D39-BD05-447E-B034-DA86F85FD2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1857375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a = v²/r = 16/0.80 = 20 m s⁻².</a:t>
            </a:r>
          </a:p>
        </p:txBody>
      </p:sp>
      <p:sp>
        <p:nvSpPr>
          <p:cNvPr id="7" name="worked-step-number-2">
            <a:extLst xmlns:a="http://schemas.openxmlformats.org/drawingml/2006/main">
              <a:ext uri="{FF2B5EF4-FFF2-40B4-BE49-F238E27FC236}">
                <a16:creationId xmlns:a16="http://schemas.microsoft.com/office/drawing/2014/main" id="{E9540015-A723-44E5-82B9-F8B6081E2B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524250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02</a:t>
            </a:r>
          </a:p>
        </p:txBody>
      </p:sp>
      <p:sp>
        <p:nvSpPr>
          <p:cNvPr id="8" name="worked-step-2">
            <a:extLst xmlns:a="http://schemas.openxmlformats.org/drawingml/2006/main">
              <a:ext uri="{FF2B5EF4-FFF2-40B4-BE49-F238E27FC236}">
                <a16:creationId xmlns:a16="http://schemas.microsoft.com/office/drawing/2014/main" id="{A82602DA-3C95-4AAB-B676-7E30A79F53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3429000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F = ma.</a:t>
            </a:r>
          </a:p>
        </p:txBody>
      </p:sp>
      <p:sp>
        <p:nvSpPr>
          <p:cNvPr id="9" name="worked-next">
            <a:extLst xmlns:a="http://schemas.openxmlformats.org/drawingml/2006/main">
              <a:ext uri="{FF2B5EF4-FFF2-40B4-BE49-F238E27FC236}">
                <a16:creationId xmlns:a16="http://schemas.microsoft.com/office/drawing/2014/main" id="{8A07C1FF-34F8-4884-833B-0B3E5D7556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5286375"/>
            <a:ext cx="8096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Your turn: write the next line before clicking.</a:t>
            </a:r>
          </a:p>
        </p:txBody>
      </p:sp>
    </p:spTree>
    <p:extLst>
      <p:ext uri="{BB962C8B-B14F-4D97-AF65-F5344CB8AC3E}">
        <p14:creationId xmlns:p14="http://schemas.microsoft.com/office/powerpoint/2010/main" val="1925321996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C867877A-B1FF-4634-9BB4-26F321BA2C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12 · MOTION IN A CIRCLE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D494A1C6-67C6-4FE5-9A03-89EFB6C7E0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11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C814083B-7BCB-46DF-8AE5-7A2D72391D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D33CB043-6E14-42F3-823E-6EA8A5577D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Worked reveal: finish and sense-check</a:t>
            </a:r>
          </a:p>
        </p:txBody>
      </p:sp>
      <p:sp>
        <p:nvSpPr>
          <p:cNvPr id="5" name="worked-final-step-1">
            <a:extLst xmlns:a="http://schemas.openxmlformats.org/drawingml/2006/main">
              <a:ext uri="{FF2B5EF4-FFF2-40B4-BE49-F238E27FC236}">
                <a16:creationId xmlns:a16="http://schemas.microsoft.com/office/drawing/2014/main" id="{18C1925B-1BAE-4EBF-BFDD-38A9F96531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809750"/>
            <a:ext cx="105727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F = 0.60 × 20 = 12 N inward.</a:t>
            </a:r>
          </a:p>
        </p:txBody>
      </p:sp>
      <p:sp>
        <p:nvSpPr>
          <p:cNvPr id="6" name="worked-answer">
            <a:extLst xmlns:a="http://schemas.openxmlformats.org/drawingml/2006/main">
              <a:ext uri="{FF2B5EF4-FFF2-40B4-BE49-F238E27FC236}">
                <a16:creationId xmlns:a16="http://schemas.microsoft.com/office/drawing/2014/main" id="{E0365623-662A-462D-8165-87621FA022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333750"/>
            <a:ext cx="10572750" cy="1104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A88CFF"/>
                </a:solidFill>
              </a:defRPr>
            </a:pPr>
            <a:r>
              <a:rPr sz="3450" b="1" i="0">
                <a:solidFill>
                  <a:srgbClr val="A88CFF"/>
                </a:solidFill>
              </a:rPr>
              <a:t>a = 20 m s⁻²; F = 12 N inward.</a:t>
            </a:r>
          </a:p>
        </p:txBody>
      </p:sp>
      <p:sp>
        <p:nvSpPr>
          <p:cNvPr id="7" name="worked-sense-check">
            <a:extLst xmlns:a="http://schemas.openxmlformats.org/drawingml/2006/main">
              <a:ext uri="{FF2B5EF4-FFF2-40B4-BE49-F238E27FC236}">
                <a16:creationId xmlns:a16="http://schemas.microsoft.com/office/drawing/2014/main" id="{97B31272-834A-4780-A932-51E27FE861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5391150"/>
            <a:ext cx="8763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Does the sign, unit and size make physical sense?</a:t>
            </a:r>
          </a:p>
        </p:txBody>
      </p:sp>
    </p:spTree>
    <p:extLst>
      <p:ext uri="{BB962C8B-B14F-4D97-AF65-F5344CB8AC3E}">
        <p14:creationId xmlns:p14="http://schemas.microsoft.com/office/powerpoint/2010/main" val="900999740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4787BF16-CA32-472A-91AB-9879866D16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12 · MOTION IN A CIRCLE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0F6F17B3-B7DE-46AE-82A2-E10A361904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7DAC8EA7-513A-479D-A447-5AA73913BE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DFCCBDCD-A176-4663-8241-E14728993B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problem: solver and sceptic</a:t>
            </a:r>
          </a:p>
        </p:txBody>
      </p:sp>
      <p:sp>
        <p:nvSpPr>
          <p:cNvPr id="5" name="guided-problem">
            <a:extLst xmlns:a="http://schemas.openxmlformats.org/drawingml/2006/main">
              <a:ext uri="{FF2B5EF4-FFF2-40B4-BE49-F238E27FC236}">
                <a16:creationId xmlns:a16="http://schemas.microsoft.com/office/drawing/2014/main" id="{592AFBB8-62C1-44D5-B3B9-766C1F6DD7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714500"/>
            <a:ext cx="10477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A wheel turns at 3.0 revolutions per second. A point is 0.25 m from the axis. Find ω and tangential speed.</a:t>
            </a:r>
          </a:p>
        </p:txBody>
      </p:sp>
      <p:sp>
        <p:nvSpPr>
          <p:cNvPr id="6" name="guided-hint-one">
            <a:extLst xmlns:a="http://schemas.openxmlformats.org/drawingml/2006/main">
              <a:ext uri="{FF2B5EF4-FFF2-40B4-BE49-F238E27FC236}">
                <a16:creationId xmlns:a16="http://schemas.microsoft.com/office/drawing/2014/main" id="{C7A2751C-2CFE-4125-981D-B28A861B9D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4171950"/>
            <a:ext cx="97155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01 · FIRST HINT · ω = 2πf.</a:t>
            </a:r>
          </a:p>
        </p:txBody>
      </p:sp>
      <p:sp>
        <p:nvSpPr>
          <p:cNvPr id="7" name="guided-roles">
            <a:extLst xmlns:a="http://schemas.openxmlformats.org/drawingml/2006/main">
              <a:ext uri="{FF2B5EF4-FFF2-40B4-BE49-F238E27FC236}">
                <a16:creationId xmlns:a16="http://schemas.microsoft.com/office/drawing/2014/main" id="{7D9A1F38-7940-4BC9-87FB-4DCBA587B7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391150"/>
            <a:ext cx="9144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SOLVER proposes · SCEPTIC checks units and assumptions</a:t>
            </a:r>
          </a:p>
        </p:txBody>
      </p:sp>
    </p:spTree>
    <p:extLst>
      <p:ext uri="{BB962C8B-B14F-4D97-AF65-F5344CB8AC3E}">
        <p14:creationId xmlns:p14="http://schemas.microsoft.com/office/powerpoint/2010/main" val="2104817779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8CAD7B64-EC54-4B47-AD96-3C234D3035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12 · MOTION IN A CIRCLE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1214798C-94BE-455C-823D-33EC78B55D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8CAB9BF5-B809-45FC-901E-27B24BD4B1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5E44E33F-FA37-4B2C-AD02-EC5AA6A74A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reveal: test the route</a:t>
            </a:r>
          </a:p>
        </p:txBody>
      </p:sp>
      <p:sp>
        <p:nvSpPr>
          <p:cNvPr id="5" name="guided-prompt-1">
            <a:extLst xmlns:a="http://schemas.openxmlformats.org/drawingml/2006/main">
              <a:ext uri="{FF2B5EF4-FFF2-40B4-BE49-F238E27FC236}">
                <a16:creationId xmlns:a16="http://schemas.microsoft.com/office/drawing/2014/main" id="{2CA4E958-8084-4269-950E-6907F2B171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6573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01 ω = 2πf.</a:t>
            </a:r>
          </a:p>
        </p:txBody>
      </p:sp>
      <p:sp>
        <p:nvSpPr>
          <p:cNvPr id="6" name="guided-prompt-2">
            <a:extLst xmlns:a="http://schemas.openxmlformats.org/drawingml/2006/main">
              <a:ext uri="{FF2B5EF4-FFF2-40B4-BE49-F238E27FC236}">
                <a16:creationId xmlns:a16="http://schemas.microsoft.com/office/drawing/2014/main" id="{A463EABD-0E99-457F-80E7-D0342349E9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43840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02 Use radians per second.</a:t>
            </a:r>
          </a:p>
        </p:txBody>
      </p:sp>
      <p:sp>
        <p:nvSpPr>
          <p:cNvPr id="7" name="guided-prompt-3">
            <a:extLst xmlns:a="http://schemas.openxmlformats.org/drawingml/2006/main">
              <a:ext uri="{FF2B5EF4-FFF2-40B4-BE49-F238E27FC236}">
                <a16:creationId xmlns:a16="http://schemas.microsoft.com/office/drawing/2014/main" id="{34C54FF0-2A9A-40D2-97B8-0A50B0F423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2194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03 v = rω.</a:t>
            </a:r>
          </a:p>
        </p:txBody>
      </p:sp>
      <p:sp>
        <p:nvSpPr>
          <p:cNvPr id="8" name="guided-answer">
            <a:extLst xmlns:a="http://schemas.openxmlformats.org/drawingml/2006/main">
              <a:ext uri="{FF2B5EF4-FFF2-40B4-BE49-F238E27FC236}">
                <a16:creationId xmlns:a16="http://schemas.microsoft.com/office/drawing/2014/main" id="{FACAA89D-2EE4-4EF2-99C8-1473FD7D20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133850"/>
            <a:ext cx="1028700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300" b="1" i="0">
                <a:solidFill>
                  <a:srgbClr val="6336D6"/>
                </a:solidFill>
              </a:defRPr>
            </a:pPr>
            <a:r>
              <a:rPr sz="3300" b="1" i="0">
                <a:solidFill>
                  <a:srgbClr val="6336D6"/>
                </a:solidFill>
              </a:rPr>
              <a:t>ω = 18.8 rad s⁻¹; v = 4.71 m s⁻¹.</a:t>
            </a:r>
          </a:p>
        </p:txBody>
      </p:sp>
      <p:sp>
        <p:nvSpPr>
          <p:cNvPr id="9" name="guided-extension">
            <a:extLst xmlns:a="http://schemas.openxmlformats.org/drawingml/2006/main">
              <a:ext uri="{FF2B5EF4-FFF2-40B4-BE49-F238E27FC236}">
                <a16:creationId xmlns:a16="http://schemas.microsoft.com/office/drawing/2014/main" id="{7C3889EF-66C2-4214-9FDF-415BB5A957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5486400"/>
            <a:ext cx="9525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CHANGE ONE VALUE · predict what must change before recalculating</a:t>
            </a:r>
          </a:p>
        </p:txBody>
      </p:sp>
    </p:spTree>
    <p:extLst>
      <p:ext uri="{BB962C8B-B14F-4D97-AF65-F5344CB8AC3E}">
        <p14:creationId xmlns:p14="http://schemas.microsoft.com/office/powerpoint/2010/main" val="1114302996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6336D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24D51514-2276-4BA8-8159-79305AFF12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A2 · CAMBRIDGE PHYSICS 9702 · TOPIC 12 · MOTION IN A CIRCLE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2FB201D2-941F-47E0-84FF-CAE522EBA3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14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291A4B2F-E36F-46FB-8FDA-8FE43CE2A6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F0E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4C1444C3-EBAC-42EE-8F36-214F6D9FF1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Spot the physics trap</a:t>
            </a:r>
          </a:p>
        </p:txBody>
      </p:sp>
      <p:sp>
        <p:nvSpPr>
          <p:cNvPr id="5" name="misconception-claim">
            <a:extLst xmlns:a="http://schemas.openxmlformats.org/drawingml/2006/main">
              <a:ext uri="{FF2B5EF4-FFF2-40B4-BE49-F238E27FC236}">
                <a16:creationId xmlns:a16="http://schemas.microsoft.com/office/drawing/2014/main" id="{A2C0D12B-B47D-44EF-AE11-A03BBE916D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000250"/>
            <a:ext cx="10382250" cy="2190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1">
                <a:solidFill>
                  <a:srgbClr val="F4F0E2"/>
                </a:solidFill>
              </a:defRPr>
            </a:pPr>
            <a:r>
              <a:rPr sz="3450" b="1" i="1">
                <a:solidFill>
                  <a:srgbClr val="F4F0E2"/>
                </a:solidFill>
              </a:rPr>
              <a:t>“Centripetal force is an additional force acting toward the centre.”</a:t>
            </a:r>
          </a:p>
        </p:txBody>
      </p:sp>
      <p:sp>
        <p:nvSpPr>
          <p:cNvPr id="6" name="misconception-vote">
            <a:extLst xmlns:a="http://schemas.openxmlformats.org/drawingml/2006/main">
              <a:ext uri="{FF2B5EF4-FFF2-40B4-BE49-F238E27FC236}">
                <a16:creationId xmlns:a16="http://schemas.microsoft.com/office/drawing/2014/main" id="{29AFCC33-A9D9-4460-A8D0-2229D351D2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4857750"/>
            <a:ext cx="95250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TRUE · B PARTLY TRUE · C FALSE</a:t>
            </a:r>
          </a:p>
        </p:txBody>
      </p:sp>
    </p:spTree>
    <p:extLst>
      <p:ext uri="{BB962C8B-B14F-4D97-AF65-F5344CB8AC3E}">
        <p14:creationId xmlns:p14="http://schemas.microsoft.com/office/powerpoint/2010/main" val="1347377118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76CE5270-8A38-45B8-9743-D9FC72F7A8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12 · MOTION IN A CIRCLE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00B957E7-72C4-4E28-9835-4F27334DE4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ECEE09E9-AA86-409A-9DB0-843E6089C8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5FCA5D2C-1FAF-4BF9-854A-3B21023AD3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Repair the idea</a:t>
            </a:r>
          </a:p>
        </p:txBody>
      </p:sp>
      <p:sp>
        <p:nvSpPr>
          <p:cNvPr id="5" name="misconception-correction">
            <a:extLst xmlns:a="http://schemas.openxmlformats.org/drawingml/2006/main">
              <a:ext uri="{FF2B5EF4-FFF2-40B4-BE49-F238E27FC236}">
                <a16:creationId xmlns:a16="http://schemas.microsoft.com/office/drawing/2014/main" id="{705B1B1C-FC71-4CF8-9EA7-49D29C8BC2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905000"/>
            <a:ext cx="104775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F4F0E2"/>
                </a:solidFill>
              </a:defRPr>
            </a:pPr>
            <a:r>
              <a:rPr sz="3150" b="1" i="0">
                <a:solidFill>
                  <a:srgbClr val="F4F0E2"/>
                </a:solidFill>
              </a:rPr>
              <a:t>It is the name for the resultant inward component of real forces such as tension, gravity or friction.</a:t>
            </a:r>
          </a:p>
        </p:txBody>
      </p:sp>
      <p:sp>
        <p:nvSpPr>
          <p:cNvPr id="6" name="misconception-humor">
            <a:extLst xmlns:a="http://schemas.openxmlformats.org/drawingml/2006/main">
              <a:ext uri="{FF2B5EF4-FFF2-40B4-BE49-F238E27FC236}">
                <a16:creationId xmlns:a16="http://schemas.microsoft.com/office/drawing/2014/main" id="{2DDA1E84-817A-40EE-9F07-7875220D1E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3905250"/>
            <a:ext cx="97155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0" i="1">
                <a:solidFill>
                  <a:srgbClr val="A88CFF"/>
                </a:solidFill>
              </a:defRPr>
            </a:pPr>
            <a:r>
              <a:rPr sz="2550" b="0" i="1">
                <a:solidFill>
                  <a:srgbClr val="A88CFF"/>
                </a:solidFill>
              </a:rPr>
              <a:t>Centripetal force is a job title, not a new employee.</a:t>
            </a:r>
          </a:p>
        </p:txBody>
      </p:sp>
      <p:sp>
        <p:nvSpPr>
          <p:cNvPr id="7" name="misconception-rewrite">
            <a:extLst xmlns:a="http://schemas.openxmlformats.org/drawingml/2006/main">
              <a:ext uri="{FF2B5EF4-FFF2-40B4-BE49-F238E27FC236}">
                <a16:creationId xmlns:a16="http://schemas.microsoft.com/office/drawing/2014/main" id="{657B7B12-1DA1-4208-8007-82FDAB0E6B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05000" y="5334000"/>
            <a:ext cx="8382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Rewrite the claim in 12 words or fewer.</a:t>
            </a:r>
          </a:p>
        </p:txBody>
      </p:sp>
    </p:spTree>
    <p:extLst>
      <p:ext uri="{BB962C8B-B14F-4D97-AF65-F5344CB8AC3E}">
        <p14:creationId xmlns:p14="http://schemas.microsoft.com/office/powerpoint/2010/main" val="792185721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E0BE82B0-6260-4335-ADBD-3432BB4275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12 · MOTION IN A CIRCLE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00C55A46-0D99-46A2-9594-D324D8BDD5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636D89AD-0D38-4B18-B7F8-60E4DAE570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9492CD94-5F56-485E-8741-77D7CDAFFB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Original exam-style challenge</a:t>
            </a:r>
          </a:p>
        </p:txBody>
      </p:sp>
      <p:sp>
        <p:nvSpPr>
          <p:cNvPr id="5" name="exam-mark-label">
            <a:extLst xmlns:a="http://schemas.openxmlformats.org/drawingml/2006/main">
              <a:ext uri="{FF2B5EF4-FFF2-40B4-BE49-F238E27FC236}">
                <a16:creationId xmlns:a16="http://schemas.microsoft.com/office/drawing/2014/main" id="{19FA12C1-B157-4BCD-9D9D-51CB216650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81150"/>
            <a:ext cx="723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6336D6"/>
                </a:solidFill>
              </a:defRPr>
            </a:pPr>
            <a:r>
              <a:rPr sz="2025" b="1" i="0">
                <a:solidFill>
                  <a:srgbClr val="6336D6"/>
                </a:solidFill>
              </a:rPr>
              <a:t>4 MARKS · ORIGINAL GIOPHYSICS QUESTION</a:t>
            </a:r>
          </a:p>
        </p:txBody>
      </p:sp>
      <p:sp>
        <p:nvSpPr>
          <p:cNvPr id="6" name="exam-question">
            <a:extLst xmlns:a="http://schemas.openxmlformats.org/drawingml/2006/main">
              <a:ext uri="{FF2B5EF4-FFF2-40B4-BE49-F238E27FC236}">
                <a16:creationId xmlns:a16="http://schemas.microsoft.com/office/drawing/2014/main" id="{435F8BCD-8CDA-4B66-ACA1-DD8C7D68B2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171700"/>
            <a:ext cx="10668000" cy="2571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A 900 kg car rounds a flat curve of radius 45 m at 15 m s⁻¹. Calculate the required frictional force and state its direction.</a:t>
            </a:r>
          </a:p>
        </p:txBody>
      </p:sp>
      <p:sp>
        <p:nvSpPr>
          <p:cNvPr id="7" name="exam-method">
            <a:extLst xmlns:a="http://schemas.openxmlformats.org/drawingml/2006/main">
              <a:ext uri="{FF2B5EF4-FFF2-40B4-BE49-F238E27FC236}">
                <a16:creationId xmlns:a16="http://schemas.microsoft.com/office/drawing/2014/main" id="{73EDA99A-D4A5-4BA3-9769-BD377C5301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5334000"/>
            <a:ext cx="9429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MODEL → WORKING → UNITS → SENSE-CHECK</a:t>
            </a:r>
          </a:p>
        </p:txBody>
      </p:sp>
    </p:spTree>
    <p:extLst>
      <p:ext uri="{BB962C8B-B14F-4D97-AF65-F5344CB8AC3E}">
        <p14:creationId xmlns:p14="http://schemas.microsoft.com/office/powerpoint/2010/main" val="1772854060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course-rail">
            <a:extLst xmlns:a="http://schemas.openxmlformats.org/drawingml/2006/main">
              <a:ext uri="{FF2B5EF4-FFF2-40B4-BE49-F238E27FC236}">
                <a16:creationId xmlns:a16="http://schemas.microsoft.com/office/drawing/2014/main" id="{CE80FBA7-148F-4D1B-858D-F2B9FD7EBD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12 · MOTION IN A CIRCLE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FE3F6D88-DDD1-4537-8293-AE00AEB5E0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C01A7A1B-332C-4CE9-A29C-0E31CC3FD6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32DC8EA1-56DB-4B21-AFE6-98E5A11DB2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Mark it, improve it, explain it</a:t>
            </a:r>
          </a:p>
        </p:txBody>
      </p:sp>
      <p:sp>
        <p:nvSpPr>
          <p:cNvPr id="5" name="mark-number-1">
            <a:extLst xmlns:a="http://schemas.openxmlformats.org/drawingml/2006/main">
              <a:ext uri="{FF2B5EF4-FFF2-40B4-BE49-F238E27FC236}">
                <a16:creationId xmlns:a16="http://schemas.microsoft.com/office/drawing/2014/main" id="{D5ABEE8A-CBBF-463D-836B-019CE5F869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16383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1</a:t>
            </a:r>
          </a:p>
        </p:txBody>
      </p:sp>
      <p:sp>
        <p:nvSpPr>
          <p:cNvPr id="6" name="mark-point-1">
            <a:extLst xmlns:a="http://schemas.openxmlformats.org/drawingml/2006/main">
              <a:ext uri="{FF2B5EF4-FFF2-40B4-BE49-F238E27FC236}">
                <a16:creationId xmlns:a16="http://schemas.microsoft.com/office/drawing/2014/main" id="{10D80023-09AC-41AE-AC30-C0C313ABB3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5621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F = mv²/r.</a:t>
            </a:r>
          </a:p>
        </p:txBody>
      </p:sp>
      <p:sp>
        <p:nvSpPr>
          <p:cNvPr id="7" name="mark-number-2">
            <a:extLst xmlns:a="http://schemas.openxmlformats.org/drawingml/2006/main">
              <a:ext uri="{FF2B5EF4-FFF2-40B4-BE49-F238E27FC236}">
                <a16:creationId xmlns:a16="http://schemas.microsoft.com/office/drawing/2014/main" id="{115541D0-DED5-43DA-AA1A-6D2CFC751F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24574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2</a:t>
            </a:r>
          </a:p>
        </p:txBody>
      </p:sp>
      <p:sp>
        <p:nvSpPr>
          <p:cNvPr id="8" name="mark-point-2">
            <a:extLst xmlns:a="http://schemas.openxmlformats.org/drawingml/2006/main">
              <a:ext uri="{FF2B5EF4-FFF2-40B4-BE49-F238E27FC236}">
                <a16:creationId xmlns:a16="http://schemas.microsoft.com/office/drawing/2014/main" id="{E819F062-3041-485D-BBE7-CCC1CCBAB6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3812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F = 900 × 15²/45.</a:t>
            </a:r>
          </a:p>
        </p:txBody>
      </p:sp>
      <p:sp>
        <p:nvSpPr>
          <p:cNvPr id="9" name="mark-number-3">
            <a:extLst xmlns:a="http://schemas.openxmlformats.org/drawingml/2006/main">
              <a:ext uri="{FF2B5EF4-FFF2-40B4-BE49-F238E27FC236}">
                <a16:creationId xmlns:a16="http://schemas.microsoft.com/office/drawing/2014/main" id="{B5AB31D8-2FF6-4BCF-B6CB-5015A25CF6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2766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3</a:t>
            </a:r>
          </a:p>
        </p:txBody>
      </p:sp>
      <p:sp>
        <p:nvSpPr>
          <p:cNvPr id="10" name="mark-point-3">
            <a:extLst xmlns:a="http://schemas.openxmlformats.org/drawingml/2006/main">
              <a:ext uri="{FF2B5EF4-FFF2-40B4-BE49-F238E27FC236}">
                <a16:creationId xmlns:a16="http://schemas.microsoft.com/office/drawing/2014/main" id="{8C5C2007-B9E0-42F1-B586-D27AE4F7F8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32004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F = 4.50 × 10³ N.</a:t>
            </a:r>
          </a:p>
        </p:txBody>
      </p:sp>
      <p:sp>
        <p:nvSpPr>
          <p:cNvPr id="11" name="mark-number-4">
            <a:extLst xmlns:a="http://schemas.openxmlformats.org/drawingml/2006/main">
              <a:ext uri="{FF2B5EF4-FFF2-40B4-BE49-F238E27FC236}">
                <a16:creationId xmlns:a16="http://schemas.microsoft.com/office/drawing/2014/main" id="{0AE59F2B-0EED-462A-87DA-09B6F08EEB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0957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4</a:t>
            </a:r>
          </a:p>
        </p:txBody>
      </p:sp>
      <p:sp>
        <p:nvSpPr>
          <p:cNvPr id="12" name="mark-point-4">
            <a:extLst xmlns:a="http://schemas.openxmlformats.org/drawingml/2006/main">
              <a:ext uri="{FF2B5EF4-FFF2-40B4-BE49-F238E27FC236}">
                <a16:creationId xmlns:a16="http://schemas.microsoft.com/office/drawing/2014/main" id="{6836F80F-07C5-4D9F-86D3-8445B96CC7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Direction horizontally toward the centre of the curve.</a:t>
            </a:r>
          </a:p>
        </p:txBody>
      </p:sp>
      <p:sp>
        <p:nvSpPr>
          <p:cNvPr id="13" name="mark-improve">
            <a:extLst xmlns:a="http://schemas.openxmlformats.org/drawingml/2006/main">
              <a:ext uri="{FF2B5EF4-FFF2-40B4-BE49-F238E27FC236}">
                <a16:creationId xmlns:a16="http://schemas.microsoft.com/office/drawing/2014/main" id="{900B133C-E026-4FE4-9A74-3E7B873CA6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829300"/>
            <a:ext cx="9144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Recover one mark: add the missing physics, not extra prose.</a:t>
            </a:r>
          </a:p>
        </p:txBody>
      </p:sp>
    </p:spTree>
    <p:extLst>
      <p:ext uri="{BB962C8B-B14F-4D97-AF65-F5344CB8AC3E}">
        <p14:creationId xmlns:p14="http://schemas.microsoft.com/office/powerpoint/2010/main" val="1262495515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0154D61A-1D55-4E26-AE3D-EFDF4AF5A3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12 · MOTION IN A CIRCLE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B2E16881-E8B1-4DC5-96E8-D799B36CE3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D6062FB0-D035-459B-9D78-C6A4E9ED69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4F27B23C-E885-479A-84BC-3480E15843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1–2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51EEA142-B43C-4E56-8DA6-5448AE53A0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1">
            <a:extLst xmlns:a="http://schemas.openxmlformats.org/drawingml/2006/main">
              <a:ext uri="{FF2B5EF4-FFF2-40B4-BE49-F238E27FC236}">
                <a16:creationId xmlns:a16="http://schemas.microsoft.com/office/drawing/2014/main" id="{E7FADD07-A217-4AEC-8DB6-40ABB6C921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Q1</a:t>
            </a:r>
          </a:p>
        </p:txBody>
      </p:sp>
      <p:sp>
        <p:nvSpPr>
          <p:cNvPr id="7" name="quiz-question-1">
            <a:extLst xmlns:a="http://schemas.openxmlformats.org/drawingml/2006/main">
              <a:ext uri="{FF2B5EF4-FFF2-40B4-BE49-F238E27FC236}">
                <a16:creationId xmlns:a16="http://schemas.microsoft.com/office/drawing/2014/main" id="{948740AD-8899-4F46-BD9B-EF3BE427D3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Velocity direction in circle?</a:t>
            </a:r>
          </a:p>
        </p:txBody>
      </p:sp>
      <p:sp>
        <p:nvSpPr>
          <p:cNvPr id="8" name="quiz-choices-1">
            <a:extLst xmlns:a="http://schemas.openxmlformats.org/drawingml/2006/main">
              <a:ext uri="{FF2B5EF4-FFF2-40B4-BE49-F238E27FC236}">
                <a16:creationId xmlns:a16="http://schemas.microsoft.com/office/drawing/2014/main" id="{AE3FCB87-FB44-4B9F-BA2F-B912BD46BB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inward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outward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tangent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zero</a:t>
            </a:r>
          </a:p>
        </p:txBody>
      </p:sp>
      <p:sp>
        <p:nvSpPr>
          <p:cNvPr id="9" name="quiz-number-2">
            <a:extLst xmlns:a="http://schemas.openxmlformats.org/drawingml/2006/main">
              <a:ext uri="{FF2B5EF4-FFF2-40B4-BE49-F238E27FC236}">
                <a16:creationId xmlns:a16="http://schemas.microsoft.com/office/drawing/2014/main" id="{57A59E3F-DCAF-42A8-9D1F-CAEB862AEE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Q2</a:t>
            </a:r>
          </a:p>
        </p:txBody>
      </p:sp>
      <p:sp>
        <p:nvSpPr>
          <p:cNvPr id="10" name="quiz-question-2">
            <a:extLst xmlns:a="http://schemas.openxmlformats.org/drawingml/2006/main">
              <a:ext uri="{FF2B5EF4-FFF2-40B4-BE49-F238E27FC236}">
                <a16:creationId xmlns:a16="http://schemas.microsoft.com/office/drawing/2014/main" id="{EB7F207D-0AA8-483F-9015-C3F15623AE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Acceleration direction?</a:t>
            </a:r>
          </a:p>
        </p:txBody>
      </p:sp>
      <p:sp>
        <p:nvSpPr>
          <p:cNvPr id="11" name="quiz-choices-2">
            <a:extLst xmlns:a="http://schemas.openxmlformats.org/drawingml/2006/main">
              <a:ext uri="{FF2B5EF4-FFF2-40B4-BE49-F238E27FC236}">
                <a16:creationId xmlns:a16="http://schemas.microsoft.com/office/drawing/2014/main" id="{83B25DB1-380F-498A-BC21-9D2B9FF051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tangent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inward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outward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with velocity</a:t>
            </a:r>
          </a:p>
        </p:txBody>
      </p:sp>
    </p:spTree>
    <p:extLst>
      <p:ext uri="{BB962C8B-B14F-4D97-AF65-F5344CB8AC3E}">
        <p14:creationId xmlns:p14="http://schemas.microsoft.com/office/powerpoint/2010/main" val="1270460882"/>
      </p:ext>
    </p:extLst>
  </p:cSld>
</p:sld>
</file>

<file path=ppt/slides/slide19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EDBDFCD4-4C9E-4248-BF06-1805E5C2E3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12 · MOTION IN A CIRCLE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39E79CC2-4463-4556-BF32-3984F3693A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D1FAD7F9-AEFC-44BB-9C50-FC457BBD58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99D08D16-9BE3-41BB-AEF0-B8C022DA96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3–4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B62722BD-6E84-4088-87C2-33C770B7E7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3">
            <a:extLst xmlns:a="http://schemas.openxmlformats.org/drawingml/2006/main">
              <a:ext uri="{FF2B5EF4-FFF2-40B4-BE49-F238E27FC236}">
                <a16:creationId xmlns:a16="http://schemas.microsoft.com/office/drawing/2014/main" id="{E8759A9C-7F61-474D-B234-F33111341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Q3</a:t>
            </a:r>
          </a:p>
        </p:txBody>
      </p:sp>
      <p:sp>
        <p:nvSpPr>
          <p:cNvPr id="7" name="quiz-question-3">
            <a:extLst xmlns:a="http://schemas.openxmlformats.org/drawingml/2006/main">
              <a:ext uri="{FF2B5EF4-FFF2-40B4-BE49-F238E27FC236}">
                <a16:creationId xmlns:a16="http://schemas.microsoft.com/office/drawing/2014/main" id="{22D7DCFD-8EC7-4D67-9A12-0511229D36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Double speed changes F by?</a:t>
            </a:r>
          </a:p>
        </p:txBody>
      </p:sp>
      <p:sp>
        <p:nvSpPr>
          <p:cNvPr id="8" name="quiz-choices-3">
            <a:extLst xmlns:a="http://schemas.openxmlformats.org/drawingml/2006/main">
              <a:ext uri="{FF2B5EF4-FFF2-40B4-BE49-F238E27FC236}">
                <a16:creationId xmlns:a16="http://schemas.microsoft.com/office/drawing/2014/main" id="{55FC9DBE-C183-4510-B0E7-A99C6F552D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×2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×4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×8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unchanged</a:t>
            </a:r>
          </a:p>
        </p:txBody>
      </p:sp>
      <p:sp>
        <p:nvSpPr>
          <p:cNvPr id="9" name="quiz-number-4">
            <a:extLst xmlns:a="http://schemas.openxmlformats.org/drawingml/2006/main">
              <a:ext uri="{FF2B5EF4-FFF2-40B4-BE49-F238E27FC236}">
                <a16:creationId xmlns:a16="http://schemas.microsoft.com/office/drawing/2014/main" id="{CAD90808-BFAE-478D-8712-E2C1CEE530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Q4</a:t>
            </a:r>
          </a:p>
        </p:txBody>
      </p:sp>
      <p:sp>
        <p:nvSpPr>
          <p:cNvPr id="10" name="quiz-question-4">
            <a:extLst xmlns:a="http://schemas.openxmlformats.org/drawingml/2006/main">
              <a:ext uri="{FF2B5EF4-FFF2-40B4-BE49-F238E27FC236}">
                <a16:creationId xmlns:a16="http://schemas.microsoft.com/office/drawing/2014/main" id="{F76FE199-F2D9-4771-8FEC-31DEDE90E1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One revolution equals?</a:t>
            </a:r>
          </a:p>
        </p:txBody>
      </p:sp>
      <p:sp>
        <p:nvSpPr>
          <p:cNvPr id="11" name="quiz-choices-4">
            <a:extLst xmlns:a="http://schemas.openxmlformats.org/drawingml/2006/main">
              <a:ext uri="{FF2B5EF4-FFF2-40B4-BE49-F238E27FC236}">
                <a16:creationId xmlns:a16="http://schemas.microsoft.com/office/drawing/2014/main" id="{144D3642-E491-4E9A-9193-0FE95B2F06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π rad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2π rad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360 rad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1 rad</a:t>
            </a:r>
          </a:p>
        </p:txBody>
      </p:sp>
    </p:spTree>
    <p:extLst>
      <p:ext uri="{BB962C8B-B14F-4D97-AF65-F5344CB8AC3E}">
        <p14:creationId xmlns:p14="http://schemas.microsoft.com/office/powerpoint/2010/main" val="1687175624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5FD00FDA-8EB8-48F8-8DAF-1668486B4A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12 · MOTION IN A CIRCLE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2EE1EA64-7C8D-425A-934C-7DA7DF5B03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EF2B1010-42F7-4510-A730-E42C164AAC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0B3E19F3-FED2-47EB-8EBD-A8635C101F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Start with a prediction</a:t>
            </a:r>
          </a:p>
        </p:txBody>
      </p:sp>
      <p:sp>
        <p:nvSpPr>
          <p:cNvPr id="5" name="hook">
            <a:extLst xmlns:a="http://schemas.openxmlformats.org/drawingml/2006/main">
              <a:ext uri="{FF2B5EF4-FFF2-40B4-BE49-F238E27FC236}">
                <a16:creationId xmlns:a16="http://schemas.microsoft.com/office/drawing/2014/main" id="{3E5E0C89-80BB-4B42-843A-B28F4E6FD7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1952625"/>
            <a:ext cx="10096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A satellite moves at constant speed. Why is it still accelerating?</a:t>
            </a:r>
          </a:p>
        </p:txBody>
      </p:sp>
      <p:sp>
        <p:nvSpPr>
          <p:cNvPr id="6" name="hook-action">
            <a:extLst xmlns:a="http://schemas.openxmlformats.org/drawingml/2006/main">
              <a:ext uri="{FF2B5EF4-FFF2-40B4-BE49-F238E27FC236}">
                <a16:creationId xmlns:a16="http://schemas.microsoft.com/office/drawing/2014/main" id="{135CC175-E40B-4D3B-82FC-0282AAA87C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4857750"/>
            <a:ext cx="75247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THINK 20 s → PAIR → COMMIT</a:t>
            </a:r>
          </a:p>
        </p:txBody>
      </p:sp>
    </p:spTree>
    <p:extLst>
      <p:ext uri="{BB962C8B-B14F-4D97-AF65-F5344CB8AC3E}">
        <p14:creationId xmlns:p14="http://schemas.microsoft.com/office/powerpoint/2010/main" val="2009984067"/>
      </p:ext>
    </p:extLst>
  </p:cSld>
</p:sld>
</file>

<file path=ppt/slides/slide2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75BE53B9-D591-456A-BC29-DDC748ACB9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12 · MOTION IN A CIRCLE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81C79955-A390-4217-8C71-58BFE465C9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20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83DFB712-4B4A-4618-9F6B-068ACD5509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FA363030-8B4C-4D59-BBD0-2F4EB7D767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Answers, then one minute of thinking</a:t>
            </a:r>
          </a:p>
        </p:txBody>
      </p:sp>
      <p:sp>
        <p:nvSpPr>
          <p:cNvPr id="5" name="answer-1">
            <a:extLst xmlns:a="http://schemas.openxmlformats.org/drawingml/2006/main">
              <a:ext uri="{FF2B5EF4-FFF2-40B4-BE49-F238E27FC236}">
                <a16:creationId xmlns:a16="http://schemas.microsoft.com/office/drawing/2014/main" id="{E7885B95-AA28-4751-88E7-82ED4A47B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16383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Q1 tangent</a:t>
            </a:r>
          </a:p>
        </p:txBody>
      </p:sp>
      <p:sp>
        <p:nvSpPr>
          <p:cNvPr id="6" name="answer-2">
            <a:extLst xmlns:a="http://schemas.openxmlformats.org/drawingml/2006/main">
              <a:ext uri="{FF2B5EF4-FFF2-40B4-BE49-F238E27FC236}">
                <a16:creationId xmlns:a16="http://schemas.microsoft.com/office/drawing/2014/main" id="{5E031532-E925-4755-8AE4-2703CA8189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4384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Q2 inward</a:t>
            </a:r>
          </a:p>
        </p:txBody>
      </p:sp>
      <p:sp>
        <p:nvSpPr>
          <p:cNvPr id="7" name="answer-3">
            <a:extLst xmlns:a="http://schemas.openxmlformats.org/drawingml/2006/main">
              <a:ext uri="{FF2B5EF4-FFF2-40B4-BE49-F238E27FC236}">
                <a16:creationId xmlns:a16="http://schemas.microsoft.com/office/drawing/2014/main" id="{23FA6181-8DF5-4A22-94CB-9921A544F1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32385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Q3 ×4</a:t>
            </a:r>
          </a:p>
        </p:txBody>
      </p:sp>
      <p:sp>
        <p:nvSpPr>
          <p:cNvPr id="8" name="answer-4">
            <a:extLst xmlns:a="http://schemas.openxmlformats.org/drawingml/2006/main">
              <a:ext uri="{FF2B5EF4-FFF2-40B4-BE49-F238E27FC236}">
                <a16:creationId xmlns:a16="http://schemas.microsoft.com/office/drawing/2014/main" id="{1A343EFF-49D0-4EA4-B1FF-D66225C467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40386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Q4 2π rad</a:t>
            </a:r>
          </a:p>
        </p:txBody>
      </p:sp>
      <p:sp>
        <p:nvSpPr>
          <p:cNvPr id="9" name="one-minute-rule">
            <a:extLst xmlns:a="http://schemas.openxmlformats.org/drawingml/2006/main">
              <a:ext uri="{FF2B5EF4-FFF2-40B4-BE49-F238E27FC236}">
                <a16:creationId xmlns:a16="http://schemas.microsoft.com/office/drawing/2014/main" id="{908BA63B-19ED-4F51-A0F9-6FD644230A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5143500"/>
            <a:ext cx="10477500" cy="895350"/>
          </a:xfrm>
          <a:prstGeom xmlns:a="http://schemas.openxmlformats.org/drawingml/2006/main" prst="roundRect">
            <a:avLst>
              <a:gd name="adj" fmla="val 12766"/>
            </a:avLst>
          </a:prstGeom>
          <a:solidFill xmlns:a="http://schemas.openxmlformats.org/drawingml/2006/main">
            <a:srgbClr val="6336D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one-minute-prompt">
            <a:extLst xmlns:a="http://schemas.openxmlformats.org/drawingml/2006/main">
              <a:ext uri="{FF2B5EF4-FFF2-40B4-BE49-F238E27FC236}">
                <a16:creationId xmlns:a16="http://schemas.microsoft.com/office/drawing/2014/main" id="{D1DA3FF1-7E7C-4708-BD74-0143CF6E58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5372100"/>
            <a:ext cx="9810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ONE-MINUTE PAPER · Which idea changed your answer?</a:t>
            </a:r>
          </a:p>
        </p:txBody>
      </p:sp>
    </p:spTree>
    <p:extLst>
      <p:ext uri="{BB962C8B-B14F-4D97-AF65-F5344CB8AC3E}">
        <p14:creationId xmlns:p14="http://schemas.microsoft.com/office/powerpoint/2010/main" val="2052473258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48196CD7-6C0C-464B-B735-54665CF451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12 · MOTION IN A CIRCLE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CC8F8257-65E4-4A7C-8E04-8251211482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1F6B8FA5-9C52-4114-9988-C64CAD1851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F63D872C-78C1-47C6-9788-7486F999DE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Two quick checks before we build</a:t>
            </a:r>
          </a:p>
        </p:txBody>
      </p:sp>
      <p:sp>
        <p:nvSpPr>
          <p:cNvPr id="5" name="rule-640-190">
            <a:extLst xmlns:a="http://schemas.openxmlformats.org/drawingml/2006/main">
              <a:ext uri="{FF2B5EF4-FFF2-40B4-BE49-F238E27FC236}">
                <a16:creationId xmlns:a16="http://schemas.microsoft.com/office/drawing/2014/main" id="{5EAF48CC-9F83-4418-8426-FEE42EF1F5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809750"/>
            <a:ext cx="19050" cy="3790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retrieval-number-1">
            <a:extLst xmlns:a="http://schemas.openxmlformats.org/drawingml/2006/main">
              <a:ext uri="{FF2B5EF4-FFF2-40B4-BE49-F238E27FC236}">
                <a16:creationId xmlns:a16="http://schemas.microsoft.com/office/drawing/2014/main" id="{54FAD6FA-1C54-4CD9-90E1-008D98332E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Q1</a:t>
            </a:r>
          </a:p>
        </p:txBody>
      </p:sp>
      <p:sp>
        <p:nvSpPr>
          <p:cNvPr id="7" name="retrieval-question-1">
            <a:extLst xmlns:a="http://schemas.openxmlformats.org/drawingml/2006/main">
              <a:ext uri="{FF2B5EF4-FFF2-40B4-BE49-F238E27FC236}">
                <a16:creationId xmlns:a16="http://schemas.microsoft.com/office/drawing/2014/main" id="{F1960A38-B350-4757-B00A-0B7E648CD9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Velocity direction in circle?</a:t>
            </a:r>
          </a:p>
        </p:txBody>
      </p:sp>
      <p:sp>
        <p:nvSpPr>
          <p:cNvPr id="8" name="retrieval-choices-1">
            <a:extLst xmlns:a="http://schemas.openxmlformats.org/drawingml/2006/main">
              <a:ext uri="{FF2B5EF4-FFF2-40B4-BE49-F238E27FC236}">
                <a16:creationId xmlns:a16="http://schemas.microsoft.com/office/drawing/2014/main" id="{20AC63E9-D94D-4FBB-96DE-7FB82A99B3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inward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outward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tangent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zero</a:t>
            </a:r>
          </a:p>
        </p:txBody>
      </p:sp>
      <p:sp>
        <p:nvSpPr>
          <p:cNvPr id="9" name="retrieval-number-2">
            <a:extLst xmlns:a="http://schemas.openxmlformats.org/drawingml/2006/main">
              <a:ext uri="{FF2B5EF4-FFF2-40B4-BE49-F238E27FC236}">
                <a16:creationId xmlns:a16="http://schemas.microsoft.com/office/drawing/2014/main" id="{970D63E4-2680-4B4A-BB2C-68911034CF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Q2</a:t>
            </a:r>
          </a:p>
        </p:txBody>
      </p:sp>
      <p:sp>
        <p:nvSpPr>
          <p:cNvPr id="10" name="retrieval-question-2">
            <a:extLst xmlns:a="http://schemas.openxmlformats.org/drawingml/2006/main">
              <a:ext uri="{FF2B5EF4-FFF2-40B4-BE49-F238E27FC236}">
                <a16:creationId xmlns:a16="http://schemas.microsoft.com/office/drawing/2014/main" id="{A35B920D-244E-4F1E-8848-45BA655DAD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Acceleration direction?</a:t>
            </a:r>
          </a:p>
        </p:txBody>
      </p:sp>
      <p:sp>
        <p:nvSpPr>
          <p:cNvPr id="11" name="retrieval-choices-2">
            <a:extLst xmlns:a="http://schemas.openxmlformats.org/drawingml/2006/main">
              <a:ext uri="{FF2B5EF4-FFF2-40B4-BE49-F238E27FC236}">
                <a16:creationId xmlns:a16="http://schemas.microsoft.com/office/drawing/2014/main" id="{B247006F-ED80-425B-85F7-A5D5E73590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tangent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inward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outward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with velocity</a:t>
            </a:r>
          </a:p>
        </p:txBody>
      </p:sp>
    </p:spTree>
    <p:extLst>
      <p:ext uri="{BB962C8B-B14F-4D97-AF65-F5344CB8AC3E}">
        <p14:creationId xmlns:p14="http://schemas.microsoft.com/office/powerpoint/2010/main" val="1556787566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991931AC-C558-4444-BD24-81E58524CF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buNone/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04 / 20</a:t>
            </a:r>
            <a:endParaRPr sz="1425" b="1" i="0">
              <a:solidFill>
                <a:srgbClr val="0A332E"/>
              </a:solidFill>
            </a:endParaRPr>
          </a:p>
        </p:txBody>
      </p:sp>
      <p:sp>
        <p:nvSpPr>
          <p:cNvPr id="5" name="slide-title">
            <a:extLst xmlns:a="http://schemas.openxmlformats.org/drawingml/2006/main">
              <a:ext uri="{FF2B5EF4-FFF2-40B4-BE49-F238E27FC236}">
                <a16:creationId xmlns:a16="http://schemas.microsoft.com/office/drawing/2014/main" id="{B21DA8C3-96DF-444C-DB45-46DBDF08E4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See the idea</a:t>
            </a:r>
            <a:endParaRPr sz="3300" b="1" i="0">
              <a:solidFill>
                <a:srgbClr val="0A332E"/>
              </a:solidFill>
            </a:endParaRPr>
          </a:p>
        </p:txBody>
      </p:sp>
      <p:sp>
        <p:nvSpPr>
          <p:cNvPr id="23" name="simple-definition-label">
            <a:extLst xmlns:a="http://schemas.openxmlformats.org/drawingml/2006/main">
              <a:ext uri="{FF2B5EF4-FFF2-40B4-BE49-F238E27FC236}">
                <a16:creationId xmlns:a16="http://schemas.microsoft.com/office/drawing/2014/main" id="{4AD2DCB1-1DDA-ECFE-1F07-61ACFFAD53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504950"/>
            <a:ext cx="3048000" cy="3238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025" b="1">
                <a:solidFill>
                  <a:srgbClr val="6336D6"/>
                </a:solidFill>
              </a:defRPr>
            </a:pPr>
            <a:r>
              <a:rPr sz="2025" b="1">
                <a:solidFill>
                  <a:srgbClr val="6336D6"/>
                </a:solidFill>
              </a:rPr>
              <a:t>ONE SENTENCE</a:t>
            </a:r>
          </a:p>
        </p:txBody>
      </p:sp>
      <p:sp>
        <p:nvSpPr>
          <p:cNvPr id="24" name="simple-definition">
            <a:extLst xmlns:a="http://schemas.openxmlformats.org/drawingml/2006/main">
              <a:ext uri="{FF2B5EF4-FFF2-40B4-BE49-F238E27FC236}">
                <a16:creationId xmlns:a16="http://schemas.microsoft.com/office/drawing/2014/main" id="{D730170C-AA7B-079F-7EB5-8871EEDB06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85950"/>
            <a:ext cx="10858500" cy="7810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850" b="1">
                <a:solidFill>
                  <a:srgbClr val="0A332E"/>
                </a:solidFill>
              </a:defRPr>
            </a:pPr>
            <a:r>
              <a:rPr sz="2850" b="1">
                <a:solidFill>
                  <a:srgbClr val="0A332E"/>
                </a:solidFill>
              </a:rPr>
              <a:t>Angular speed measures angle swept per unit time.</a:t>
            </a:r>
          </a:p>
        </p:txBody>
      </p:sp>
      <p:sp>
        <p:nvSpPr>
          <p:cNvPr id="25" name="Oval 24">
            <a:extLst xmlns:a="http://schemas.openxmlformats.org/drawingml/2006/main">
              <a:ext uri="{FF2B5EF4-FFF2-40B4-BE49-F238E27FC236}">
                <a16:creationId xmlns:a16="http://schemas.microsoft.com/office/drawing/2014/main" id="{C035B040-B56E-C721-AD5D-BFEE946C4C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67200" y="3686763"/>
            <a:ext cx="1879600" cy="2158059"/>
          </a:xfrm>
          <a:prstGeom xmlns:a="http://schemas.openxmlformats.org/drawingml/2006/main" prst="ellipse">
            <a:avLst/>
          </a:prstGeom>
          <a:noFill xmlns:a="http://schemas.openxmlformats.org/drawingml/2006/main"/>
          <a:ln xmlns:a="http://schemas.openxmlformats.org/drawingml/2006/main" w="25400">
            <a:solidFill>
              <a:srgbClr val="102E29"/>
            </a:solidFill>
            <a:prstDash val="solid"/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26" name="Oval 25">
            <a:extLst xmlns:a="http://schemas.openxmlformats.org/drawingml/2006/main">
              <a:ext uri="{FF2B5EF4-FFF2-40B4-BE49-F238E27FC236}">
                <a16:creationId xmlns:a16="http://schemas.microsoft.com/office/drawing/2014/main" id="{A1F77D47-7696-6C4C-5C21-3C792EEBA7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56200" y="4707467"/>
            <a:ext cx="114300" cy="131233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02E2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27" name="Straight Connector 26">
            <a:extLst xmlns:a="http://schemas.openxmlformats.org/drawingml/2006/main">
              <a:ext uri="{FF2B5EF4-FFF2-40B4-BE49-F238E27FC236}">
                <a16:creationId xmlns:a16="http://schemas.microsoft.com/office/drawing/2014/main" id="{D8DA5A78-E88A-4D73-A8B3-88DD7D540F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07000" y="4765792"/>
            <a:ext cx="939800" cy="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6B7F79"/>
            </a:solidFill>
            <a:prstDash val="dash"/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28" name="TextBox 27">
            <a:extLst xmlns:a="http://schemas.openxmlformats.org/drawingml/2006/main">
              <a:ext uri="{FF2B5EF4-FFF2-40B4-BE49-F238E27FC236}">
                <a16:creationId xmlns:a16="http://schemas.microsoft.com/office/drawing/2014/main" id="{34620111-FC8A-E8E7-2AF2-1AD32A4079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84800" y="4415837"/>
            <a:ext cx="762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6B7F79"/>
                </a:solidFill>
              </a:rPr>
              <a:t>r</a:t>
            </a:r>
          </a:p>
        </p:txBody>
      </p:sp>
      <p:sp>
        <p:nvSpPr>
          <p:cNvPr id="29" name="Oval 28">
            <a:extLst xmlns:a="http://schemas.openxmlformats.org/drawingml/2006/main">
              <a:ext uri="{FF2B5EF4-FFF2-40B4-BE49-F238E27FC236}">
                <a16:creationId xmlns:a16="http://schemas.microsoft.com/office/drawing/2014/main" id="{02026867-15B7-F1CF-3684-BB2155700A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45200" y="4619978"/>
            <a:ext cx="254000" cy="291629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02E2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30" name="Straight Connector 29">
            <a:extLst xmlns:a="http://schemas.openxmlformats.org/drawingml/2006/main">
              <a:ext uri="{FF2B5EF4-FFF2-40B4-BE49-F238E27FC236}">
                <a16:creationId xmlns:a16="http://schemas.microsoft.com/office/drawing/2014/main" id="{0747902D-B555-4640-A9C1-594C6850FD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V="1">
            <a:off x="6172200" y="3745089"/>
            <a:ext cx="0" cy="816563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102E29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1" name="TextBox 30">
            <a:extLst xmlns:a="http://schemas.openxmlformats.org/drawingml/2006/main">
              <a:ext uri="{FF2B5EF4-FFF2-40B4-BE49-F238E27FC236}">
                <a16:creationId xmlns:a16="http://schemas.microsoft.com/office/drawing/2014/main" id="{4681BC0E-11DE-371F-403F-82FE4D7AB9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05575" y="3638550"/>
            <a:ext cx="4095750" cy="4572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 b="0">
                <a:solidFill>
                  <a:srgbClr val="0A332E"/>
                </a:solidFill>
              </a:defRPr>
            </a:pPr>
            <a:r>
              <a:rPr sz="2250" b="0">
                <a:solidFill>
                  <a:srgbClr val="0A332E"/>
                </a:solidFill>
              </a:rPr>
              <a:t>v is always tangent</a:t>
            </a:r>
          </a:p>
        </p:txBody>
      </p:sp>
      <p:sp>
        <p:nvSpPr>
          <p:cNvPr id="32" name="Straight Connector 31">
            <a:extLst xmlns:a="http://schemas.openxmlformats.org/drawingml/2006/main">
              <a:ext uri="{FF2B5EF4-FFF2-40B4-BE49-F238E27FC236}">
                <a16:creationId xmlns:a16="http://schemas.microsoft.com/office/drawing/2014/main" id="{B5FD9DD6-0E2D-4DA5-83DB-45485C81C7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H="1">
            <a:off x="5384800" y="4765792"/>
            <a:ext cx="609600" cy="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EF5C3E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3" name="TextBox 32">
            <a:extLst xmlns:a="http://schemas.openxmlformats.org/drawingml/2006/main">
              <a:ext uri="{FF2B5EF4-FFF2-40B4-BE49-F238E27FC236}">
                <a16:creationId xmlns:a16="http://schemas.microsoft.com/office/drawing/2014/main" id="{192BC101-400D-E28C-690C-DF3D17C1B1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70400" y="4882445"/>
            <a:ext cx="1524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EF5C3E"/>
                </a:solidFill>
              </a:rPr>
              <a:t>F = m v² / r</a:t>
            </a:r>
          </a:p>
        </p:txBody>
      </p:sp>
      <p:sp>
        <p:nvSpPr>
          <p:cNvPr id="34" name="TextBox 33">
            <a:extLst xmlns:a="http://schemas.openxmlformats.org/drawingml/2006/main">
              <a:ext uri="{FF2B5EF4-FFF2-40B4-BE49-F238E27FC236}">
                <a16:creationId xmlns:a16="http://schemas.microsoft.com/office/drawing/2014/main" id="{19C0CA82-0990-5DF6-C529-1D0A61980E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05575" y="4171950"/>
            <a:ext cx="4095750" cy="6667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 b="0">
                <a:solidFill>
                  <a:srgbClr val="48635E"/>
                </a:solidFill>
              </a:defRPr>
            </a:pPr>
            <a:r>
              <a:rPr sz="2250" b="0">
                <a:solidFill>
                  <a:srgbClr val="48635E"/>
                </a:solidFill>
              </a:rPr>
              <a:t>speed stays constant; direction changes</a:t>
            </a:r>
          </a:p>
        </p:txBody>
      </p:sp>
      <p:sp>
        <p:nvSpPr>
          <p:cNvPr id="35" name="TextBox 34">
            <a:extLst xmlns:a="http://schemas.openxmlformats.org/drawingml/2006/main">
              <a:ext uri="{FF2B5EF4-FFF2-40B4-BE49-F238E27FC236}">
                <a16:creationId xmlns:a16="http://schemas.microsoft.com/office/drawing/2014/main" id="{0556F46D-FD12-6B56-1069-EDDA856AA0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05575" y="4953000"/>
            <a:ext cx="4095750" cy="6858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 b="0">
                <a:solidFill>
                  <a:srgbClr val="EF5C3E"/>
                </a:solidFill>
              </a:defRPr>
            </a:pPr>
            <a:r>
              <a:rPr sz="2250" b="0">
                <a:solidFill>
                  <a:srgbClr val="EF5C3E"/>
                </a:solidFill>
              </a:rPr>
              <a:t>velocity changes → inward acceleration</a:t>
            </a:r>
          </a:p>
        </p:txBody>
      </p:sp>
      <p:sp>
        <p:nvSpPr>
          <p:cNvPr id="36" name="course-rail">
            <a:extLst xmlns:a="http://schemas.openxmlformats.org/drawingml/2006/main">
              <a:ext uri="{FF2B5EF4-FFF2-40B4-BE49-F238E27FC236}">
                <a16:creationId xmlns:a16="http://schemas.microsoft.com/office/drawing/2014/main" id="{737E4EB4-5EB6-437C-BDD7-4727A20C14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12 · MOTION IN A CIRCLE</a:t>
            </a:r>
          </a:p>
        </p:txBody>
      </p:sp>
      <p:sp>
        <p:nvSpPr>
          <p:cNvPr id="37" name="rule-70-674">
            <a:extLst xmlns:a="http://schemas.openxmlformats.org/drawingml/2006/main">
              <a:ext uri="{FF2B5EF4-FFF2-40B4-BE49-F238E27FC236}">
                <a16:creationId xmlns:a16="http://schemas.microsoft.com/office/drawing/2014/main" id="{3CDF4F48-2E26-43FF-AEBB-5702FFC2E2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2450315371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D240FC86-A441-4229-BDBB-5F3B87AA6A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12 · MOTION IN A CIRCLE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B22683A2-27C1-4B8F-838A-25F11F4AAE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F74197EE-BA8D-4DE4-9C4D-00AE1D767D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DCD77124-D3FA-442A-83B5-2E0A458758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happens?</a:t>
            </a:r>
          </a:p>
        </p:txBody>
      </p:sp>
      <p:sp>
        <p:nvSpPr>
          <p:cNvPr id="5" name="model-number-1">
            <a:extLst xmlns:a="http://schemas.openxmlformats.org/drawingml/2006/main">
              <a:ext uri="{FF2B5EF4-FFF2-40B4-BE49-F238E27FC236}">
                <a16:creationId xmlns:a16="http://schemas.microsoft.com/office/drawing/2014/main" id="{2060571C-A539-4DC8-932E-90D5AEDFF4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8097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01</a:t>
            </a:r>
          </a:p>
        </p:txBody>
      </p:sp>
      <p:sp>
        <p:nvSpPr>
          <p:cNvPr id="6" name="model-idea-1">
            <a:extLst xmlns:a="http://schemas.openxmlformats.org/drawingml/2006/main">
              <a:ext uri="{FF2B5EF4-FFF2-40B4-BE49-F238E27FC236}">
                <a16:creationId xmlns:a16="http://schemas.microsoft.com/office/drawing/2014/main" id="{5937F48F-0E73-4C25-AB03-523E907E11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17335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Angular speed measures angle swept per unit time.</a:t>
            </a:r>
          </a:p>
        </p:txBody>
      </p:sp>
      <p:sp>
        <p:nvSpPr>
          <p:cNvPr id="7" name="model-number-2">
            <a:extLst xmlns:a="http://schemas.openxmlformats.org/drawingml/2006/main">
              <a:ext uri="{FF2B5EF4-FFF2-40B4-BE49-F238E27FC236}">
                <a16:creationId xmlns:a16="http://schemas.microsoft.com/office/drawing/2014/main" id="{4393EFF4-52F3-4D3C-97B0-02544B087F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5242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02</a:t>
            </a:r>
          </a:p>
        </p:txBody>
      </p:sp>
      <p:sp>
        <p:nvSpPr>
          <p:cNvPr id="8" name="model-idea-2">
            <a:extLst xmlns:a="http://schemas.openxmlformats.org/drawingml/2006/main">
              <a:ext uri="{FF2B5EF4-FFF2-40B4-BE49-F238E27FC236}">
                <a16:creationId xmlns:a16="http://schemas.microsoft.com/office/drawing/2014/main" id="{FAE5948C-CC63-4D83-9912-C6D07B707F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34480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Velocity is tangent to the circle; acceleration points toward the centre.</a:t>
            </a:r>
          </a:p>
        </p:txBody>
      </p:sp>
      <p:sp>
        <p:nvSpPr>
          <p:cNvPr id="9" name="model-check">
            <a:extLst xmlns:a="http://schemas.openxmlformats.org/drawingml/2006/main">
              <a:ext uri="{FF2B5EF4-FFF2-40B4-BE49-F238E27FC236}">
                <a16:creationId xmlns:a16="http://schemas.microsoft.com/office/drawing/2014/main" id="{E8498AED-5357-4DA5-9BFD-9E38CEA296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5314950"/>
            <a:ext cx="7524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Connect them in one spoken sentence.</a:t>
            </a:r>
          </a:p>
        </p:txBody>
      </p:sp>
    </p:spTree>
    <p:extLst>
      <p:ext uri="{BB962C8B-B14F-4D97-AF65-F5344CB8AC3E}">
        <p14:creationId xmlns:p14="http://schemas.microsoft.com/office/powerpoint/2010/main" val="1395653871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course-rail">
            <a:extLst xmlns:a="http://schemas.openxmlformats.org/drawingml/2006/main">
              <a:ext uri="{FF2B5EF4-FFF2-40B4-BE49-F238E27FC236}">
                <a16:creationId xmlns:a16="http://schemas.microsoft.com/office/drawing/2014/main" id="{02D95CE1-6F18-4CA0-BAC4-2CE3EC142F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12 · MOTION IN A CIRCLE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616A9BA3-AED0-4F37-9FEC-AD596FC17A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1DF84EAB-B01C-4CDB-A6EA-71A80D5C8B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C6CDBE72-0CD8-49E6-B122-15E10661AE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controls it?</a:t>
            </a:r>
          </a:p>
        </p:txBody>
      </p:sp>
      <p:sp>
        <p:nvSpPr>
          <p:cNvPr id="5" name="rule-650-188">
            <a:extLst xmlns:a="http://schemas.openxmlformats.org/drawingml/2006/main">
              <a:ext uri="{FF2B5EF4-FFF2-40B4-BE49-F238E27FC236}">
                <a16:creationId xmlns:a16="http://schemas.microsoft.com/office/drawing/2014/main" id="{CF7075D3-87C1-439B-8508-5BF219B6B7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790700"/>
            <a:ext cx="19050" cy="3667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ntrol-idea-1">
            <a:extLst xmlns:a="http://schemas.openxmlformats.org/drawingml/2006/main">
              <a:ext uri="{FF2B5EF4-FFF2-40B4-BE49-F238E27FC236}">
                <a16:creationId xmlns:a16="http://schemas.microsoft.com/office/drawing/2014/main" id="{512AABD6-7638-4842-AB1E-F579C5B5BA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0975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Centripetal force is the resultant inward force, not an extra new force.</a:t>
            </a:r>
          </a:p>
        </p:txBody>
      </p:sp>
      <p:sp>
        <p:nvSpPr>
          <p:cNvPr id="7" name="control-idea-2">
            <a:extLst xmlns:a="http://schemas.openxmlformats.org/drawingml/2006/main">
              <a:ext uri="{FF2B5EF4-FFF2-40B4-BE49-F238E27FC236}">
                <a16:creationId xmlns:a16="http://schemas.microsoft.com/office/drawing/2014/main" id="{E0737077-7F12-4A86-A51A-E61B0E930E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For fixed r, centripetal force is proportional to v².</a:t>
            </a:r>
          </a:p>
        </p:txBody>
      </p:sp>
      <p:sp>
        <p:nvSpPr>
          <p:cNvPr id="8" name="equation-label">
            <a:extLst xmlns:a="http://schemas.openxmlformats.org/drawingml/2006/main">
              <a:ext uri="{FF2B5EF4-FFF2-40B4-BE49-F238E27FC236}">
                <a16:creationId xmlns:a16="http://schemas.microsoft.com/office/drawing/2014/main" id="{648BE471-A849-49B6-BDC1-B88D44980A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1771650"/>
            <a:ext cx="4286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6336D6"/>
                </a:solidFill>
              </a:defRPr>
            </a:pPr>
            <a:r>
              <a:rPr sz="2025" b="1" i="0">
                <a:solidFill>
                  <a:srgbClr val="6336D6"/>
                </a:solidFill>
              </a:rPr>
              <a:t>EQUATIONS TO EXPLAIN</a:t>
            </a:r>
          </a:p>
        </p:txBody>
      </p:sp>
      <p:sp>
        <p:nvSpPr>
          <p:cNvPr id="9" name="equation-1">
            <a:extLst xmlns:a="http://schemas.openxmlformats.org/drawingml/2006/main">
              <a:ext uri="{FF2B5EF4-FFF2-40B4-BE49-F238E27FC236}">
                <a16:creationId xmlns:a16="http://schemas.microsoft.com/office/drawing/2014/main" id="{0840BEA0-18DB-4AF3-A329-6FD596DB94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23241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ω = 2π/T</a:t>
            </a:r>
          </a:p>
        </p:txBody>
      </p:sp>
      <p:sp>
        <p:nvSpPr>
          <p:cNvPr id="10" name="equation-2">
            <a:extLst xmlns:a="http://schemas.openxmlformats.org/drawingml/2006/main">
              <a:ext uri="{FF2B5EF4-FFF2-40B4-BE49-F238E27FC236}">
                <a16:creationId xmlns:a16="http://schemas.microsoft.com/office/drawing/2014/main" id="{C67D3CC0-6E04-4C02-917D-0DC2B7676C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02895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v = rω</a:t>
            </a:r>
          </a:p>
        </p:txBody>
      </p:sp>
      <p:sp>
        <p:nvSpPr>
          <p:cNvPr id="11" name="equation-3">
            <a:extLst xmlns:a="http://schemas.openxmlformats.org/drawingml/2006/main">
              <a:ext uri="{FF2B5EF4-FFF2-40B4-BE49-F238E27FC236}">
                <a16:creationId xmlns:a16="http://schemas.microsoft.com/office/drawing/2014/main" id="{5D7DFF7B-B75A-451F-8AD0-37DC03D193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7338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a = v²/r = rω²</a:t>
            </a:r>
          </a:p>
        </p:txBody>
      </p:sp>
      <p:sp>
        <p:nvSpPr>
          <p:cNvPr id="12" name="equation-4">
            <a:extLst xmlns:a="http://schemas.openxmlformats.org/drawingml/2006/main">
              <a:ext uri="{FF2B5EF4-FFF2-40B4-BE49-F238E27FC236}">
                <a16:creationId xmlns:a16="http://schemas.microsoft.com/office/drawing/2014/main" id="{610DC608-113C-41AC-B820-5A1C1BF731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443865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F = mv²/r</a:t>
            </a:r>
          </a:p>
        </p:txBody>
      </p:sp>
      <p:sp>
        <p:nvSpPr>
          <p:cNvPr id="13" name="equation-question">
            <a:extLst xmlns:a="http://schemas.openxmlformats.org/drawingml/2006/main">
              <a:ext uri="{FF2B5EF4-FFF2-40B4-BE49-F238E27FC236}">
                <a16:creationId xmlns:a16="http://schemas.microsoft.com/office/drawing/2014/main" id="{8B045A4F-ECF5-4D94-80AE-F9F2CC4E01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105400"/>
            <a:ext cx="8763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Which quantities change sign if the chosen positive direction reverses?</a:t>
            </a:r>
          </a:p>
        </p:txBody>
      </p:sp>
    </p:spTree>
    <p:extLst>
      <p:ext uri="{BB962C8B-B14F-4D97-AF65-F5344CB8AC3E}">
        <p14:creationId xmlns:p14="http://schemas.microsoft.com/office/powerpoint/2010/main" val="2041477867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9F0447E6-85E6-4998-80D6-157AC1CFF5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12 · MOTION IN A CIRCLE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443B4B43-1FD4-4290-A794-0009C1E3AA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C5413736-7BFE-47F5-AE0A-16B2A62FD5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61CCB494-C165-45DF-BF28-616AEF092F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Predict the graph before the data appear</a:t>
            </a:r>
          </a:p>
        </p:txBody>
      </p:sp>
      <p:sp>
        <p:nvSpPr>
          <p:cNvPr id="5" name="prediction-y-axis">
            <a:extLst xmlns:a="http://schemas.openxmlformats.org/drawingml/2006/main">
              <a:ext uri="{FF2B5EF4-FFF2-40B4-BE49-F238E27FC236}">
                <a16:creationId xmlns:a16="http://schemas.microsoft.com/office/drawing/2014/main" id="{81593683-AF67-4B68-BE63-61C2B43AB2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2000250"/>
            <a:ext cx="38100" cy="3219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prediction-x-axis">
            <a:extLst xmlns:a="http://schemas.openxmlformats.org/drawingml/2006/main">
              <a:ext uri="{FF2B5EF4-FFF2-40B4-BE49-F238E27FC236}">
                <a16:creationId xmlns:a16="http://schemas.microsoft.com/office/drawing/2014/main" id="{E8487DE4-064E-4D8A-9ABB-5E8AE075AE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5181600"/>
            <a:ext cx="78105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prediction-y-label">
            <a:extLst xmlns:a="http://schemas.openxmlformats.org/drawingml/2006/main">
              <a:ext uri="{FF2B5EF4-FFF2-40B4-BE49-F238E27FC236}">
                <a16:creationId xmlns:a16="http://schemas.microsoft.com/office/drawing/2014/main" id="{172BC3CC-7AE3-49B5-861A-3937A0E629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1543050"/>
            <a:ext cx="5715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Force for m = 0.50 kg, r = 2.0 m (N)</a:t>
            </a:r>
          </a:p>
        </p:txBody>
      </p:sp>
      <p:sp>
        <p:nvSpPr>
          <p:cNvPr id="8" name="prediction-x-label">
            <a:extLst xmlns:a="http://schemas.openxmlformats.org/drawingml/2006/main">
              <a:ext uri="{FF2B5EF4-FFF2-40B4-BE49-F238E27FC236}">
                <a16:creationId xmlns:a16="http://schemas.microsoft.com/office/drawing/2014/main" id="{FA73FD21-EA6C-45A7-A239-9870DFAE68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0" y="5391150"/>
            <a:ext cx="4191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Speed squared (m² s⁻²)</a:t>
            </a:r>
          </a:p>
        </p:txBody>
      </p:sp>
      <p:sp>
        <p:nvSpPr>
          <p:cNvPr id="9" name="prediction-command">
            <a:extLst xmlns:a="http://schemas.openxmlformats.org/drawingml/2006/main">
              <a:ext uri="{FF2B5EF4-FFF2-40B4-BE49-F238E27FC236}">
                <a16:creationId xmlns:a16="http://schemas.microsoft.com/office/drawing/2014/main" id="{4B0BF55F-038E-4A0A-80AD-3950AAF3D2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0" y="2114550"/>
            <a:ext cx="3333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SKETCH → LABEL → DEFEND</a:t>
            </a:r>
          </a:p>
        </p:txBody>
      </p:sp>
      <p:sp>
        <p:nvSpPr>
          <p:cNvPr id="10" name="prediction-options">
            <a:extLst xmlns:a="http://schemas.openxmlformats.org/drawingml/2006/main">
              <a:ext uri="{FF2B5EF4-FFF2-40B4-BE49-F238E27FC236}">
                <a16:creationId xmlns:a16="http://schemas.microsoft.com/office/drawing/2014/main" id="{A87BE2DA-6259-4B6B-B830-BE9FF44514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2914650"/>
            <a:ext cx="28575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linear?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curved?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constant?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changes sign?</a:t>
            </a:r>
          </a:p>
        </p:txBody>
      </p:sp>
    </p:spTree>
    <p:extLst>
      <p:ext uri="{BB962C8B-B14F-4D97-AF65-F5344CB8AC3E}">
        <p14:creationId xmlns:p14="http://schemas.microsoft.com/office/powerpoint/2010/main" val="83175516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694F8004-C167-47BE-824A-43B587904F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12 · MOTION IN A CIRCLE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33800598-688F-48CB-8E4E-536D96730A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7D04335B-7307-43E6-9A5B-47D970D159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239F7701-590E-4FC7-B24A-3960582C90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Centripetal force is linear with speed squared</a:t>
            </a:r>
          </a:p>
        </p:txBody>
      </p:sp>
      <p:graphicFrame>
        <p:nvGraphicFramePr>
          <p:cNvPr id="11" name="Chart"/>
          <p:cNvGraphicFramePr/>
          <p:nvPr/>
        </p:nvGraphicFramePr>
        <p:xfrm>
          <a:off xmlns:a="http://schemas.openxmlformats.org/drawingml/2006/main" x="952500" y="1676400"/>
          <a:ext xmlns:a="http://schemas.openxmlformats.org/drawingml/2006/main" cx="10287000" cy="3810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b9f5130edd64ce0"/>
          </a:graphicData>
        </a:graphic>
      </p:graphicFrame>
      <p:sp>
        <p:nvSpPr>
          <p:cNvPr id="6" name="graph-edit">
            <a:extLst xmlns:a="http://schemas.openxmlformats.org/drawingml/2006/main">
              <a:ext uri="{FF2B5EF4-FFF2-40B4-BE49-F238E27FC236}">
                <a16:creationId xmlns:a16="http://schemas.microsoft.com/office/drawing/2014/main" id="{8B6E24B2-7118-4F6B-9105-AF798B9D6E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5486400"/>
            <a:ext cx="102870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EDIT THE CHART · Halve the radius and edit every force value.</a:t>
            </a:r>
          </a:p>
        </p:txBody>
      </p:sp>
    </p:spTree>
    <p:extLst>
      <p:ext uri="{BB962C8B-B14F-4D97-AF65-F5344CB8AC3E}">
        <p14:creationId xmlns:p14="http://schemas.microsoft.com/office/powerpoint/2010/main" val="769959329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9E3DA72F-061E-470B-8103-CE5CCC07ED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12 · MOTION IN A CIRCLE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3517341C-7158-4B72-9B98-40514893B8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EB62F924-C71F-426A-A5BA-E3CB59DEDD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850A6F21-B7C2-4C72-8950-291D8886E5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problem: commit before the reveal</a:t>
            </a:r>
          </a:p>
        </p:txBody>
      </p:sp>
      <p:sp>
        <p:nvSpPr>
          <p:cNvPr id="5" name="worked-problem">
            <a:extLst xmlns:a="http://schemas.openxmlformats.org/drawingml/2006/main">
              <a:ext uri="{FF2B5EF4-FFF2-40B4-BE49-F238E27FC236}">
                <a16:creationId xmlns:a16="http://schemas.microsoft.com/office/drawing/2014/main" id="{46A8058C-0DC0-436E-A38E-25E3AB67FA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809750"/>
            <a:ext cx="10477500" cy="1952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0A332E"/>
                </a:solidFill>
              </a:defRPr>
            </a:pPr>
            <a:r>
              <a:rPr sz="3150" b="1" i="0">
                <a:solidFill>
                  <a:srgbClr val="0A332E"/>
                </a:solidFill>
              </a:rPr>
              <a:t>A 0.60 kg mass moves in a horizontal circle of radius 0.80 m at 4.0 m s⁻¹. Find centripetal acceleration and force.</a:t>
            </a:r>
          </a:p>
        </p:txBody>
      </p:sp>
      <p:sp>
        <p:nvSpPr>
          <p:cNvPr id="6" name="worked-actions">
            <a:extLst xmlns:a="http://schemas.openxmlformats.org/drawingml/2006/main">
              <a:ext uri="{FF2B5EF4-FFF2-40B4-BE49-F238E27FC236}">
                <a16:creationId xmlns:a16="http://schemas.microsoft.com/office/drawing/2014/main" id="{C7853A55-6EEB-4AC8-8ED9-A9E1C4D0D1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762500"/>
            <a:ext cx="9334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ESTIMATE · CHOOSE THE MODEL · STATE THE SIGN</a:t>
            </a:r>
          </a:p>
        </p:txBody>
      </p:sp>
    </p:spTree>
    <p:extLst>
      <p:ext uri="{BB962C8B-B14F-4D97-AF65-F5344CB8AC3E}">
        <p14:creationId xmlns:p14="http://schemas.microsoft.com/office/powerpoint/2010/main" val="1509581025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2026-08-26T11:39:43.6380000Z</dcterms:created>
  <dcterms:modified xsi:type="dcterms:W3CDTF">2026-08-26T11:39:43.6380000Z</dcterms:modified>
</coreProperties>
</file>