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0e6c318695548ee" /><Relationship Type="http://schemas.openxmlformats.org/officeDocument/2006/relationships/extended-properties" Target="/docProps/app.xml" Id="R2f5d3fff416c421e" /><Relationship Type="http://schemas.openxmlformats.org/officeDocument/2006/relationships/officeDocument" Target="/ppt/presentation.xml" Id="Rd811bc75a910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371b4177f4d5d"/>
  </p:sldMasterIdLst>
  <p:notesMasterIdLst>
    <p:notesMasterId xmlns:r="http://schemas.openxmlformats.org/officeDocument/2006/relationships" r:id="R33d00b2c438a411c"/>
  </p:notesMasterIdLst>
  <p:sldIdLst>
    <p:sldId xmlns:r="http://schemas.openxmlformats.org/officeDocument/2006/relationships" id="256" r:id="Rcab7813934114a82"/>
    <p:sldId xmlns:r="http://schemas.openxmlformats.org/officeDocument/2006/relationships" id="257" r:id="R7164b3227b0a4319"/>
    <p:sldId xmlns:r="http://schemas.openxmlformats.org/officeDocument/2006/relationships" id="258" r:id="R4db2195ceab447b3"/>
    <p:sldId xmlns:r="http://schemas.openxmlformats.org/officeDocument/2006/relationships" id="259" r:id="Rd7ad6ee95c594790"/>
    <p:sldId xmlns:r="http://schemas.openxmlformats.org/officeDocument/2006/relationships" id="260" r:id="R6cbe20bb68e24718"/>
    <p:sldId xmlns:r="http://schemas.openxmlformats.org/officeDocument/2006/relationships" id="261" r:id="R56b08cc598494a23"/>
    <p:sldId xmlns:r="http://schemas.openxmlformats.org/officeDocument/2006/relationships" id="262" r:id="R05762467640949a5"/>
    <p:sldId xmlns:r="http://schemas.openxmlformats.org/officeDocument/2006/relationships" id="263" r:id="R219221f57e1e4aef"/>
    <p:sldId xmlns:r="http://schemas.openxmlformats.org/officeDocument/2006/relationships" id="264" r:id="R27aee7cd50034b24"/>
    <p:sldId xmlns:r="http://schemas.openxmlformats.org/officeDocument/2006/relationships" id="265" r:id="R0ed538904eb24735"/>
    <p:sldId xmlns:r="http://schemas.openxmlformats.org/officeDocument/2006/relationships" id="266" r:id="Recc91fa8c43b4925"/>
    <p:sldId xmlns:r="http://schemas.openxmlformats.org/officeDocument/2006/relationships" id="267" r:id="R3016dbf5d5714ea5"/>
    <p:sldId xmlns:r="http://schemas.openxmlformats.org/officeDocument/2006/relationships" id="268" r:id="R560aba4b96db4a74"/>
    <p:sldId xmlns:r="http://schemas.openxmlformats.org/officeDocument/2006/relationships" id="269" r:id="Rfbc4fbc118d84047"/>
    <p:sldId xmlns:r="http://schemas.openxmlformats.org/officeDocument/2006/relationships" id="270" r:id="Rc544823b7ada44d0"/>
    <p:sldId xmlns:r="http://schemas.openxmlformats.org/officeDocument/2006/relationships" id="271" r:id="Ra56edae59dab4416"/>
    <p:sldId xmlns:r="http://schemas.openxmlformats.org/officeDocument/2006/relationships" id="272" r:id="R5a7d53e0708e4c21"/>
    <p:sldId xmlns:r="http://schemas.openxmlformats.org/officeDocument/2006/relationships" id="273" r:id="Rf530a4cb3e264730"/>
    <p:sldId xmlns:r="http://schemas.openxmlformats.org/officeDocument/2006/relationships" id="274" r:id="R877522fe130d4ab2"/>
    <p:sldId xmlns:r="http://schemas.openxmlformats.org/officeDocument/2006/relationships" id="275" r:id="Ra3e1ced10dff4f3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db9c0926c004182" /><Relationship Type="http://schemas.openxmlformats.org/officeDocument/2006/relationships/slideMaster" Target="/ppt/slideMasters/slideMaster1.xml" Id="Re78371b4177f4d5d" /><Relationship Type="http://schemas.openxmlformats.org/officeDocument/2006/relationships/notesMaster" Target="/ppt/notesMasters/notesMaster1.xml" Id="R33d00b2c438a411c" /><Relationship Type="http://schemas.openxmlformats.org/officeDocument/2006/relationships/presProps" Target="/ppt/presProps.xml" Id="R6cbc68d87c514ef0" /><Relationship Type="http://schemas.openxmlformats.org/officeDocument/2006/relationships/viewProps" Target="/ppt/viewProps.xml" Id="R12d79cef8c3949b7" /><Relationship Type="http://schemas.openxmlformats.org/officeDocument/2006/relationships/tableStyles" Target="/ppt/tableStyles.xml" Id="Rb3b6307f9d5f4de9" /><Relationship Type="http://schemas.openxmlformats.org/officeDocument/2006/relationships/slide" Target="/ppt/slides/slide1.xml" Id="Rcab7813934114a82" /><Relationship Type="http://schemas.openxmlformats.org/officeDocument/2006/relationships/slide" Target="/ppt/slides/slide2.xml" Id="R7164b3227b0a4319" /><Relationship Type="http://schemas.openxmlformats.org/officeDocument/2006/relationships/slide" Target="/ppt/slides/slide3.xml" Id="R4db2195ceab447b3" /><Relationship Type="http://schemas.openxmlformats.org/officeDocument/2006/relationships/slide" Target="/ppt/slides/slide4.xml" Id="Rd7ad6ee95c594790" /><Relationship Type="http://schemas.openxmlformats.org/officeDocument/2006/relationships/slide" Target="/ppt/slides/slide5.xml" Id="R6cbe20bb68e24718" /><Relationship Type="http://schemas.openxmlformats.org/officeDocument/2006/relationships/slide" Target="/ppt/slides/slide6.xml" Id="R56b08cc598494a23" /><Relationship Type="http://schemas.openxmlformats.org/officeDocument/2006/relationships/slide" Target="/ppt/slides/slide7.xml" Id="R05762467640949a5" /><Relationship Type="http://schemas.openxmlformats.org/officeDocument/2006/relationships/slide" Target="/ppt/slides/slide8.xml" Id="R219221f57e1e4aef" /><Relationship Type="http://schemas.openxmlformats.org/officeDocument/2006/relationships/slide" Target="/ppt/slides/slide9.xml" Id="R27aee7cd50034b24" /><Relationship Type="http://schemas.openxmlformats.org/officeDocument/2006/relationships/slide" Target="/ppt/slides/slide10.xml" Id="R0ed538904eb24735" /><Relationship Type="http://schemas.openxmlformats.org/officeDocument/2006/relationships/slide" Target="/ppt/slides/slide11.xml" Id="Recc91fa8c43b4925" /><Relationship Type="http://schemas.openxmlformats.org/officeDocument/2006/relationships/slide" Target="/ppt/slides/slide12.xml" Id="R3016dbf5d5714ea5" /><Relationship Type="http://schemas.openxmlformats.org/officeDocument/2006/relationships/slide" Target="/ppt/slides/slide13.xml" Id="R560aba4b96db4a74" /><Relationship Type="http://schemas.openxmlformats.org/officeDocument/2006/relationships/slide" Target="/ppt/slides/slide14.xml" Id="Rfbc4fbc118d84047" /><Relationship Type="http://schemas.openxmlformats.org/officeDocument/2006/relationships/slide" Target="/ppt/slides/slide15.xml" Id="Rc544823b7ada44d0" /><Relationship Type="http://schemas.openxmlformats.org/officeDocument/2006/relationships/slide" Target="/ppt/slides/slide16.xml" Id="Ra56edae59dab4416" /><Relationship Type="http://schemas.openxmlformats.org/officeDocument/2006/relationships/slide" Target="/ppt/slides/slide17.xml" Id="R5a7d53e0708e4c21" /><Relationship Type="http://schemas.openxmlformats.org/officeDocument/2006/relationships/slide" Target="/ppt/slides/slide18.xml" Id="Rf530a4cb3e264730" /><Relationship Type="http://schemas.openxmlformats.org/officeDocument/2006/relationships/slide" Target="/ppt/slides/slide19.xml" Id="R877522fe130d4ab2" /><Relationship Type="http://schemas.openxmlformats.org/officeDocument/2006/relationships/slide" Target="/ppt/slides/slide20.xml" Id="Ra3e1ced10dff4f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b4afbe0079e4e0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8220fde0534440d" /><Relationship Type="http://schemas.openxmlformats.org/officeDocument/2006/relationships/notesMaster" Target="/ppt/notesMasters/notesMaster1.xml" Id="R5787c34acad247a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755e9f635b347e3" /><Relationship Type="http://schemas.openxmlformats.org/officeDocument/2006/relationships/notesMaster" Target="/ppt/notesMasters/notesMaster1.xml" Id="R1e21a3b386e3433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a32d5682f17492a" /><Relationship Type="http://schemas.openxmlformats.org/officeDocument/2006/relationships/notesMaster" Target="/ppt/notesMasters/notesMaster1.xml" Id="R103356c2800a43b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75fae4fdc094904" /><Relationship Type="http://schemas.openxmlformats.org/officeDocument/2006/relationships/notesMaster" Target="/ppt/notesMasters/notesMaster1.xml" Id="R3aa3fe41f4c8447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babe8d0e97f4d29" /><Relationship Type="http://schemas.openxmlformats.org/officeDocument/2006/relationships/notesMaster" Target="/ppt/notesMasters/notesMaster1.xml" Id="Rdd04bc409b914f5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dd817d668f84426" /><Relationship Type="http://schemas.openxmlformats.org/officeDocument/2006/relationships/notesMaster" Target="/ppt/notesMasters/notesMaster1.xml" Id="R513abc68bf6e483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e6692d1c0164bbf" /><Relationship Type="http://schemas.openxmlformats.org/officeDocument/2006/relationships/notesMaster" Target="/ppt/notesMasters/notesMaster1.xml" Id="Rf8cfad23bc4b404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224e296687d431b" /><Relationship Type="http://schemas.openxmlformats.org/officeDocument/2006/relationships/notesMaster" Target="/ppt/notesMasters/notesMaster1.xml" Id="Rc530d463524d4a6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bc07963a4f040c7" /><Relationship Type="http://schemas.openxmlformats.org/officeDocument/2006/relationships/notesMaster" Target="/ppt/notesMasters/notesMaster1.xml" Id="R90b5a3d06d264a5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f3a25d75a8942e4" /><Relationship Type="http://schemas.openxmlformats.org/officeDocument/2006/relationships/notesMaster" Target="/ppt/notesMasters/notesMaster1.xml" Id="Rec376c96be904dd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c35ae34104748a8" /><Relationship Type="http://schemas.openxmlformats.org/officeDocument/2006/relationships/notesMaster" Target="/ppt/notesMasters/notesMaster1.xml" Id="R40e674656c084d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1bdaa904d9147de" /><Relationship Type="http://schemas.openxmlformats.org/officeDocument/2006/relationships/notesMaster" Target="/ppt/notesMasters/notesMaster1.xml" Id="Reb16839b2c5745d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31cb9a964b6476e" /><Relationship Type="http://schemas.openxmlformats.org/officeDocument/2006/relationships/notesMaster" Target="/ppt/notesMasters/notesMaster1.xml" Id="R56f88149f6da443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295437295784990" /><Relationship Type="http://schemas.openxmlformats.org/officeDocument/2006/relationships/notesMaster" Target="/ppt/notesMasters/notesMaster1.xml" Id="R427f9f9fda0d43e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34564a9820246ba" /><Relationship Type="http://schemas.openxmlformats.org/officeDocument/2006/relationships/notesMaster" Target="/ppt/notesMasters/notesMaster1.xml" Id="R78acd5e5b6a54d9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336e5ecf83c408b" /><Relationship Type="http://schemas.openxmlformats.org/officeDocument/2006/relationships/notesMaster" Target="/ppt/notesMasters/notesMaster1.xml" Id="Rf9448f435f0642b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16f84f4a9834b39" /><Relationship Type="http://schemas.openxmlformats.org/officeDocument/2006/relationships/notesMaster" Target="/ppt/notesMasters/notesMaster1.xml" Id="Rb046ee370ebd40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cc772e021e94c6b" /><Relationship Type="http://schemas.openxmlformats.org/officeDocument/2006/relationships/notesMaster" Target="/ppt/notesMasters/notesMaster1.xml" Id="R447f4d38b4cf45f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591ec8fd6174e9b" /><Relationship Type="http://schemas.openxmlformats.org/officeDocument/2006/relationships/notesMaster" Target="/ppt/notesMasters/notesMaster1.xml" Id="R2917bf475e2c430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f87e0e26f9b46e7" /><Relationship Type="http://schemas.openxmlformats.org/officeDocument/2006/relationships/notesMaster" Target="/ppt/notesMasters/notesMaster1.xml" Id="R8456bdb48d464b6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tangent. Instantaneous velocity is tangent. Q2: inward. It changes the velocity direction.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×4. F ∝ v². Q4: 2π rad. A full circle subtends 2π radians.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tangent. Instantaneous velocity is tangent. Q2: inward. It changes the velocity direction. Q3: ×4. F ∝ v². Q4: 2π rad. A full circle subtends 2π radians.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tangent. Instantaneous velocity is tangent. Q2: inward. It changes the velocity direction.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angular speed, period, radian, centripetal, tangent, resultant.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Gradient m/r = 0.25 kg m⁻¹. Data: (0, 0), (16, 4), (36, 9), (64, 16), (100, 25).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12 Motion in a circle;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 or securely enclosed apparatus; never swing masses near learners.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c4d2cc97447e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0d73c6c4ad0465d" /><Relationship Type="http://schemas.openxmlformats.org/officeDocument/2006/relationships/slideLayout" Target="/ppt/slideLayouts/slideLayout1.xml" Id="Rd2052be094e14cb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52be094e14cb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4a7690b14c4b" /><Relationship Type="http://schemas.openxmlformats.org/officeDocument/2006/relationships/notesSlide" Target="/ppt/notesSlides/notesSlide1.xml" Id="R7c7de51f8ba04f1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c542bad7470f" /><Relationship Type="http://schemas.openxmlformats.org/officeDocument/2006/relationships/notesSlide" Target="/ppt/notesSlides/notesSlide10.xml" Id="Rf45b5ee71e08400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2c3c40274e20" /><Relationship Type="http://schemas.openxmlformats.org/officeDocument/2006/relationships/notesSlide" Target="/ppt/notesSlides/notesSlide11.xml" Id="Ra5b6d655448e432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57aa4a4b4a9a" /><Relationship Type="http://schemas.openxmlformats.org/officeDocument/2006/relationships/notesSlide" Target="/ppt/notesSlides/notesSlide12.xml" Id="R540cff2c3ea74c6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b8c827924901" /><Relationship Type="http://schemas.openxmlformats.org/officeDocument/2006/relationships/notesSlide" Target="/ppt/notesSlides/notesSlide13.xml" Id="R8b04bfd6d49344b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ef5c46d24f0a" /><Relationship Type="http://schemas.openxmlformats.org/officeDocument/2006/relationships/notesSlide" Target="/ppt/notesSlides/notesSlide14.xml" Id="R4b42f00dacd146c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ba21ec57b4bb3" /><Relationship Type="http://schemas.openxmlformats.org/officeDocument/2006/relationships/notesSlide" Target="/ppt/notesSlides/notesSlide15.xml" Id="Rc0d8fe5a862e4bc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663dae12a4f76" /><Relationship Type="http://schemas.openxmlformats.org/officeDocument/2006/relationships/notesSlide" Target="/ppt/notesSlides/notesSlide16.xml" Id="R711d1f22ccf3467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b574fd574d17" /><Relationship Type="http://schemas.openxmlformats.org/officeDocument/2006/relationships/notesSlide" Target="/ppt/notesSlides/notesSlide17.xml" Id="R2b7c70c0ebc7427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401d11134190" /><Relationship Type="http://schemas.openxmlformats.org/officeDocument/2006/relationships/notesSlide" Target="/ppt/notesSlides/notesSlide18.xml" Id="R6080a4d95ce2402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f754eb8d448a" /><Relationship Type="http://schemas.openxmlformats.org/officeDocument/2006/relationships/notesSlide" Target="/ppt/notesSlides/notesSlide19.xml" Id="R55d48014c39b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bb65e1994231" /><Relationship Type="http://schemas.openxmlformats.org/officeDocument/2006/relationships/notesSlide" Target="/ppt/notesSlides/notesSlide2.xml" Id="Ra18b1ec41792422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68179e0594509" /><Relationship Type="http://schemas.openxmlformats.org/officeDocument/2006/relationships/notesSlide" Target="/ppt/notesSlides/notesSlide20.xml" Id="R6706d42871ab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4958b6fb4fce" /><Relationship Type="http://schemas.openxmlformats.org/officeDocument/2006/relationships/notesSlide" Target="/ppt/notesSlides/notesSlide3.xml" Id="R2c875fd70c65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2e65dd9c465e" /><Relationship Type="http://schemas.openxmlformats.org/officeDocument/2006/relationships/notesSlide" Target="/ppt/notesSlides/notesSlide4.xml" Id="R1f1fe05f1d35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753a970d44c8d" /><Relationship Type="http://schemas.openxmlformats.org/officeDocument/2006/relationships/notesSlide" Target="/ppt/notesSlides/notesSlide5.xml" Id="Rc9884c2304c4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3c27e5c24a24" /><Relationship Type="http://schemas.openxmlformats.org/officeDocument/2006/relationships/notesSlide" Target="/ppt/notesSlides/notesSlide6.xml" Id="R24dcd10a98e1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9897193c49a7" /><Relationship Type="http://schemas.openxmlformats.org/officeDocument/2006/relationships/notesSlide" Target="/ppt/notesSlides/notesSlide7.xml" Id="R71dce0f29ae1430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8957a9fb4a73" /><Relationship Type="http://schemas.openxmlformats.org/officeDocument/2006/relationships/chart" Target="/ppt/slides/charts/chart1.xml" Id="Rab9f5130edd64ce0" /><Relationship Type="http://schemas.openxmlformats.org/officeDocument/2006/relationships/notesSlide" Target="/ppt/notesSlides/notesSlide8.xml" Id="Rf1959c0000eb44c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77eb67ab455d" /><Relationship Type="http://schemas.openxmlformats.org/officeDocument/2006/relationships/notesSlide" Target="/ppt/notesSlides/notesSlide9.xml" Id="R0bab41a4faf14543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Motion in a circle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16</c:v>
              </c:pt>
              <c:pt idx="2">
                <c:v>36</c:v>
              </c:pt>
              <c:pt idx="3">
                <c:v>64</c:v>
              </c:pt>
              <c:pt idx="4">
                <c:v>100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4</c:v>
              </c:pt>
              <c:pt idx="2">
                <c:v>9</c:v>
              </c:pt>
              <c:pt idx="3">
                <c:v>16</c:v>
              </c:pt>
              <c:pt idx="4">
                <c:v>25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Force for m = 0.50 kg, r = 2.0 m (N)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Speed squared (m² s⁻²)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821E14A5-9220-4B6C-8943-063F75349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DA7F9A57-4690-4214-A826-6B93B0C46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Motion in a circle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FB08CD52-7690-4FB9-A82F-5087341EF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Acceleration Can Turn Without Speeding Up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A461CE71-3B14-4ADB-870E-7A30466C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ω = 2π/T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8FDD1E3B-B427-4FB5-ADE3-04F99446F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981ADF0-B7FC-43AC-867C-76DF3EAF5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12 · MOTION IN A CIRCLE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410A6F2-6F01-48C8-9F3C-7DD4D9A27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3A70B59-D0A7-4DCF-9AC4-0A3FCCE56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795058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373980D-493B-42F2-BA61-0E51F5DC4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0572EC7-D6F0-469E-A4BF-95FBFFACA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44AA8B9-4721-43EE-BC27-F89B8A31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AFE4E02-8098-4E1B-859F-15BA5E72B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7DDB6546-8BD7-467F-8C53-FB218C32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B5444D39-BD05-447E-B034-DA86F85FD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 = v²/r = 16/0.80 = 20 m s⁻².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E9540015-A723-44E5-82B9-F8B6081E2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A82602DA-3C95-4AAB-B676-7E30A79F5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 = ma.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8A07C1FF-34F8-4884-833B-0B3E5D75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92532199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867877A-B1FF-4634-9BB4-26F321BA2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494A1C6-67C6-4FE5-9A03-89EFB6C7E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814083B-7BCB-46DF-8AE5-7A2D72391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3CB043-6E14-42F3-823E-6EA8A5577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8C1925B-1BAE-4EBF-BFDD-38A9F9653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F = 0.60 × 20 = 12 N inward.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E0365623-662A-462D-8165-87621FA02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a = 20 m s⁻²; F = 12 N inward.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97B31272-834A-4780-A932-51E27FE86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90099974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787BF16-CA32-472A-91AB-9879866D1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F6F17B3-B7DE-46AE-82A2-E10A36190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DAC8EA7-513A-479D-A447-5AA73913B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CCBDCD-A176-4663-8241-E14728993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592AFBB8-62C1-44D5-B3B9-766C1F6D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wheel turns at 3.0 revolutions per second. A point is 0.25 m from the axis. Find ω and tangential speed.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C7A2751C-2CFE-4125-981D-B28A861B9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ω = 2πf.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7D9A1F38-7940-4BC9-87FB-4DCBA587B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210481777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CAD7B64-EC54-4B47-AD96-3C234D303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214798C-94BE-455C-823D-33EC78B55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CAB9BF5-B809-45FC-901E-27B24BD4B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44E33F-FA37-4B2C-AD02-EC5AA6A74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2CA4E958-8084-4269-950E-6907F2B17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ω = 2πf.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A463EABD-0E99-457F-80E7-D0342349E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Use radians per second.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34C54FF0-2A9A-40D2-97B8-0A50B0F42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v = rω.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FACAA89D-2EE4-4EF2-99C8-1473FD7D2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ω = 18.8 rad s⁻¹; v = 4.71 m s⁻¹.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7C3889EF-66C2-4214-9FDF-415BB5A95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1143029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4D51514-2276-4BA8-8159-79305AFF1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FB201D2-941F-47E0-84FF-CAE522EBA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91A4B2F-E36F-46FB-8FDA-8FE43CE2A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1444C3-EBAC-42EE-8F36-214F6D9FF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A2C0D12B-B47D-44EF-AE11-A03BBE916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“Centripetal force is an additional force acting toward the centre.”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29AFCC33-A9D9-4460-A8D0-2229D351D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34737711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6CE5270-8A38-45B8-9743-D9FC72F7A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0B957E7-72C4-4E28-9835-4F27334DE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CEE09E9-AA86-409A-9DB0-843E6089C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FCA5D2C-1FAF-4BF9-854A-3B21023AD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705B1B1C-FC71-4CF8-9EA7-49D29C8BC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It is the name for the resultant inward component of real forces such as tension, gravity or friction.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2DDA1E84-817A-40EE-9F07-7875220D1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Centripetal force is a job title, not a new employee.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657B7B12-1DA1-4208-8007-82FDAB0E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79218572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0BE82B0-6260-4335-ADBD-3432BB42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0C55A46-0D99-46A2-9594-D324D8BDD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36D89AD-0D38-4B18-B7F8-60E4DAE57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492CD94-5F56-485E-8741-77D7CDAFF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19FA12C1-B157-4BCD-9D9D-51CB21665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435F8BCD-8CDA-4B66-ACA1-DD8C7D68B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900 kg car rounds a flat curve of radius 45 m at 15 m s⁻¹. Calculate the required frictional force and state its direction.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73EDA99A-D4A5-4BA3-9769-BD377C530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77285406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E80FBA7-148F-4D1B-858D-F2B9FD7EB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E3F6D88-DDD1-4537-8293-AE00AEB5E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01A7A1B-332C-4CE9-A29C-0E31CC3FD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DC8EA1-56DB-4B21-AFE6-98E5A11DB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D5ABEE8A-CBBF-463D-836B-019CE5F86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10D80023-09AC-41AE-AC30-C0C313ABB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mv²/r.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115541D0-DED5-43DA-AA1A-6D2CFC751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E819F062-3041-485D-BBE7-CCC1CCBAB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900 × 15²/45.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B5AB31D8-2FF6-4BCF-B6CB-5015A25CF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8C5C2007-B9E0-42F1-B586-D27AE4F7F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 = 4.50 × 10³ N.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0AE59F2B-0EED-462A-87DA-09B6F08EE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6836F80F-07C5-4D9F-86D3-8445B96CC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Direction horizontally toward the centre of the curve.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900B133C-E026-4FE4-9A74-3E7B873CA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26249551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154D61A-1D55-4E26-AE3D-EFDF4AF5A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2E16881-E8B1-4DC5-96E8-D799B36CE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6062FB0-D035-459B-9D78-C6A4E9ED6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F27B23C-E885-479A-84BC-3480E1584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51EEA142-B43C-4E56-8DA6-5448AE53A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E7FADD07-A217-4AEC-8DB6-40ABB6C92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948740AD-8899-4F46-BD9B-EF3BE427D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Velocity direction in circle?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AE3FCB87-FB44-4B9F-BA2F-B912BD46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inward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outward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tangent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57A59E3F-DCAF-42A8-9D1F-CAEB862A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EB7F207D-0AA8-483F-9015-C3F15623A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Acceleration direction?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83B25DB1-380F-498A-BC21-9D2B9FF05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tangent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inward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outward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with velocity</a:t>
            </a:r>
          </a:p>
        </p:txBody>
      </p:sp>
    </p:spTree>
    <p:extLst>
      <p:ext uri="{BB962C8B-B14F-4D97-AF65-F5344CB8AC3E}">
        <p14:creationId xmlns:p14="http://schemas.microsoft.com/office/powerpoint/2010/main" val="127046088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DBDFCD4-4C9E-4248-BF06-1805E5C2E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9E79CC2-4463-4556-BF32-3984F3693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1FAD7F9-AEFC-44BB-9C50-FC457BBD5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9D08D16-9BE3-41BB-AEF0-B8C022DA9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B62722BD-6E84-4088-87C2-33C770B7E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E8759A9C-7F61-474D-B234-F3311134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22D7DCFD-8EC7-4D67-9A12-0511229D3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Double speed changes F by?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55FC9DBE-C183-4510-B0E7-A99C6F552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×2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×4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×8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unchanged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CAD90808-BFAE-478D-8712-E2C1CEE53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F76FE199-F2D9-4771-8FEC-31DEDE90E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 revolution equals?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144D3642-E491-4E9A-9193-0FE95B2F0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π rad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2π rad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360 rad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1 rad</a:t>
            </a:r>
          </a:p>
        </p:txBody>
      </p:sp>
    </p:spTree>
    <p:extLst>
      <p:ext uri="{BB962C8B-B14F-4D97-AF65-F5344CB8AC3E}">
        <p14:creationId xmlns:p14="http://schemas.microsoft.com/office/powerpoint/2010/main" val="168717562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FD00FDA-8EB8-48F8-8DAF-1668486B4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EE1EA64-7C8D-425A-934C-7DA7DF5B0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F2B1010-42F7-4510-A730-E42C164AA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B3E19F3-FED2-47EB-8EBD-A8635C101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3E5E0C89-80BB-4B42-843A-B28F4E6FD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satellite moves at constant speed. Why is it still accelerating?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135CC175-E40B-4D3B-82FC-0282AAA8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00998406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5BE53B9-D591-456A-BC29-DDC748ACB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1C79955-A390-4217-8C71-58BFE465C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3DFB712-4B4A-4618-9F6B-068ACD550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363030-8B4C-4D59-BBD0-2F4EB7D76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E7885B95-AA28-4751-88E7-82ED4A47B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tangent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5E031532-E925-4755-8AE4-2703CA818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inward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23FA6181-8DF5-4A22-94CB-9921A544F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×4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1A343EFF-49D0-4EA4-B1FF-D66225C46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2π rad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908BA63B-19ED-4F51-A0F9-6FD64423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D1DA3FF1-7E7C-4708-BD74-0143CF6E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20524732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8196CD7-6C0C-464B-B735-54665CF45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C8F8257-65E4-4A7C-8E04-82512114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F6B8FA5-9C52-4114-9988-C64CAD18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3D872C-78C1-47C6-9788-7486F999D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5EAF48CC-9F83-4418-8426-FEE42EF1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54FAD6FA-1C54-4CD9-90E1-008D9833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F1960A38-B350-4757-B00A-0B7E648CD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Velocity direction in circle?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20AC63E9-D94D-4FBB-96DE-7FB82A99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inward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outward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tangent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zero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970D63E4-2680-4B4A-BB2C-68911034C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A35B920D-244E-4F1E-8848-45BA655DA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Acceleration direction?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B247006F-ED80-425B-85F7-A5D5E7359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tangent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inward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outward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with velocity</a:t>
            </a:r>
          </a:p>
        </p:txBody>
      </p:sp>
    </p:spTree>
    <p:extLst>
      <p:ext uri="{BB962C8B-B14F-4D97-AF65-F5344CB8AC3E}">
        <p14:creationId xmlns:p14="http://schemas.microsoft.com/office/powerpoint/2010/main" val="15567875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91931AC-C558-4444-BD24-81E58524C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1DA8C3-96DF-444C-DB45-46DBDF08E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4AD2DCB1-1DDA-ECFE-1F07-61ACFFAD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D730170C-AA7B-079F-7EB5-8871EEDB0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Angular speed measures angle swept per unit time.</a:t>
            </a: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C035B040-B56E-C721-AD5D-BFEE946C4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86763"/>
            <a:ext cx="1879600" cy="215805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>
            <a:solidFill>
              <a:srgbClr val="102E29"/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Oval 25">
            <a:extLst xmlns:a="http://schemas.openxmlformats.org/drawingml/2006/main">
              <a:ext uri="{FF2B5EF4-FFF2-40B4-BE49-F238E27FC236}">
                <a16:creationId xmlns:a16="http://schemas.microsoft.com/office/drawing/2014/main" id="{A1F77D47-7696-6C4C-5C21-3C792EEBA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6200" y="4707467"/>
            <a:ext cx="114300" cy="131233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D8DA5A78-E88A-4D73-A8B3-88DD7D540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7000" y="4765792"/>
            <a:ext cx="9398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34620111-FC8A-E8E7-2AF2-1AD32A407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800" y="4415837"/>
            <a:ext cx="762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r</a:t>
            </a:r>
          </a:p>
        </p:txBody>
      </p:sp>
      <p:sp>
        <p:nvSpPr>
          <p:cNvPr id="29" name="Oval 28">
            <a:extLst xmlns:a="http://schemas.openxmlformats.org/drawingml/2006/main">
              <a:ext uri="{FF2B5EF4-FFF2-40B4-BE49-F238E27FC236}">
                <a16:creationId xmlns:a16="http://schemas.microsoft.com/office/drawing/2014/main" id="{02026867-15B7-F1CF-3684-BB2155700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5200" y="4619978"/>
            <a:ext cx="254000" cy="291629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0747902D-B555-4640-A9C1-594C6850F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6172200" y="3745089"/>
            <a:ext cx="0" cy="81656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4681BC0E-11DE-371F-403F-82FE4D7AB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6385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0A332E"/>
                </a:solidFill>
              </a:defRPr>
            </a:pPr>
            <a:r>
              <a:rPr sz="2250" b="0">
                <a:solidFill>
                  <a:srgbClr val="0A332E"/>
                </a:solidFill>
              </a:rPr>
              <a:t>v is always tangent</a:t>
            </a:r>
          </a:p>
        </p:txBody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B5FD9DD6-0E2D-4DA5-83DB-45485C81C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5384800" y="4765792"/>
            <a:ext cx="609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192BC101-400D-E28C-690C-DF3D17C1B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0400" y="4882445"/>
            <a:ext cx="152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F = m v² / r</a:t>
            </a:r>
          </a:p>
        </p:txBody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19C0CA82-0990-5DF6-C529-1D0A61980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1719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48635E"/>
                </a:solidFill>
              </a:defRPr>
            </a:pPr>
            <a:r>
              <a:rPr sz="2250" b="0">
                <a:solidFill>
                  <a:srgbClr val="48635E"/>
                </a:solidFill>
              </a:rPr>
              <a:t>speed stays constant; direction changes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0556F46D-FD12-6B56-1069-EDDA856AA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953000"/>
            <a:ext cx="4095750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EF5C3E"/>
                </a:solidFill>
              </a:defRPr>
            </a:pPr>
            <a:r>
              <a:rPr sz="2250" b="0">
                <a:solidFill>
                  <a:srgbClr val="EF5C3E"/>
                </a:solidFill>
              </a:rPr>
              <a:t>velocity changes → inward acceleration</a:t>
            </a:r>
          </a:p>
        </p:txBody>
      </p:sp>
      <p:sp>
        <p:nvSpPr>
          <p:cNvPr id="3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37E4EB4-5EB6-437C-BDD7-4727A20C1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37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CDF4F48-2E26-43FF-AEBB-5702FFC2E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4503153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240FC86-A441-4229-BDBB-5F3B87AA6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22683A2-27C1-4B8F-838A-25F11F4AA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74197EE-BA8D-4DE4-9C4D-00AE1D767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CD77124-D3FA-442A-83B5-2E0A45875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2060571C-A539-4DC8-932E-90D5AEDFF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5937F48F-0E73-4C25-AB03-523E907E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Angular speed measures angle swept per unit time.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4393EFF4-52F3-4D3C-97B0-02544B087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FAE5948C-CC63-4D83-9912-C6D07B70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Velocity is tangent to the circle; acceleration points toward the centre.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E8498AED-5357-4DA5-9BFD-9E38CEA29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3956538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2D95CE1-6F18-4CA0-BAC4-2CE3EC14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16A9BA3-AED0-4F37-9FEC-AD596FC17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DF84EAB-B01C-4CDB-A6EA-71A80D5C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6CDBE72-0CD8-49E6-B122-15E10661A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CF7075D3-87C1-439B-8508-5BF219B6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512AABD6-7638-4842-AB1E-F579C5B5B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Centripetal force is the resultant inward force, not an extra new force.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E0737077-7F12-4A86-A51A-E61B0E93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For fixed r, centripetal force is proportional to v².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648BE471-A849-49B6-BDC1-B88D4498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0840BEA0-18DB-4AF3-A329-6FD596DB9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ω = 2π/T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C67D3CC0-6E04-4C02-917D-0DC2B7676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rω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5D7DFF7B-B75A-451F-8AD0-37DC03D19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= v²/r = rω²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610DC608-113C-41AC-B820-5A1C1BF73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mv²/r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8B045A4F-ECF5-4D94-80AE-F9F2CC4E0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20414778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F0447E6-85E6-4998-80D6-157AC1CFF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43B4B43-1FD4-4290-A794-0009C1E3A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5413736-7BFE-47F5-AE0A-16B2A62FD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1CCB494-C165-45DF-BF28-616AEF092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81593683-AF67-4B68-BE63-61C2B43AB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E8487DE4-064E-4D8A-9ABB-5E8AE075A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172BC3CC-7AE3-49B5-861A-3937A0E62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Force for m = 0.50 kg, r = 2.0 m (N)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FA73FD21-EA6C-45A7-A239-9870DFAE6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Speed squared (m² s⁻²)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4B0BF55F-038E-4A0A-80AD-3950AAF3D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A87BE2DA-6259-4B6B-B830-BE9FF4451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831755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94F8004-C167-47BE-824A-43B587904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3800598-688F-48CB-8E4E-536D96730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D04335B-7307-43E6-9A5B-47D970D15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9F7701-590E-4FC7-B24A-3960582C9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Centripetal force is linear with speed squared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b9f5130edd64ce0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8B6E24B2-7118-4F6B-9105-AF798B9D6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Halve the radius and edit every force value.</a:t>
            </a:r>
          </a:p>
        </p:txBody>
      </p:sp>
    </p:spTree>
    <p:extLst>
      <p:ext uri="{BB962C8B-B14F-4D97-AF65-F5344CB8AC3E}">
        <p14:creationId xmlns:p14="http://schemas.microsoft.com/office/powerpoint/2010/main" val="76995932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E3DA72F-061E-470B-8103-CE5CCC07E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12 · MOTION IN A CIRCLE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517341C-7158-4B72-9B98-40514893B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B62F924-C71F-426A-A5BA-E3CB59DE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50A6F21-B7C2-4C72-8950-291D8886E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46A8058C-0DC0-436E-A38E-25E3AB67F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0.60 kg mass moves in a horizontal circle of radius 0.80 m at 4.0 m s⁻¹. Find centripetal acceleration and force.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C7853A55-6EEB-4AC8-8ED9-A9E1C4D0D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15095810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2026-08-26T11:39:43.6380000Z</dcterms:created>
  <dcterms:modified xsi:type="dcterms:W3CDTF">2026-08-26T11:39:43.6380000Z</dcterms:modified>
</coreProperties>
</file>