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1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b0c1e0ab610434d" /><Relationship Type="http://schemas.openxmlformats.org/officeDocument/2006/relationships/extended-properties" Target="/docProps/app.xml" Id="Ra444938e170c42e9" /><Relationship Type="http://schemas.openxmlformats.org/officeDocument/2006/relationships/officeDocument" Target="/ppt/presentation.xml" Id="Rf53f8d01803746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dd9172c9ba48eb"/>
  </p:sldMasterIdLst>
  <p:notesMasterIdLst>
    <p:notesMasterId xmlns:r="http://schemas.openxmlformats.org/officeDocument/2006/relationships" r:id="Rdeed53cc498b4c95"/>
  </p:notesMasterIdLst>
  <p:sldIdLst>
    <p:sldId xmlns:r="http://schemas.openxmlformats.org/officeDocument/2006/relationships" id="256" r:id="Rdeb135e106da4644"/>
    <p:sldId xmlns:r="http://schemas.openxmlformats.org/officeDocument/2006/relationships" id="257" r:id="R4a0ca1237e4f4d66"/>
    <p:sldId xmlns:r="http://schemas.openxmlformats.org/officeDocument/2006/relationships" id="258" r:id="R5db3dcccced74e58"/>
    <p:sldId xmlns:r="http://schemas.openxmlformats.org/officeDocument/2006/relationships" id="259" r:id="Reeff129d37314f52"/>
    <p:sldId xmlns:r="http://schemas.openxmlformats.org/officeDocument/2006/relationships" id="260" r:id="R7b9a629aef4842c4"/>
    <p:sldId xmlns:r="http://schemas.openxmlformats.org/officeDocument/2006/relationships" id="261" r:id="Ra27b61bb20534b0d"/>
    <p:sldId xmlns:r="http://schemas.openxmlformats.org/officeDocument/2006/relationships" id="262" r:id="Rad12b615397b41f2"/>
    <p:sldId xmlns:r="http://schemas.openxmlformats.org/officeDocument/2006/relationships" id="263" r:id="R419212b0307a480f"/>
    <p:sldId xmlns:r="http://schemas.openxmlformats.org/officeDocument/2006/relationships" id="264" r:id="R20eee6f339c846e1"/>
    <p:sldId xmlns:r="http://schemas.openxmlformats.org/officeDocument/2006/relationships" id="265" r:id="R7785383c8dac4877"/>
    <p:sldId xmlns:r="http://schemas.openxmlformats.org/officeDocument/2006/relationships" id="266" r:id="R6b6e13b1f49e4dbf"/>
    <p:sldId xmlns:r="http://schemas.openxmlformats.org/officeDocument/2006/relationships" id="267" r:id="Rca4818d7a05248a9"/>
    <p:sldId xmlns:r="http://schemas.openxmlformats.org/officeDocument/2006/relationships" id="268" r:id="R32e9045a72dd47d8"/>
    <p:sldId xmlns:r="http://schemas.openxmlformats.org/officeDocument/2006/relationships" id="269" r:id="R3dec51891a1847c8"/>
    <p:sldId xmlns:r="http://schemas.openxmlformats.org/officeDocument/2006/relationships" id="270" r:id="R2637c1368a494ecb"/>
    <p:sldId xmlns:r="http://schemas.openxmlformats.org/officeDocument/2006/relationships" id="271" r:id="Re465a2062fbf4c81"/>
    <p:sldId xmlns:r="http://schemas.openxmlformats.org/officeDocument/2006/relationships" id="272" r:id="Rfae9acea750b4cbb"/>
    <p:sldId xmlns:r="http://schemas.openxmlformats.org/officeDocument/2006/relationships" id="273" r:id="R514e892deeca4b55"/>
    <p:sldId xmlns:r="http://schemas.openxmlformats.org/officeDocument/2006/relationships" id="274" r:id="Ref7613d1fee544b0"/>
    <p:sldId xmlns:r="http://schemas.openxmlformats.org/officeDocument/2006/relationships" id="275" r:id="Rdb281c97cbee449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2ffb088d2484151" /><Relationship Type="http://schemas.openxmlformats.org/officeDocument/2006/relationships/slideMaster" Target="/ppt/slideMasters/slideMaster1.xml" Id="R0ddd9172c9ba48eb" /><Relationship Type="http://schemas.openxmlformats.org/officeDocument/2006/relationships/notesMaster" Target="/ppt/notesMasters/notesMaster1.xml" Id="Rdeed53cc498b4c95" /><Relationship Type="http://schemas.openxmlformats.org/officeDocument/2006/relationships/presProps" Target="/ppt/presProps.xml" Id="R0b8c8a6fa8254845" /><Relationship Type="http://schemas.openxmlformats.org/officeDocument/2006/relationships/viewProps" Target="/ppt/viewProps.xml" Id="R3c85a262a8a149a0" /><Relationship Type="http://schemas.openxmlformats.org/officeDocument/2006/relationships/tableStyles" Target="/ppt/tableStyles.xml" Id="Rc9956dfde9a147d7" /><Relationship Type="http://schemas.openxmlformats.org/officeDocument/2006/relationships/slide" Target="/ppt/slides/slide1.xml" Id="Rdeb135e106da4644" /><Relationship Type="http://schemas.openxmlformats.org/officeDocument/2006/relationships/slide" Target="/ppt/slides/slide2.xml" Id="R4a0ca1237e4f4d66" /><Relationship Type="http://schemas.openxmlformats.org/officeDocument/2006/relationships/slide" Target="/ppt/slides/slide3.xml" Id="R5db3dcccced74e58" /><Relationship Type="http://schemas.openxmlformats.org/officeDocument/2006/relationships/slide" Target="/ppt/slides/slide4.xml" Id="Reeff129d37314f52" /><Relationship Type="http://schemas.openxmlformats.org/officeDocument/2006/relationships/slide" Target="/ppt/slides/slide5.xml" Id="R7b9a629aef4842c4" /><Relationship Type="http://schemas.openxmlformats.org/officeDocument/2006/relationships/slide" Target="/ppt/slides/slide6.xml" Id="Ra27b61bb20534b0d" /><Relationship Type="http://schemas.openxmlformats.org/officeDocument/2006/relationships/slide" Target="/ppt/slides/slide7.xml" Id="Rad12b615397b41f2" /><Relationship Type="http://schemas.openxmlformats.org/officeDocument/2006/relationships/slide" Target="/ppt/slides/slide8.xml" Id="R419212b0307a480f" /><Relationship Type="http://schemas.openxmlformats.org/officeDocument/2006/relationships/slide" Target="/ppt/slides/slide9.xml" Id="R20eee6f339c846e1" /><Relationship Type="http://schemas.openxmlformats.org/officeDocument/2006/relationships/slide" Target="/ppt/slides/slide10.xml" Id="R7785383c8dac4877" /><Relationship Type="http://schemas.openxmlformats.org/officeDocument/2006/relationships/slide" Target="/ppt/slides/slide11.xml" Id="R6b6e13b1f49e4dbf" /><Relationship Type="http://schemas.openxmlformats.org/officeDocument/2006/relationships/slide" Target="/ppt/slides/slide12.xml" Id="Rca4818d7a05248a9" /><Relationship Type="http://schemas.openxmlformats.org/officeDocument/2006/relationships/slide" Target="/ppt/slides/slide13.xml" Id="R32e9045a72dd47d8" /><Relationship Type="http://schemas.openxmlformats.org/officeDocument/2006/relationships/slide" Target="/ppt/slides/slide14.xml" Id="R3dec51891a1847c8" /><Relationship Type="http://schemas.openxmlformats.org/officeDocument/2006/relationships/slide" Target="/ppt/slides/slide15.xml" Id="R2637c1368a494ecb" /><Relationship Type="http://schemas.openxmlformats.org/officeDocument/2006/relationships/slide" Target="/ppt/slides/slide16.xml" Id="Re465a2062fbf4c81" /><Relationship Type="http://schemas.openxmlformats.org/officeDocument/2006/relationships/slide" Target="/ppt/slides/slide17.xml" Id="Rfae9acea750b4cbb" /><Relationship Type="http://schemas.openxmlformats.org/officeDocument/2006/relationships/slide" Target="/ppt/slides/slide18.xml" Id="R514e892deeca4b55" /><Relationship Type="http://schemas.openxmlformats.org/officeDocument/2006/relationships/slide" Target="/ppt/slides/slide19.xml" Id="Ref7613d1fee544b0" /><Relationship Type="http://schemas.openxmlformats.org/officeDocument/2006/relationships/slide" Target="/ppt/slides/slide20.xml" Id="Rdb281c97cbee449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8d31f5cf5be40d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5f9c76c73cf4c3a" /><Relationship Type="http://schemas.openxmlformats.org/officeDocument/2006/relationships/notesMaster" Target="/ppt/notesMasters/notesMaster1.xml" Id="Rd0f3ac527a2445c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f534a8cdcfa470f" /><Relationship Type="http://schemas.openxmlformats.org/officeDocument/2006/relationships/notesMaster" Target="/ppt/notesMasters/notesMaster1.xml" Id="R0e5a5647ec0f4ee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5316ae6d6744305" /><Relationship Type="http://schemas.openxmlformats.org/officeDocument/2006/relationships/notesMaster" Target="/ppt/notesMasters/notesMaster1.xml" Id="R5a2e897ad8474ba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9dc8a1342ee4455" /><Relationship Type="http://schemas.openxmlformats.org/officeDocument/2006/relationships/notesMaster" Target="/ppt/notesMasters/notesMaster1.xml" Id="R141c9265839d45a4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5d28d7381f74521" /><Relationship Type="http://schemas.openxmlformats.org/officeDocument/2006/relationships/notesMaster" Target="/ppt/notesMasters/notesMaster1.xml" Id="R8ca3165ee33f4300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804064ce01e643a3" /><Relationship Type="http://schemas.openxmlformats.org/officeDocument/2006/relationships/notesMaster" Target="/ppt/notesMasters/notesMaster1.xml" Id="R39a5dc89746c4bf4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e73136ac37204fe5" /><Relationship Type="http://schemas.openxmlformats.org/officeDocument/2006/relationships/notesMaster" Target="/ppt/notesMasters/notesMaster1.xml" Id="R4b03c4f3dd2043af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59935015e8ba4e69" /><Relationship Type="http://schemas.openxmlformats.org/officeDocument/2006/relationships/notesMaster" Target="/ppt/notesMasters/notesMaster1.xml" Id="Re5aa325b816d4afb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8c32f1bb444a428f" /><Relationship Type="http://schemas.openxmlformats.org/officeDocument/2006/relationships/notesMaster" Target="/ppt/notesMasters/notesMaster1.xml" Id="Rf577b72de2224344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df3e09cf6feb4a31" /><Relationship Type="http://schemas.openxmlformats.org/officeDocument/2006/relationships/notesMaster" Target="/ppt/notesMasters/notesMaster1.xml" Id="R41379c65ef4642cc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c11994289e404bfe" /><Relationship Type="http://schemas.openxmlformats.org/officeDocument/2006/relationships/notesMaster" Target="/ppt/notesMasters/notesMaster1.xml" Id="R690065ad6e754c7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25912260869462a" /><Relationship Type="http://schemas.openxmlformats.org/officeDocument/2006/relationships/notesMaster" Target="/ppt/notesMasters/notesMaster1.xml" Id="Rc09daaa7060a417f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761b2992a90742b7" /><Relationship Type="http://schemas.openxmlformats.org/officeDocument/2006/relationships/notesMaster" Target="/ppt/notesMasters/notesMaster1.xml" Id="R06a57b2f780f428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86d50177eff4f18" /><Relationship Type="http://schemas.openxmlformats.org/officeDocument/2006/relationships/notesMaster" Target="/ppt/notesMasters/notesMaster1.xml" Id="Rc88def425603481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6763d0931dd48a0" /><Relationship Type="http://schemas.openxmlformats.org/officeDocument/2006/relationships/notesMaster" Target="/ppt/notesMasters/notesMaster1.xml" Id="Re6f496e2cb264ed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f0c0a3bb9f24229" /><Relationship Type="http://schemas.openxmlformats.org/officeDocument/2006/relationships/notesMaster" Target="/ppt/notesMasters/notesMaster1.xml" Id="Re4f120f85f114ad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c8869b9ce6c4cd9" /><Relationship Type="http://schemas.openxmlformats.org/officeDocument/2006/relationships/notesMaster" Target="/ppt/notesMasters/notesMaster1.xml" Id="R14100b117e7c4aa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076c49440d247a1" /><Relationship Type="http://schemas.openxmlformats.org/officeDocument/2006/relationships/notesMaster" Target="/ppt/notesMasters/notesMaster1.xml" Id="Rea11511895ae492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7cdfdd9f79f4137" /><Relationship Type="http://schemas.openxmlformats.org/officeDocument/2006/relationships/notesMaster" Target="/ppt/notesMasters/notesMaster1.xml" Id="R8ae52a70c98743e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91a150b89a544fb" /><Relationship Type="http://schemas.openxmlformats.org/officeDocument/2006/relationships/notesMaster" Target="/ppt/notesMasters/notesMaster1.xml" Id="R37c50d8d078a4f5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minimal dark cover with one large topic title, one lesson title and one governing equation.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Do not explain yet. Give students five seconds to identify one symbol they already know.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Opening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13 Gravitational fields; slide 1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geostationary satellite orbits west to east above the Equator with a 24 h period, so its orbital radius is about 4.2 × 10⁷ m.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and secure table-top models only; do not spin masses or launch objects.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first two calculation decisions appear as large numbered lines; the final result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Pause before each line. Students predict the operation, then justify it with units or a sign convention.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method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13 Gravitational fields; slide 10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geostationary satellite orbits west to east above the Equator with a 24 h period, so its orbital radius is about 4.2 × 10⁷ m.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and secure table-top models only; do not spin masses or launch objects.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final calculation step and answer appear at large scale on a dark high-contrast slide.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challenge the sign, unit and order of magnitude before accepting the answer.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answer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13 Gravitational fields; slide 11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geostationary satellite orbits west to east above the Equator with a 24 h period, so its orbital radius is about 4.2 × 10⁷ m.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and secure table-top models only; do not spin masses or launch objects.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single problem and one first hint are visible. Pair roles make the discussion active.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Give ninety seconds. The solver proposes a line; the sceptic must approve the physics before it is written.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pair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13 Gravitational fields; slide 12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geostationary satellite orbits west to east above the Equator with a 24 h period, so its orbital radius is about 4.2 × 10⁷ m.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and secure table-top models only; do not spin masses or launch objects.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remaining hints, one answer and a change-one-value extension are separated clearly.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compare routes, not just answers. Change one given value orally and ask for a proportional prediction.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route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13 Gravitational fields; slide 13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geostationary satellite orbits west to east above the Equator with a 24 h period, so its orbital radius is about 4.2 × 10⁷ m.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and secure table-top models only; do not spin masses or launch objects.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misconception claim and three voting choices are visible; the repair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Everyone commits. Ask one student from each choice to identify the exact word that creates the problem.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13 Gravitational fields; slide 14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geostationary satellite orbits west to east above the Equator with a 24 h period, so its orbital radius is about 4.2 × 10⁷ m.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and secure table-top models only; do not spin masses or launch objects.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correction and one memorable humorous line appear only after the class vote.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Return to the opening hook. Students rewrite the misconception precisely in twelve words or fewer.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repair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13 Gravitational fields; slide 15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geostationary satellite orbits west to east above the Equator with a 24 h period, so its orbital radius is about 4.2 × 10⁷ m.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and secure table-top models only; do not spin masses or launch objects.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exam-style question stands alone with four method words and no mark scheme.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Allow silent first work. Students underline the command word and box the data before comparing methods.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Independent exam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13 Gravitational fields; slide 16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geostationary satellite orbits west to east above the Equator with a 24 h period, so its orbital radius is about 4.2 × 10⁷ m.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and secure table-top models only; do not spin masses or launch objects.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Up to five concise mark points form one spacious vertical reveal.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point at a time. Students annotate where each mark was earned and improve one line.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Peer mark and improve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13 Gravitational fields; slide 17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geostationary satellite orbits west to east above the Equator with a 24 h period, so its orbital radius is about 4.2 × 10⁷ m.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and secure table-top models only; do not spin masses or launch objects.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13 Gravitational fields; slide 18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geostationary satellite orbits west to east above the Equator with a 24 h period, so its orbital radius is about 4.2 × 10⁷ m.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negative. Zero is chosen at infinity; work is required to escape. Q2: 1/r². Point-mass field is inverse square.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and secure table-top models only; do not spin masses or launch objects.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13 Gravitational fields; slide 19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geostationary satellite orbits west to east above the Equator with a 24 h period, so its orbital radius is about 4.2 × 10⁷ m.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Q3: free fall. Astronaut and spacecraft accelerate together. Q4: perpendicular. No work occurs along an equipotential.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and secure table-top models only; do not spin masses or launch objects.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One large diagnostic question fills the slide; no answer or hint is visible.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write an answer before speaking. Collect two contrasting predictions and revisit them on slide 15.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Diagnostic hook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13 Gravitational fields; slide 2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geostationary satellite orbits west to east above the Equator with a 24 h period, so its orbital radius is about 4.2 × 10⁷ m.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and secure table-top models only; do not spin masses or launch objects.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Four short answers precede one large one-minute-paper prompt. Explanations stay in the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correct in a different colour, then answer the reflection before leaving.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Answers and reflection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13 Gravitational fields; slide 20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geostationary satellite orbits west to east above the Equator with a 24 h period, so its orbital radius is about 4.2 × 10⁷ m.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negative. Zero is chosen at infinity; work is required to escape. Q2: 1/r². Point-mass field is inverse square. Q3: free fall. Astronaut and spacecraft accelerate together. Q4: perpendicular. No work occurs along an equipotential.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and secure table-top models only; do not spin masses or launch objects.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retrieval questions share a clean split canvas; answers are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mini-whiteboards. Ask for one reason, not a show of hands.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Retrieval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13 Gravitational fields; slide 3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geostationary satellite orbits west to east above the Equator with a 24 h period, so its orbital radius is about 4.2 × 10⁷ m.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negative. Zero is chosen at infinity; work is required to escape. Q2: 1/r². Point-mass field is inverse square.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and secure table-top models only; do not spin masses or launch objects.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editable native diagram is preserved, paired with one concise governing statement and larger labels.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point to the part of the figure that makes the sentence true. Invite one student to relabel a shape.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Concept figure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13 Gravitational fields; slide 4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geostationary satellite orbits west to east above the Equator with a 24 h period, so its orbital radius is about 4.2 × 10⁷ m.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and secure table-top models only; do not spin masses or launch objects.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large numbered physical ideas appear with no formula list.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idea at a time verbally. Ask a student to connect cause and effect.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one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13 Gravitational fields; slide 5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geostationary satellite orbits west to east above the Equator with a 24 h period, so its orbital radius is about 4.2 × 10⁷ m.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and secure table-top models only; do not spin masses or launch objects.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controlling ideas sit beside a large equation stack. Vocabulary is moved to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name every symbol and unit. Ask which equation can be rejected by dimensions before calculation.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two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13 Gravitational fields; slide 6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geostationary satellite orbits west to east above the Equator with a 24 h period, so its orbital radius is about 4.2 × 10⁷ m.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Key vocabulary: field strength, potential, equipotential, orbit, escape, inverse square.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and secure table-top models only; do not spin masses or launch objects.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blank pair of labelled axes occupies most of the slide; four relationship prompts sit at the right.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sketch individually, then compare gradients, intercepts and curvature before the next slide reveals data.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prediction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13 Gravitational fields; slide 7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geostationary satellite orbits west to east above the Equator with a 24 h period, so its orbital radius is about 4.2 × 10⁷ m.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and secure table-top models only; do not spin masses or launch objects.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editable native chart fills the canvas. The only additional copy is one data-edit challenge.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Compare the class sketches with the data, then use Edit Data in PowerPoint. Require a physical explanation for every changed point.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reveal and edit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13 Gravitational fields; slide 8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geostationary satellite orbits west to east above the Equator with a 24 h period, so its orbital radius is about 4.2 × 10⁷ m.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A straight line confirms g ∝ 1/r²; divide the displayed y-values by 1000 for N kg⁻¹. Data: (1, 400), (2, 800), (3, 1200), (4, 1600), (5, 2000).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and secure table-top models only; do not spin masses or launch objects.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problem and three decision verbs are visible; no working or answer appears.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for an estimate and the governing model before touching a calculator.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problem prompt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13 Gravitational fields; slide 9 of 20.</a:t>
            </a:r>
          </a:p>
          <a:p xmlns:a="http://schemas.openxmlformats.org/drawingml/2006/main">
            <a:r>
              <a:t>[Syllabus edge]</a:t>
            </a:r>
          </a:p>
          <a:p xmlns:a="http://schemas.openxmlformats.org/drawingml/2006/main">
            <a:r>
              <a:t>A geostationary satellite orbits west to east above the Equator with a 24 h period, so its orbital radius is about 4.2 × 10⁷ m.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Use simulations and secure table-top models only; do not spin masses or launch objects.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907da68b94404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13dd4a2caf9446e" /><Relationship Type="http://schemas.openxmlformats.org/officeDocument/2006/relationships/slideLayout" Target="/ppt/slideLayouts/slideLayout1.xml" Id="R67b01c1c32b644b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b01c1c32b644b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0c6c3b05a43fc" /><Relationship Type="http://schemas.openxmlformats.org/officeDocument/2006/relationships/notesSlide" Target="/ppt/notesSlides/notesSlide1.xml" Id="Ra59a5abb2c9348a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1c318a1384238" /><Relationship Type="http://schemas.openxmlformats.org/officeDocument/2006/relationships/notesSlide" Target="/ppt/notesSlides/notesSlide10.xml" Id="R4ecbb55a0b08405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0fda3f8c04a85" /><Relationship Type="http://schemas.openxmlformats.org/officeDocument/2006/relationships/notesSlide" Target="/ppt/notesSlides/notesSlide11.xml" Id="Red8b3c15a98b4f6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e7a9891034265" /><Relationship Type="http://schemas.openxmlformats.org/officeDocument/2006/relationships/notesSlide" Target="/ppt/notesSlides/notesSlide12.xml" Id="Rc32ff1f2faea44fb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769803e2b49d0" /><Relationship Type="http://schemas.openxmlformats.org/officeDocument/2006/relationships/notesSlide" Target="/ppt/notesSlides/notesSlide13.xml" Id="R42af53b3b5f548cf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3e96c69634036" /><Relationship Type="http://schemas.openxmlformats.org/officeDocument/2006/relationships/notesSlide" Target="/ppt/notesSlides/notesSlide14.xml" Id="Rb349d851fe3149f7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404a26c454dd0" /><Relationship Type="http://schemas.openxmlformats.org/officeDocument/2006/relationships/notesSlide" Target="/ppt/notesSlides/notesSlide15.xml" Id="R6ffe4116b87c446c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2d7d232e1422a" /><Relationship Type="http://schemas.openxmlformats.org/officeDocument/2006/relationships/notesSlide" Target="/ppt/notesSlides/notesSlide16.xml" Id="R565c30383b4f44a7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eeee46de8439e" /><Relationship Type="http://schemas.openxmlformats.org/officeDocument/2006/relationships/notesSlide" Target="/ppt/notesSlides/notesSlide17.xml" Id="R3acfa6183bcc4dc5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62d7fc75d4f8f" /><Relationship Type="http://schemas.openxmlformats.org/officeDocument/2006/relationships/notesSlide" Target="/ppt/notesSlides/notesSlide18.xml" Id="Rf88edb6fb70641c3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59f5fd3144f3a" /><Relationship Type="http://schemas.openxmlformats.org/officeDocument/2006/relationships/notesSlide" Target="/ppt/notesSlides/notesSlide19.xml" Id="R5b081a94cd2c4d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567b350254d22" /><Relationship Type="http://schemas.openxmlformats.org/officeDocument/2006/relationships/notesSlide" Target="/ppt/notesSlides/notesSlide2.xml" Id="Re1b097b42c8845f7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b8725b71244b1" /><Relationship Type="http://schemas.openxmlformats.org/officeDocument/2006/relationships/notesSlide" Target="/ppt/notesSlides/notesSlide20.xml" Id="Rc752005f37c84c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264e795ce4a40" /><Relationship Type="http://schemas.openxmlformats.org/officeDocument/2006/relationships/notesSlide" Target="/ppt/notesSlides/notesSlide3.xml" Id="R148ab5b628f14a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b286b29a84f45" /><Relationship Type="http://schemas.openxmlformats.org/officeDocument/2006/relationships/notesSlide" Target="/ppt/notesSlides/notesSlide4.xml" Id="Rac0b90185b4d44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d2ffdca1447be" /><Relationship Type="http://schemas.openxmlformats.org/officeDocument/2006/relationships/notesSlide" Target="/ppt/notesSlides/notesSlide5.xml" Id="R5d4ce90275e24c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baeb947224c6e" /><Relationship Type="http://schemas.openxmlformats.org/officeDocument/2006/relationships/notesSlide" Target="/ppt/notesSlides/notesSlide6.xml" Id="R4d8558e3e3e749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6f33f9a4348d6" /><Relationship Type="http://schemas.openxmlformats.org/officeDocument/2006/relationships/notesSlide" Target="/ppt/notesSlides/notesSlide7.xml" Id="Re5d22e6cf0574b6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70278aefb4319" /><Relationship Type="http://schemas.openxmlformats.org/officeDocument/2006/relationships/chart" Target="/ppt/slides/charts/chart1.xml" Id="R9e2c2dc00a9d4f3d" /><Relationship Type="http://schemas.openxmlformats.org/officeDocument/2006/relationships/notesSlide" Target="/ppt/notesSlides/notesSlide8.xml" Id="Rc9e90c87e3ff481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4d5e4a5584716" /><Relationship Type="http://schemas.openxmlformats.org/officeDocument/2006/relationships/notesSlide" Target="/ppt/notesSlides/notesSlide9.xml" Id="Rcc6856bce6464643" /></Relationships>
</file>

<file path=ppt/slides/charts/chart1.xml><?xml version="1.0" encoding="utf-8"?>
<c:chartSpace xmlns:c="http://schemas.openxmlformats.org/drawingml/2006/chart">
  <c:lang val="en-US"/>
  <c:chart>
    <c:plotArea>
      <c:scatterChart>
        <c:scatterStyle val="lineMarker"/>
        <c:ser>
          <c:idx val="0"/>
          <c:order val="0"/>
          <c:tx>
            <c:v>Gravitational fields</c:v>
          </c:tx>
          <c:spPr>
            <a:solidFill xmlns:a="http://schemas.openxmlformats.org/drawingml/2006/main">
              <a:srgbClr val="6336D6"/>
            </a:solidFill>
            <a:ln xmlns:a="http://schemas.openxmlformats.org/drawingml/2006/main" w="38100">
              <a:solidFill>
                <a:srgbClr val="6336D6"/>
              </a:solidFill>
              <a:prstDash val="solid"/>
            </a:ln>
          </c:spPr>
          <c:marker>
            <c:symbol val="circle"/>
            <c:size val="8"/>
            <c:spPr>
              <a:solidFill xmlns:a="http://schemas.openxmlformats.org/drawingml/2006/main">
                <a:srgbClr val="6336D6"/>
              </a:solidFill>
            </c:spPr>
          </c:marker>
          <c:xVal>
            <c:numLit>
              <c:formatCode>General</c:formatCode>
              <c:ptCount val="5"/>
              <c:pt idx="0">
                <c:v>1</c:v>
              </c:pt>
              <c:pt idx="1">
                <c:v>2</c:v>
              </c:pt>
              <c:pt idx="2">
                <c:v>3</c:v>
              </c:pt>
              <c:pt idx="3">
                <c:v>4</c:v>
              </c:pt>
              <c:pt idx="4">
                <c:v>5</c:v>
              </c:pt>
            </c:numLit>
          </c:xVal>
          <c:yVal>
            <c:numLit>
              <c:formatCode>General</c:formatCode>
              <c:ptCount val="5"/>
              <c:pt idx="0">
                <c:v>400</c:v>
              </c:pt>
              <c:pt idx="1">
                <c:v>800</c:v>
              </c:pt>
              <c:pt idx="2">
                <c:v>1200</c:v>
              </c:pt>
              <c:pt idx="3">
                <c:v>1600</c:v>
              </c:pt>
              <c:pt idx="4">
                <c:v>2000</c:v>
              </c:pt>
            </c:numLit>
          </c:yVal>
        </c:ser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Field strength (mN kg⁻¹)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50112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1/r² (10⁻¹⁴ m⁻²)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72768"/>
      </c:valAx>
      <c:spPr>
        <a:solidFill xmlns:a="http://schemas.openxmlformats.org/drawingml/2006/main">
          <a:srgbClr val="FCFAF1"/>
        </a:solidFill>
        <a:ln xmlns:a="http://schemas.openxmlformats.org/drawingml/2006/main" w="0">
          <a:noFill/>
          <a:prstDash val="solid"/>
        </a:ln>
      </c:spPr>
    </c:plotArea>
    <c:plotVisOnly val="1"/>
  </c:chart>
  <c:spPr>
    <a:solidFill xmlns:a="http://schemas.openxmlformats.org/drawingml/2006/main">
      <a:srgbClr val="FCFAF1"/>
    </a:solidFill>
    <a:ln xmlns:a="http://schemas.openxmlformats.org/drawingml/2006/main" w="0">
      <a:noFill/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ail">
            <a:extLst xmlns:a="http://schemas.openxmlformats.org/drawingml/2006/main">
              <a:ext uri="{FF2B5EF4-FFF2-40B4-BE49-F238E27FC236}">
                <a16:creationId xmlns:a16="http://schemas.microsoft.com/office/drawing/2014/main" id="{C0256F61-D785-4944-B1D6-702056746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8C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opic-title">
            <a:extLst xmlns:a="http://schemas.openxmlformats.org/drawingml/2006/main">
              <a:ext uri="{FF2B5EF4-FFF2-40B4-BE49-F238E27FC236}">
                <a16:creationId xmlns:a16="http://schemas.microsoft.com/office/drawing/2014/main" id="{81630EFA-C2B4-4E48-9AE2-3312A993A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7524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F4F0E2"/>
                </a:solidFill>
              </a:defRPr>
            </a:pPr>
            <a:r>
              <a:rPr sz="5700" b="1" i="0">
                <a:solidFill>
                  <a:srgbClr val="F4F0E2"/>
                </a:solidFill>
              </a:rPr>
              <a:t>Gravitational fields</a:t>
            </a:r>
          </a:p>
        </p:txBody>
      </p:sp>
      <p:sp>
        <p:nvSpPr>
          <p:cNvPr id="3" name="lesson-title">
            <a:extLst xmlns:a="http://schemas.openxmlformats.org/drawingml/2006/main">
              <a:ext uri="{FF2B5EF4-FFF2-40B4-BE49-F238E27FC236}">
                <a16:creationId xmlns:a16="http://schemas.microsoft.com/office/drawing/2014/main" id="{C2E2B0FF-F9F3-4B29-A9A6-DFA0CF6A4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7239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A88CFF"/>
                </a:solidFill>
              </a:defRPr>
            </a:pPr>
            <a:r>
              <a:rPr sz="3750" b="1" i="0">
                <a:solidFill>
                  <a:srgbClr val="A88CFF"/>
                </a:solidFill>
              </a:rPr>
              <a:t>Orbits Are Perpetual Free Fall</a:t>
            </a:r>
          </a:p>
        </p:txBody>
      </p:sp>
      <p:sp>
        <p:nvSpPr>
          <p:cNvPr id="4" name="hero-equation">
            <a:extLst xmlns:a="http://schemas.openxmlformats.org/drawingml/2006/main">
              <a:ext uri="{FF2B5EF4-FFF2-40B4-BE49-F238E27FC236}">
                <a16:creationId xmlns:a16="http://schemas.microsoft.com/office/drawing/2014/main" id="{1361FE0D-DFB1-433D-AEA0-06A3E618B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324100"/>
            <a:ext cx="3143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4050" b="1" i="0">
                <a:solidFill>
                  <a:srgbClr val="F4F0E2"/>
                </a:solidFill>
              </a:defRPr>
            </a:pPr>
            <a:r>
              <a:rPr sz="4050" b="1" i="0">
                <a:solidFill>
                  <a:srgbClr val="F4F0E2"/>
                </a:solidFill>
              </a:rPr>
              <a:t>g = GM/r²</a:t>
            </a:r>
          </a:p>
        </p:txBody>
      </p:sp>
      <p:sp>
        <p:nvSpPr>
          <p:cNvPr id="5" name="opening-mode">
            <a:extLst xmlns:a="http://schemas.openxmlformats.org/drawingml/2006/main">
              <a:ext uri="{FF2B5EF4-FFF2-40B4-BE49-F238E27FC236}">
                <a16:creationId xmlns:a16="http://schemas.microsoft.com/office/drawing/2014/main" id="{F9E337D6-AFAD-4F78-8DA5-EACA6870D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0"/>
            <a:ext cx="590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PREDICT · TEST · EXPLAIN</a:t>
            </a:r>
          </a:p>
        </p:txBody>
      </p:sp>
      <p:sp>
        <p:nvSpPr>
          <p:cNvPr id="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5D3A23F7-84AB-433B-B21A-9CD50413B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13 · GRAVITATIONAL FIELDS</a:t>
            </a:r>
          </a:p>
        </p:txBody>
      </p:sp>
      <p:sp>
        <p:nvSpPr>
          <p:cNvPr id="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A5384C4-63C4-444A-88EA-CE3AFD476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01 / 20</a:t>
            </a:r>
          </a:p>
        </p:txBody>
      </p:sp>
      <p:sp>
        <p:nvSpPr>
          <p:cNvPr id="8" name="rule-70-674">
            <a:extLst xmlns:a="http://schemas.openxmlformats.org/drawingml/2006/main">
              <a:ext uri="{FF2B5EF4-FFF2-40B4-BE49-F238E27FC236}">
                <a16:creationId xmlns:a16="http://schemas.microsoft.com/office/drawing/2014/main" id="{808EE9FE-ED13-4ECB-A2FA-F8DE55C8A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68341099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BCFAA23-9C3B-46B9-9BEB-9158F7E4A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13 · GRAVITATIONAL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774A60C-18B5-40B2-9CB1-418018D13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91AFECB7-4790-428B-A943-0BA9BC068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BDF1534-737D-4057-97AF-609A479EB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reveal: make the first two decisions</a:t>
            </a:r>
          </a:p>
        </p:txBody>
      </p:sp>
      <p:sp>
        <p:nvSpPr>
          <p:cNvPr id="5" name="worked-step-number-1">
            <a:extLst xmlns:a="http://schemas.openxmlformats.org/drawingml/2006/main">
              <a:ext uri="{FF2B5EF4-FFF2-40B4-BE49-F238E27FC236}">
                <a16:creationId xmlns:a16="http://schemas.microsoft.com/office/drawing/2014/main" id="{B5254EA4-EA5E-4F9E-9A27-8AA41EE42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952625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6" name="worked-step-1">
            <a:extLst xmlns:a="http://schemas.openxmlformats.org/drawingml/2006/main">
              <a:ext uri="{FF2B5EF4-FFF2-40B4-BE49-F238E27FC236}">
                <a16:creationId xmlns:a16="http://schemas.microsoft.com/office/drawing/2014/main" id="{DA853114-A1DC-4001-9368-64BFC5AC8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1857375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g = GM/r².</a:t>
            </a:r>
          </a:p>
        </p:txBody>
      </p:sp>
      <p:sp>
        <p:nvSpPr>
          <p:cNvPr id="7" name="worked-step-number-2">
            <a:extLst xmlns:a="http://schemas.openxmlformats.org/drawingml/2006/main">
              <a:ext uri="{FF2B5EF4-FFF2-40B4-BE49-F238E27FC236}">
                <a16:creationId xmlns:a16="http://schemas.microsoft.com/office/drawing/2014/main" id="{39304E2E-CE69-4857-B2FF-A7D32EDED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2425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8" name="worked-step-2">
            <a:extLst xmlns:a="http://schemas.openxmlformats.org/drawingml/2006/main">
              <a:ext uri="{FF2B5EF4-FFF2-40B4-BE49-F238E27FC236}">
                <a16:creationId xmlns:a16="http://schemas.microsoft.com/office/drawing/2014/main" id="{59EC7772-E1AB-4B62-A9E9-8BB0AE5CF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429000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Substitute consistent SI values.</a:t>
            </a:r>
          </a:p>
        </p:txBody>
      </p:sp>
      <p:sp>
        <p:nvSpPr>
          <p:cNvPr id="9" name="worked-next">
            <a:extLst xmlns:a="http://schemas.openxmlformats.org/drawingml/2006/main">
              <a:ext uri="{FF2B5EF4-FFF2-40B4-BE49-F238E27FC236}">
                <a16:creationId xmlns:a16="http://schemas.microsoft.com/office/drawing/2014/main" id="{7BFABB16-BD26-465D-AA77-0BBE3F140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5286375"/>
            <a:ext cx="809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Your turn: write the next line before clicking.</a:t>
            </a:r>
          </a:p>
        </p:txBody>
      </p:sp>
    </p:spTree>
    <p:extLst>
      <p:ext uri="{BB962C8B-B14F-4D97-AF65-F5344CB8AC3E}">
        <p14:creationId xmlns:p14="http://schemas.microsoft.com/office/powerpoint/2010/main" val="160955840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6D7436E-6E5C-4FA6-9566-A9D8E004F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13 · GRAVITATIONAL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CC66262-7ADF-4BBF-AE80-BF76AA593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11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21FD830A-A3B1-4C61-A1F2-905F74C7D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297654D-AC34-4A9F-8EE0-CB120CE1A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Worked reveal: finish and sense-check</a:t>
            </a:r>
          </a:p>
        </p:txBody>
      </p:sp>
      <p:sp>
        <p:nvSpPr>
          <p:cNvPr id="5" name="worked-final-step-1">
            <a:extLst xmlns:a="http://schemas.openxmlformats.org/drawingml/2006/main">
              <a:ext uri="{FF2B5EF4-FFF2-40B4-BE49-F238E27FC236}">
                <a16:creationId xmlns:a16="http://schemas.microsoft.com/office/drawing/2014/main" id="{C322D6FA-D31A-4513-B9D2-3C392E929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0975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g = 6.67 × 10⁻¹¹ × 6.0 × 10²⁴/(6.4 × 10⁶)² = 9.77 N kg⁻¹.</a:t>
            </a:r>
          </a:p>
        </p:txBody>
      </p:sp>
      <p:sp>
        <p:nvSpPr>
          <p:cNvPr id="6" name="worked-answer">
            <a:extLst xmlns:a="http://schemas.openxmlformats.org/drawingml/2006/main">
              <a:ext uri="{FF2B5EF4-FFF2-40B4-BE49-F238E27FC236}">
                <a16:creationId xmlns:a16="http://schemas.microsoft.com/office/drawing/2014/main" id="{18FC6BAF-C96E-4D8B-97CA-17E401E16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33750"/>
            <a:ext cx="1057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A88CFF"/>
                </a:solidFill>
              </a:defRPr>
            </a:pPr>
            <a:r>
              <a:rPr sz="3450" b="1" i="0">
                <a:solidFill>
                  <a:srgbClr val="A88CFF"/>
                </a:solidFill>
              </a:rPr>
              <a:t>g ≈ 9.8 N kg⁻¹.</a:t>
            </a:r>
          </a:p>
        </p:txBody>
      </p:sp>
      <p:sp>
        <p:nvSpPr>
          <p:cNvPr id="7" name="worked-sense-check">
            <a:extLst xmlns:a="http://schemas.openxmlformats.org/drawingml/2006/main">
              <a:ext uri="{FF2B5EF4-FFF2-40B4-BE49-F238E27FC236}">
                <a16:creationId xmlns:a16="http://schemas.microsoft.com/office/drawing/2014/main" id="{2792CDB8-AB4F-4471-87AE-0525A9171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391150"/>
            <a:ext cx="876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Does the sign, unit and size make physical sense?</a:t>
            </a:r>
          </a:p>
        </p:txBody>
      </p:sp>
    </p:spTree>
    <p:extLst>
      <p:ext uri="{BB962C8B-B14F-4D97-AF65-F5344CB8AC3E}">
        <p14:creationId xmlns:p14="http://schemas.microsoft.com/office/powerpoint/2010/main" val="181843798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F2313D54-52DE-4970-A8A0-755C2C158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13 · GRAVITATIONAL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1F138B6-2B47-433D-9390-04C59A3C1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E4DBB71F-EA67-4684-835C-19CDA4A15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FBC9A0D-C053-4EE4-B1F2-F22AC2637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problem: solver and sceptic</a:t>
            </a:r>
          </a:p>
        </p:txBody>
      </p:sp>
      <p:sp>
        <p:nvSpPr>
          <p:cNvPr id="5" name="guided-problem">
            <a:extLst xmlns:a="http://schemas.openxmlformats.org/drawingml/2006/main">
              <a:ext uri="{FF2B5EF4-FFF2-40B4-BE49-F238E27FC236}">
                <a16:creationId xmlns:a16="http://schemas.microsoft.com/office/drawing/2014/main" id="{FE2449A2-DF07-4E20-8CA7-7C21FF4C6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14500"/>
            <a:ext cx="10477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satellite orbits at radius 7.0 × 10⁶ m around a planet with GM = 4.0 × 10¹⁴ m³ s⁻². Find orbital speed and period.</a:t>
            </a:r>
          </a:p>
        </p:txBody>
      </p:sp>
      <p:sp>
        <p:nvSpPr>
          <p:cNvPr id="6" name="guided-hint-one">
            <a:extLst xmlns:a="http://schemas.openxmlformats.org/drawingml/2006/main">
              <a:ext uri="{FF2B5EF4-FFF2-40B4-BE49-F238E27FC236}">
                <a16:creationId xmlns:a16="http://schemas.microsoft.com/office/drawing/2014/main" id="{309304DC-82E1-49CC-9795-411693E3D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171950"/>
            <a:ext cx="9715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 · FIRST HINT · v = √(GM/r).</a:t>
            </a:r>
          </a:p>
        </p:txBody>
      </p:sp>
      <p:sp>
        <p:nvSpPr>
          <p:cNvPr id="7" name="guided-roles">
            <a:extLst xmlns:a="http://schemas.openxmlformats.org/drawingml/2006/main">
              <a:ext uri="{FF2B5EF4-FFF2-40B4-BE49-F238E27FC236}">
                <a16:creationId xmlns:a16="http://schemas.microsoft.com/office/drawing/2014/main" id="{B268A1FC-DB72-408E-8B28-2B6334DE9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91150"/>
            <a:ext cx="914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SOLVER proposes · SCEPTIC checks units and assumptions</a:t>
            </a:r>
          </a:p>
        </p:txBody>
      </p:sp>
    </p:spTree>
    <p:extLst>
      <p:ext uri="{BB962C8B-B14F-4D97-AF65-F5344CB8AC3E}">
        <p14:creationId xmlns:p14="http://schemas.microsoft.com/office/powerpoint/2010/main" val="147250400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79BD572-BD64-4702-9612-3AEEB68D8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13 · GRAVITATIONAL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FA3638BF-E742-4FA0-A31D-9FBFC7BC9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FAF97C3-C49C-4A4F-A398-A90FF06EE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E15822B-B455-4539-8FD9-DB0C837B8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reveal: test the route</a:t>
            </a:r>
          </a:p>
        </p:txBody>
      </p:sp>
      <p:sp>
        <p:nvSpPr>
          <p:cNvPr id="5" name="guided-prompt-1">
            <a:extLst xmlns:a="http://schemas.openxmlformats.org/drawingml/2006/main">
              <a:ext uri="{FF2B5EF4-FFF2-40B4-BE49-F238E27FC236}">
                <a16:creationId xmlns:a16="http://schemas.microsoft.com/office/drawing/2014/main" id="{222655DB-1204-4D16-B402-7A56CDCFD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573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01 v = √(GM/r).</a:t>
            </a:r>
          </a:p>
        </p:txBody>
      </p:sp>
      <p:sp>
        <p:nvSpPr>
          <p:cNvPr id="6" name="guided-prompt-2">
            <a:extLst xmlns:a="http://schemas.openxmlformats.org/drawingml/2006/main">
              <a:ext uri="{FF2B5EF4-FFF2-40B4-BE49-F238E27FC236}">
                <a16:creationId xmlns:a16="http://schemas.microsoft.com/office/drawing/2014/main" id="{4437DE96-9D03-4480-A98C-DA3AFE0DF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3840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02 T = 2πr/v.</a:t>
            </a:r>
          </a:p>
        </p:txBody>
      </p:sp>
      <p:sp>
        <p:nvSpPr>
          <p:cNvPr id="7" name="guided-prompt-3">
            <a:extLst xmlns:a="http://schemas.openxmlformats.org/drawingml/2006/main">
              <a:ext uri="{FF2B5EF4-FFF2-40B4-BE49-F238E27FC236}">
                <a16:creationId xmlns:a16="http://schemas.microsoft.com/office/drawing/2014/main" id="{468A7512-6A8C-460F-93F8-3FC758BDC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194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03 Keep powers of ten explicit.</a:t>
            </a:r>
          </a:p>
        </p:txBody>
      </p:sp>
      <p:sp>
        <p:nvSpPr>
          <p:cNvPr id="8" name="guided-answer">
            <a:extLst xmlns:a="http://schemas.openxmlformats.org/drawingml/2006/main">
              <a:ext uri="{FF2B5EF4-FFF2-40B4-BE49-F238E27FC236}">
                <a16:creationId xmlns:a16="http://schemas.microsoft.com/office/drawing/2014/main" id="{0D8FC652-EA80-418B-B2A4-4DED815CD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133850"/>
            <a:ext cx="102870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300" b="1" i="0">
                <a:solidFill>
                  <a:srgbClr val="6336D6"/>
                </a:solidFill>
              </a:defRPr>
            </a:pPr>
            <a:r>
              <a:rPr sz="3300" b="1" i="0">
                <a:solidFill>
                  <a:srgbClr val="6336D6"/>
                </a:solidFill>
              </a:rPr>
              <a:t>v = 7.56 km s⁻¹; T ≈ 5.82 × 10³ s (97.0 min).</a:t>
            </a:r>
          </a:p>
        </p:txBody>
      </p:sp>
      <p:sp>
        <p:nvSpPr>
          <p:cNvPr id="9" name="guided-extension">
            <a:extLst xmlns:a="http://schemas.openxmlformats.org/drawingml/2006/main">
              <a:ext uri="{FF2B5EF4-FFF2-40B4-BE49-F238E27FC236}">
                <a16:creationId xmlns:a16="http://schemas.microsoft.com/office/drawing/2014/main" id="{7995FD83-C2FE-46CF-A620-9BEC2BA15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864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CHANGE ONE VALUE · predict what must change before recalculating</a:t>
            </a:r>
          </a:p>
        </p:txBody>
      </p:sp>
    </p:spTree>
    <p:extLst>
      <p:ext uri="{BB962C8B-B14F-4D97-AF65-F5344CB8AC3E}">
        <p14:creationId xmlns:p14="http://schemas.microsoft.com/office/powerpoint/2010/main" val="62478751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6336D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258306CD-3F77-4CAA-A29D-6D1D259D2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A2 · CAMBRIDGE PHYSICS 9702 · TOPIC 13 · GRAVITATIONAL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266C65F3-E8AA-4B1A-B0C4-30B75F73E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14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32965001-3224-4434-85EE-19BA41F8F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D15F88A-FC05-4B9D-92AB-94C554094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Spot the physics trap</a:t>
            </a:r>
          </a:p>
        </p:txBody>
      </p:sp>
      <p:sp>
        <p:nvSpPr>
          <p:cNvPr id="5" name="misconception-claim">
            <a:extLst xmlns:a="http://schemas.openxmlformats.org/drawingml/2006/main">
              <a:ext uri="{FF2B5EF4-FFF2-40B4-BE49-F238E27FC236}">
                <a16:creationId xmlns:a16="http://schemas.microsoft.com/office/drawing/2014/main" id="{99E834BB-0DBE-4008-A17B-21B196403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000250"/>
            <a:ext cx="10382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1">
                <a:solidFill>
                  <a:srgbClr val="F4F0E2"/>
                </a:solidFill>
              </a:defRPr>
            </a:pPr>
            <a:r>
              <a:rPr sz="3450" b="1" i="1">
                <a:solidFill>
                  <a:srgbClr val="F4F0E2"/>
                </a:solidFill>
              </a:rPr>
              <a:t>“Potential is zero wherever field strength is zero.”</a:t>
            </a:r>
          </a:p>
        </p:txBody>
      </p:sp>
      <p:sp>
        <p:nvSpPr>
          <p:cNvPr id="6" name="misconception-vote">
            <a:extLst xmlns:a="http://schemas.openxmlformats.org/drawingml/2006/main">
              <a:ext uri="{FF2B5EF4-FFF2-40B4-BE49-F238E27FC236}">
                <a16:creationId xmlns:a16="http://schemas.microsoft.com/office/drawing/2014/main" id="{36673A2E-59B5-4BFC-AEE6-D99946A99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5775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TRUE · B PARTLY TRUE · C FALSE</a:t>
            </a:r>
          </a:p>
        </p:txBody>
      </p:sp>
    </p:spTree>
    <p:extLst>
      <p:ext uri="{BB962C8B-B14F-4D97-AF65-F5344CB8AC3E}">
        <p14:creationId xmlns:p14="http://schemas.microsoft.com/office/powerpoint/2010/main" val="181427513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75F2AD7-1137-4EDB-B440-B72420B86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13 · GRAVITATIONAL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4950BDF-CDAB-4D32-8E34-6B33361D0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8926FAE6-0FAD-44DB-BC07-3A143C449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B05B3A3-C727-46EF-B38E-9ED6D0611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Repair the idea</a:t>
            </a:r>
          </a:p>
        </p:txBody>
      </p:sp>
      <p:sp>
        <p:nvSpPr>
          <p:cNvPr id="5" name="misconception-correction">
            <a:extLst xmlns:a="http://schemas.openxmlformats.org/drawingml/2006/main">
              <a:ext uri="{FF2B5EF4-FFF2-40B4-BE49-F238E27FC236}">
                <a16:creationId xmlns:a16="http://schemas.microsoft.com/office/drawing/2014/main" id="{03D90E6B-44F3-4237-B6E0-BC53BC242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05000"/>
            <a:ext cx="10477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F4F0E2"/>
                </a:solidFill>
              </a:defRPr>
            </a:pPr>
            <a:r>
              <a:rPr sz="3150" b="1" i="0">
                <a:solidFill>
                  <a:srgbClr val="F4F0E2"/>
                </a:solidFill>
              </a:rPr>
              <a:t>Potential is a scalar sum and can be non-zero at a point where vector field contributions cancel.</a:t>
            </a:r>
          </a:p>
        </p:txBody>
      </p:sp>
      <p:sp>
        <p:nvSpPr>
          <p:cNvPr id="6" name="misconception-humor">
            <a:extLst xmlns:a="http://schemas.openxmlformats.org/drawingml/2006/main">
              <a:ext uri="{FF2B5EF4-FFF2-40B4-BE49-F238E27FC236}">
                <a16:creationId xmlns:a16="http://schemas.microsoft.com/office/drawing/2014/main" id="{AA9B0C67-DC2F-4F3F-86BB-7F6B6504E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905250"/>
            <a:ext cx="9715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0" i="1">
                <a:solidFill>
                  <a:srgbClr val="A88CFF"/>
                </a:solidFill>
              </a:defRPr>
            </a:pPr>
            <a:r>
              <a:rPr sz="2550" b="0" i="1">
                <a:solidFill>
                  <a:srgbClr val="A88CFF"/>
                </a:solidFill>
              </a:rPr>
              <a:t>Zero slope does not mean sea level.</a:t>
            </a:r>
          </a:p>
        </p:txBody>
      </p:sp>
      <p:sp>
        <p:nvSpPr>
          <p:cNvPr id="7" name="misconception-rewrite">
            <a:extLst xmlns:a="http://schemas.openxmlformats.org/drawingml/2006/main">
              <a:ext uri="{FF2B5EF4-FFF2-40B4-BE49-F238E27FC236}">
                <a16:creationId xmlns:a16="http://schemas.microsoft.com/office/drawing/2014/main" id="{FC96A881-E12D-4E31-8B49-50ABBEAF2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334000"/>
            <a:ext cx="838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Rewrite the claim in 12 words or fewer.</a:t>
            </a:r>
          </a:p>
        </p:txBody>
      </p:sp>
    </p:spTree>
    <p:extLst>
      <p:ext uri="{BB962C8B-B14F-4D97-AF65-F5344CB8AC3E}">
        <p14:creationId xmlns:p14="http://schemas.microsoft.com/office/powerpoint/2010/main" val="643668190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989A6C5B-8A1D-4B6C-AA59-BEB5CA11C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13 · GRAVITATIONAL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81700F1-C35E-4235-861A-310F582B3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3711A3FD-CD71-4D0B-A96A-A280DAA05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A0DBCC3-D88C-4845-9649-D67208CA5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Original exam-style challenge</a:t>
            </a:r>
          </a:p>
        </p:txBody>
      </p:sp>
      <p:sp>
        <p:nvSpPr>
          <p:cNvPr id="5" name="exam-mark-label">
            <a:extLst xmlns:a="http://schemas.openxmlformats.org/drawingml/2006/main">
              <a:ext uri="{FF2B5EF4-FFF2-40B4-BE49-F238E27FC236}">
                <a16:creationId xmlns:a16="http://schemas.microsoft.com/office/drawing/2014/main" id="{E6E4F6D1-6882-4464-8B39-0E1D50B8E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81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6336D6"/>
                </a:solidFill>
              </a:defRPr>
            </a:pPr>
            <a:r>
              <a:rPr sz="2025" b="1" i="0">
                <a:solidFill>
                  <a:srgbClr val="6336D6"/>
                </a:solidFill>
              </a:rPr>
              <a:t>5 MARKS · ORIGINAL GIOPHYSICS QUESTION</a:t>
            </a:r>
          </a:p>
        </p:txBody>
      </p:sp>
      <p:sp>
        <p:nvSpPr>
          <p:cNvPr id="6" name="exam-question">
            <a:extLst xmlns:a="http://schemas.openxmlformats.org/drawingml/2006/main">
              <a:ext uri="{FF2B5EF4-FFF2-40B4-BE49-F238E27FC236}">
                <a16:creationId xmlns:a16="http://schemas.microsoft.com/office/drawing/2014/main" id="{296DB350-3243-4A27-B17A-18EA7D1EB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106680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Show that the period T of a circular orbit satisfies T² = 4π²r³/(GM).</a:t>
            </a:r>
          </a:p>
        </p:txBody>
      </p:sp>
      <p:sp>
        <p:nvSpPr>
          <p:cNvPr id="7" name="exam-method">
            <a:extLst xmlns:a="http://schemas.openxmlformats.org/drawingml/2006/main">
              <a:ext uri="{FF2B5EF4-FFF2-40B4-BE49-F238E27FC236}">
                <a16:creationId xmlns:a16="http://schemas.microsoft.com/office/drawing/2014/main" id="{8A8A3BF4-85FB-462E-8DD6-FE2DCF6C7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334000"/>
            <a:ext cx="942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MODEL → WORKING → UNITS → SENSE-CHECK</a:t>
            </a:r>
          </a:p>
        </p:txBody>
      </p:sp>
    </p:spTree>
    <p:extLst>
      <p:ext uri="{BB962C8B-B14F-4D97-AF65-F5344CB8AC3E}">
        <p14:creationId xmlns:p14="http://schemas.microsoft.com/office/powerpoint/2010/main" val="1670650451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C1EF4654-A8C2-4F7E-AE83-CF52C3905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13 · GRAVITATIONAL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25C4727-9005-4C1E-A629-5E2B45885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EF5D5CB-7DF0-405C-A35D-E243406BC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585E847-3D3E-4A1A-A521-5E663B240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Mark it, improve it, explain it</a:t>
            </a:r>
          </a:p>
        </p:txBody>
      </p:sp>
      <p:sp>
        <p:nvSpPr>
          <p:cNvPr id="5" name="mark-number-1">
            <a:extLst xmlns:a="http://schemas.openxmlformats.org/drawingml/2006/main">
              <a:ext uri="{FF2B5EF4-FFF2-40B4-BE49-F238E27FC236}">
                <a16:creationId xmlns:a16="http://schemas.microsoft.com/office/drawing/2014/main" id="{DAB69797-5C89-476F-9F6C-B6338FC16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383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1</a:t>
            </a:r>
          </a:p>
        </p:txBody>
      </p:sp>
      <p:sp>
        <p:nvSpPr>
          <p:cNvPr id="6" name="mark-point-1">
            <a:extLst xmlns:a="http://schemas.openxmlformats.org/drawingml/2006/main">
              <a:ext uri="{FF2B5EF4-FFF2-40B4-BE49-F238E27FC236}">
                <a16:creationId xmlns:a16="http://schemas.microsoft.com/office/drawing/2014/main" id="{601DBA9A-862E-4A12-ACAD-816BD0900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5621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Set GMm/r² = mv²/r.</a:t>
            </a:r>
          </a:p>
        </p:txBody>
      </p:sp>
      <p:sp>
        <p:nvSpPr>
          <p:cNvPr id="7" name="mark-number-2">
            <a:extLst xmlns:a="http://schemas.openxmlformats.org/drawingml/2006/main">
              <a:ext uri="{FF2B5EF4-FFF2-40B4-BE49-F238E27FC236}">
                <a16:creationId xmlns:a16="http://schemas.microsoft.com/office/drawing/2014/main" id="{D786118B-DFDA-4D35-BDC5-ED639A7AC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574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2</a:t>
            </a:r>
          </a:p>
        </p:txBody>
      </p:sp>
      <p:sp>
        <p:nvSpPr>
          <p:cNvPr id="8" name="mark-point-2">
            <a:extLst xmlns:a="http://schemas.openxmlformats.org/drawingml/2006/main">
              <a:ext uri="{FF2B5EF4-FFF2-40B4-BE49-F238E27FC236}">
                <a16:creationId xmlns:a16="http://schemas.microsoft.com/office/drawing/2014/main" id="{DAF4BACB-11AC-4AA8-9AAE-71BF524D3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812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Obtain v² = GM/r.</a:t>
            </a:r>
          </a:p>
        </p:txBody>
      </p:sp>
      <p:sp>
        <p:nvSpPr>
          <p:cNvPr id="9" name="mark-number-3">
            <a:extLst xmlns:a="http://schemas.openxmlformats.org/drawingml/2006/main">
              <a:ext uri="{FF2B5EF4-FFF2-40B4-BE49-F238E27FC236}">
                <a16:creationId xmlns:a16="http://schemas.microsoft.com/office/drawing/2014/main" id="{E6936E72-D18A-4D8D-8CC8-0C38BBF62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766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3</a:t>
            </a:r>
          </a:p>
        </p:txBody>
      </p:sp>
      <p:sp>
        <p:nvSpPr>
          <p:cNvPr id="10" name="mark-point-3">
            <a:extLst xmlns:a="http://schemas.openxmlformats.org/drawingml/2006/main">
              <a:ext uri="{FF2B5EF4-FFF2-40B4-BE49-F238E27FC236}">
                <a16:creationId xmlns:a16="http://schemas.microsoft.com/office/drawing/2014/main" id="{6893D4A8-DFCF-4B1A-8DE3-60CB709C1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2004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Use v = 2πr/T.</a:t>
            </a:r>
          </a:p>
        </p:txBody>
      </p:sp>
      <p:sp>
        <p:nvSpPr>
          <p:cNvPr id="11" name="mark-number-4">
            <a:extLst xmlns:a="http://schemas.openxmlformats.org/drawingml/2006/main">
              <a:ext uri="{FF2B5EF4-FFF2-40B4-BE49-F238E27FC236}">
                <a16:creationId xmlns:a16="http://schemas.microsoft.com/office/drawing/2014/main" id="{3034D828-8763-4962-9755-DC1B81770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957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4</a:t>
            </a:r>
          </a:p>
        </p:txBody>
      </p:sp>
      <p:sp>
        <p:nvSpPr>
          <p:cNvPr id="12" name="mark-point-4">
            <a:extLst xmlns:a="http://schemas.openxmlformats.org/drawingml/2006/main">
              <a:ext uri="{FF2B5EF4-FFF2-40B4-BE49-F238E27FC236}">
                <a16:creationId xmlns:a16="http://schemas.microsoft.com/office/drawing/2014/main" id="{D7773638-29E3-41DA-BEE2-F5D71240D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0195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Substitute and rearrange.</a:t>
            </a:r>
          </a:p>
        </p:txBody>
      </p:sp>
      <p:sp>
        <p:nvSpPr>
          <p:cNvPr id="13" name="mark-number-5">
            <a:extLst xmlns:a="http://schemas.openxmlformats.org/drawingml/2006/main">
              <a:ext uri="{FF2B5EF4-FFF2-40B4-BE49-F238E27FC236}">
                <a16:creationId xmlns:a16="http://schemas.microsoft.com/office/drawing/2014/main" id="{33F1E332-3386-460D-BFF1-7AD9A5D21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9149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5</a:t>
            </a:r>
          </a:p>
        </p:txBody>
      </p:sp>
      <p:sp>
        <p:nvSpPr>
          <p:cNvPr id="14" name="mark-point-5">
            <a:extLst xmlns:a="http://schemas.openxmlformats.org/drawingml/2006/main">
              <a:ext uri="{FF2B5EF4-FFF2-40B4-BE49-F238E27FC236}">
                <a16:creationId xmlns:a16="http://schemas.microsoft.com/office/drawing/2014/main" id="{AF9DE45F-11E5-4071-A2A4-28B3B6D65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8387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T² = 4π²r³/(GM).</a:t>
            </a:r>
          </a:p>
        </p:txBody>
      </p:sp>
      <p:sp>
        <p:nvSpPr>
          <p:cNvPr id="15" name="mark-improve">
            <a:extLst xmlns:a="http://schemas.openxmlformats.org/drawingml/2006/main">
              <a:ext uri="{FF2B5EF4-FFF2-40B4-BE49-F238E27FC236}">
                <a16:creationId xmlns:a16="http://schemas.microsoft.com/office/drawing/2014/main" id="{DB7BE747-B4A4-4AE7-99C6-56F77E68A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829300"/>
            <a:ext cx="914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Recover one mark: add the missing physics, not extra prose.</a:t>
            </a:r>
          </a:p>
        </p:txBody>
      </p:sp>
    </p:spTree>
    <p:extLst>
      <p:ext uri="{BB962C8B-B14F-4D97-AF65-F5344CB8AC3E}">
        <p14:creationId xmlns:p14="http://schemas.microsoft.com/office/powerpoint/2010/main" val="314524846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5AACCAFD-4617-41F1-A5A0-C613DC9FC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13 · GRAVITATIONAL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3DE339E-174D-4706-9C2B-63A56A759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1FD4BA1A-CADE-47DB-9DE1-99BBC0CB6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AB17327-E7B6-46A6-8243-D6DE361B1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1–2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6A6B6A48-2718-4302-82A3-FCC34710F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1">
            <a:extLst xmlns:a="http://schemas.openxmlformats.org/drawingml/2006/main">
              <a:ext uri="{FF2B5EF4-FFF2-40B4-BE49-F238E27FC236}">
                <a16:creationId xmlns:a16="http://schemas.microsoft.com/office/drawing/2014/main" id="{ADBD2D54-51A9-4945-87F5-6ECE71091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Q1</a:t>
            </a:r>
          </a:p>
        </p:txBody>
      </p:sp>
      <p:sp>
        <p:nvSpPr>
          <p:cNvPr id="7" name="quiz-question-1">
            <a:extLst xmlns:a="http://schemas.openxmlformats.org/drawingml/2006/main">
              <a:ext uri="{FF2B5EF4-FFF2-40B4-BE49-F238E27FC236}">
                <a16:creationId xmlns:a16="http://schemas.microsoft.com/office/drawing/2014/main" id="{C6E1BD34-24C0-41A6-8EB9-D01FB0618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Gravitational potential sign?</a:t>
            </a:r>
          </a:p>
        </p:txBody>
      </p:sp>
      <p:sp>
        <p:nvSpPr>
          <p:cNvPr id="8" name="quiz-choices-1">
            <a:extLst xmlns:a="http://schemas.openxmlformats.org/drawingml/2006/main">
              <a:ext uri="{FF2B5EF4-FFF2-40B4-BE49-F238E27FC236}">
                <a16:creationId xmlns:a16="http://schemas.microsoft.com/office/drawing/2014/main" id="{1FEF9CD4-534A-4EA0-BDC9-C61756D15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positive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negative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zero everywhere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vector</a:t>
            </a:r>
          </a:p>
        </p:txBody>
      </p:sp>
      <p:sp>
        <p:nvSpPr>
          <p:cNvPr id="9" name="quiz-number-2">
            <a:extLst xmlns:a="http://schemas.openxmlformats.org/drawingml/2006/main">
              <a:ext uri="{FF2B5EF4-FFF2-40B4-BE49-F238E27FC236}">
                <a16:creationId xmlns:a16="http://schemas.microsoft.com/office/drawing/2014/main" id="{F90EDACF-4EFC-4D97-812D-624D603D0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Q2</a:t>
            </a:r>
          </a:p>
        </p:txBody>
      </p:sp>
      <p:sp>
        <p:nvSpPr>
          <p:cNvPr id="10" name="quiz-question-2">
            <a:extLst xmlns:a="http://schemas.openxmlformats.org/drawingml/2006/main">
              <a:ext uri="{FF2B5EF4-FFF2-40B4-BE49-F238E27FC236}">
                <a16:creationId xmlns:a16="http://schemas.microsoft.com/office/drawing/2014/main" id="{18059593-24A6-46A0-9C6E-2163238CB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g varies with r as?</a:t>
            </a:r>
          </a:p>
        </p:txBody>
      </p:sp>
      <p:sp>
        <p:nvSpPr>
          <p:cNvPr id="11" name="quiz-choices-2">
            <a:extLst xmlns:a="http://schemas.openxmlformats.org/drawingml/2006/main">
              <a:ext uri="{FF2B5EF4-FFF2-40B4-BE49-F238E27FC236}">
                <a16:creationId xmlns:a16="http://schemas.microsoft.com/office/drawing/2014/main" id="{69EC4EA0-2950-40CF-9B8B-2578746AC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r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1/r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1/r²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r²</a:t>
            </a:r>
          </a:p>
        </p:txBody>
      </p:sp>
    </p:spTree>
    <p:extLst>
      <p:ext uri="{BB962C8B-B14F-4D97-AF65-F5344CB8AC3E}">
        <p14:creationId xmlns:p14="http://schemas.microsoft.com/office/powerpoint/2010/main" val="629740200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648B618C-A9A2-4157-B42B-B2249B364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13 · GRAVITATIONAL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25E2EC8-42D3-4042-ABE4-BC62544BF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55E59F83-731D-4423-B583-425929F5F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A37B91A-D225-4F32-A649-280E6C674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3–4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9F23FF3C-F679-4866-AD52-B1007C776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3">
            <a:extLst xmlns:a="http://schemas.openxmlformats.org/drawingml/2006/main">
              <a:ext uri="{FF2B5EF4-FFF2-40B4-BE49-F238E27FC236}">
                <a16:creationId xmlns:a16="http://schemas.microsoft.com/office/drawing/2014/main" id="{0E1078E2-EFFA-4576-89A3-E6FF65135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Q3</a:t>
            </a:r>
          </a:p>
        </p:txBody>
      </p:sp>
      <p:sp>
        <p:nvSpPr>
          <p:cNvPr id="7" name="quiz-question-3">
            <a:extLst xmlns:a="http://schemas.openxmlformats.org/drawingml/2006/main">
              <a:ext uri="{FF2B5EF4-FFF2-40B4-BE49-F238E27FC236}">
                <a16:creationId xmlns:a16="http://schemas.microsoft.com/office/drawing/2014/main" id="{C881FE08-A575-4D26-BA46-34590CF55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Orbiting astronaut is weightless because?</a:t>
            </a:r>
          </a:p>
        </p:txBody>
      </p:sp>
      <p:sp>
        <p:nvSpPr>
          <p:cNvPr id="8" name="quiz-choices-3">
            <a:extLst xmlns:a="http://schemas.openxmlformats.org/drawingml/2006/main">
              <a:ext uri="{FF2B5EF4-FFF2-40B4-BE49-F238E27FC236}">
                <a16:creationId xmlns:a16="http://schemas.microsoft.com/office/drawing/2014/main" id="{43CBE8F7-7169-4F40-ABD9-5688E4DB5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no gravity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free fall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no mass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outside field</a:t>
            </a:r>
          </a:p>
        </p:txBody>
      </p:sp>
      <p:sp>
        <p:nvSpPr>
          <p:cNvPr id="9" name="quiz-number-4">
            <a:extLst xmlns:a="http://schemas.openxmlformats.org/drawingml/2006/main">
              <a:ext uri="{FF2B5EF4-FFF2-40B4-BE49-F238E27FC236}">
                <a16:creationId xmlns:a16="http://schemas.microsoft.com/office/drawing/2014/main" id="{706EBBBA-1F2B-4837-9301-355123738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Q4</a:t>
            </a:r>
          </a:p>
        </p:txBody>
      </p:sp>
      <p:sp>
        <p:nvSpPr>
          <p:cNvPr id="10" name="quiz-question-4">
            <a:extLst xmlns:a="http://schemas.openxmlformats.org/drawingml/2006/main">
              <a:ext uri="{FF2B5EF4-FFF2-40B4-BE49-F238E27FC236}">
                <a16:creationId xmlns:a16="http://schemas.microsoft.com/office/drawing/2014/main" id="{DA99DDFA-7785-4DA5-8AFA-0980C8563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Equipotential crossing field lines?</a:t>
            </a:r>
          </a:p>
        </p:txBody>
      </p:sp>
      <p:sp>
        <p:nvSpPr>
          <p:cNvPr id="11" name="quiz-choices-4">
            <a:extLst xmlns:a="http://schemas.openxmlformats.org/drawingml/2006/main">
              <a:ext uri="{FF2B5EF4-FFF2-40B4-BE49-F238E27FC236}">
                <a16:creationId xmlns:a16="http://schemas.microsoft.com/office/drawing/2014/main" id="{8228DB50-D8C1-4197-8642-2D7F294DE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parallel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perpendicular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random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never</a:t>
            </a:r>
          </a:p>
        </p:txBody>
      </p:sp>
    </p:spTree>
    <p:extLst>
      <p:ext uri="{BB962C8B-B14F-4D97-AF65-F5344CB8AC3E}">
        <p14:creationId xmlns:p14="http://schemas.microsoft.com/office/powerpoint/2010/main" val="173775939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2F810C2-2449-4E6A-BF0A-827D08946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13 · GRAVITATIONAL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5ABA53DF-5B95-4723-866F-0AC70BCFC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BC5FD303-E854-46BD-96CF-E2BABC9A1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59849EB-F8D5-4CE5-8F1B-33AA83222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Start with a prediction</a:t>
            </a:r>
          </a:p>
        </p:txBody>
      </p:sp>
      <p:sp>
        <p:nvSpPr>
          <p:cNvPr id="5" name="hook">
            <a:extLst xmlns:a="http://schemas.openxmlformats.org/drawingml/2006/main">
              <a:ext uri="{FF2B5EF4-FFF2-40B4-BE49-F238E27FC236}">
                <a16:creationId xmlns:a16="http://schemas.microsoft.com/office/drawing/2014/main" id="{67663934-9B74-49CF-BC22-55474F24E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52625"/>
            <a:ext cx="10096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Astronauts in orbit feel weightless. Has Earth’s gravitational field disappeared?</a:t>
            </a:r>
          </a:p>
        </p:txBody>
      </p:sp>
      <p:sp>
        <p:nvSpPr>
          <p:cNvPr id="6" name="hook-action">
            <a:extLst xmlns:a="http://schemas.openxmlformats.org/drawingml/2006/main">
              <a:ext uri="{FF2B5EF4-FFF2-40B4-BE49-F238E27FC236}">
                <a16:creationId xmlns:a16="http://schemas.microsoft.com/office/drawing/2014/main" id="{E267DAC8-0F0E-41EB-8378-29F8F86B9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857750"/>
            <a:ext cx="752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THINK 20 s → PAIR → COMMIT</a:t>
            </a:r>
          </a:p>
        </p:txBody>
      </p:sp>
    </p:spTree>
    <p:extLst>
      <p:ext uri="{BB962C8B-B14F-4D97-AF65-F5344CB8AC3E}">
        <p14:creationId xmlns:p14="http://schemas.microsoft.com/office/powerpoint/2010/main" val="1078021394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2A46B948-6470-4ED1-925B-3D92E6FFF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13 · GRAVITATIONAL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7A6C62A-1585-4331-9326-C1BF5A695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20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B00A76E-1EFC-4579-AFCE-1512815F1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6ABD3B3-B16E-4E5E-8CC4-D7BA37C5D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Answers, then one minute of thinking</a:t>
            </a:r>
          </a:p>
        </p:txBody>
      </p:sp>
      <p:sp>
        <p:nvSpPr>
          <p:cNvPr id="5" name="answer-1">
            <a:extLst xmlns:a="http://schemas.openxmlformats.org/drawingml/2006/main">
              <a:ext uri="{FF2B5EF4-FFF2-40B4-BE49-F238E27FC236}">
                <a16:creationId xmlns:a16="http://schemas.microsoft.com/office/drawing/2014/main" id="{D1706F4D-396B-4F16-93CF-D8E740C4A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16383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Q1 negative</a:t>
            </a:r>
          </a:p>
        </p:txBody>
      </p:sp>
      <p:sp>
        <p:nvSpPr>
          <p:cNvPr id="6" name="answer-2">
            <a:extLst xmlns:a="http://schemas.openxmlformats.org/drawingml/2006/main">
              <a:ext uri="{FF2B5EF4-FFF2-40B4-BE49-F238E27FC236}">
                <a16:creationId xmlns:a16="http://schemas.microsoft.com/office/drawing/2014/main" id="{DAE16107-8D59-4367-992A-E14445BE9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384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Q2 1/r²</a:t>
            </a:r>
          </a:p>
        </p:txBody>
      </p:sp>
      <p:sp>
        <p:nvSpPr>
          <p:cNvPr id="7" name="answer-3">
            <a:extLst xmlns:a="http://schemas.openxmlformats.org/drawingml/2006/main">
              <a:ext uri="{FF2B5EF4-FFF2-40B4-BE49-F238E27FC236}">
                <a16:creationId xmlns:a16="http://schemas.microsoft.com/office/drawing/2014/main" id="{7C901DE1-DDC5-4F93-83E9-65E00A7BD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2385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Q3 free fall</a:t>
            </a:r>
          </a:p>
        </p:txBody>
      </p:sp>
      <p:sp>
        <p:nvSpPr>
          <p:cNvPr id="8" name="answer-4">
            <a:extLst xmlns:a="http://schemas.openxmlformats.org/drawingml/2006/main">
              <a:ext uri="{FF2B5EF4-FFF2-40B4-BE49-F238E27FC236}">
                <a16:creationId xmlns:a16="http://schemas.microsoft.com/office/drawing/2014/main" id="{254DBBE4-5A8E-4C4E-9D6A-36E72C5F9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0386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Q4 perpendicular</a:t>
            </a:r>
          </a:p>
        </p:txBody>
      </p:sp>
      <p:sp>
        <p:nvSpPr>
          <p:cNvPr id="9" name="one-minute-rule">
            <a:extLst xmlns:a="http://schemas.openxmlformats.org/drawingml/2006/main">
              <a:ext uri="{FF2B5EF4-FFF2-40B4-BE49-F238E27FC236}">
                <a16:creationId xmlns:a16="http://schemas.microsoft.com/office/drawing/2014/main" id="{8349F901-4C52-4269-87BC-22D0457D5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143500"/>
            <a:ext cx="10477500" cy="89535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6336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one-minute-prompt">
            <a:extLst xmlns:a="http://schemas.openxmlformats.org/drawingml/2006/main">
              <a:ext uri="{FF2B5EF4-FFF2-40B4-BE49-F238E27FC236}">
                <a16:creationId xmlns:a16="http://schemas.microsoft.com/office/drawing/2014/main" id="{DCD4B378-FD7C-4B03-956D-116CF4C9F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72100"/>
            <a:ext cx="981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ONE-MINUTE PAPER · Which idea changed your answer?</a:t>
            </a:r>
          </a:p>
        </p:txBody>
      </p:sp>
    </p:spTree>
    <p:extLst>
      <p:ext uri="{BB962C8B-B14F-4D97-AF65-F5344CB8AC3E}">
        <p14:creationId xmlns:p14="http://schemas.microsoft.com/office/powerpoint/2010/main" val="190291517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966F8A5-6437-492A-9776-AFF3E5450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13 · GRAVITATIONAL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70C49FD-60DC-4C0A-8C9F-B16306BEA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979FB01-E6FA-48B4-A01F-A5C7F0565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9FBF1C1-AD2C-4FFF-88A1-898B4043B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Two quick checks before we build</a:t>
            </a:r>
          </a:p>
        </p:txBody>
      </p:sp>
      <p:sp>
        <p:nvSpPr>
          <p:cNvPr id="5" name="rule-640-190">
            <a:extLst xmlns:a="http://schemas.openxmlformats.org/drawingml/2006/main">
              <a:ext uri="{FF2B5EF4-FFF2-40B4-BE49-F238E27FC236}">
                <a16:creationId xmlns:a16="http://schemas.microsoft.com/office/drawing/2014/main" id="{D029DB36-9CB1-4472-90E3-FF86ED7C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19050" cy="3790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retrieval-number-1">
            <a:extLst xmlns:a="http://schemas.openxmlformats.org/drawingml/2006/main">
              <a:ext uri="{FF2B5EF4-FFF2-40B4-BE49-F238E27FC236}">
                <a16:creationId xmlns:a16="http://schemas.microsoft.com/office/drawing/2014/main" id="{9B6D78DF-600F-4368-A55A-75B467A51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Q1</a:t>
            </a:r>
          </a:p>
        </p:txBody>
      </p:sp>
      <p:sp>
        <p:nvSpPr>
          <p:cNvPr id="7" name="retrieval-question-1">
            <a:extLst xmlns:a="http://schemas.openxmlformats.org/drawingml/2006/main">
              <a:ext uri="{FF2B5EF4-FFF2-40B4-BE49-F238E27FC236}">
                <a16:creationId xmlns:a16="http://schemas.microsoft.com/office/drawing/2014/main" id="{4FE7733E-9DED-4DA7-BE6A-AF870A721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Gravitational potential sign?</a:t>
            </a:r>
          </a:p>
        </p:txBody>
      </p:sp>
      <p:sp>
        <p:nvSpPr>
          <p:cNvPr id="8" name="retrieval-choices-1">
            <a:extLst xmlns:a="http://schemas.openxmlformats.org/drawingml/2006/main">
              <a:ext uri="{FF2B5EF4-FFF2-40B4-BE49-F238E27FC236}">
                <a16:creationId xmlns:a16="http://schemas.microsoft.com/office/drawing/2014/main" id="{946A4E31-D1B6-4D64-B3A5-07B352C13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positive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negative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zero everywhere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vector</a:t>
            </a:r>
          </a:p>
        </p:txBody>
      </p:sp>
      <p:sp>
        <p:nvSpPr>
          <p:cNvPr id="9" name="retrieval-number-2">
            <a:extLst xmlns:a="http://schemas.openxmlformats.org/drawingml/2006/main">
              <a:ext uri="{FF2B5EF4-FFF2-40B4-BE49-F238E27FC236}">
                <a16:creationId xmlns:a16="http://schemas.microsoft.com/office/drawing/2014/main" id="{3D556E46-C92C-4D73-96F2-70F192DFB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Q2</a:t>
            </a:r>
          </a:p>
        </p:txBody>
      </p:sp>
      <p:sp>
        <p:nvSpPr>
          <p:cNvPr id="10" name="retrieval-question-2">
            <a:extLst xmlns:a="http://schemas.openxmlformats.org/drawingml/2006/main">
              <a:ext uri="{FF2B5EF4-FFF2-40B4-BE49-F238E27FC236}">
                <a16:creationId xmlns:a16="http://schemas.microsoft.com/office/drawing/2014/main" id="{1D1FC8DA-42CF-4F82-8E5F-9A334F4CD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g varies with r as?</a:t>
            </a:r>
          </a:p>
        </p:txBody>
      </p:sp>
      <p:sp>
        <p:nvSpPr>
          <p:cNvPr id="11" name="retrieval-choices-2">
            <a:extLst xmlns:a="http://schemas.openxmlformats.org/drawingml/2006/main">
              <a:ext uri="{FF2B5EF4-FFF2-40B4-BE49-F238E27FC236}">
                <a16:creationId xmlns:a16="http://schemas.microsoft.com/office/drawing/2014/main" id="{A116174A-7097-404D-AFA3-8E568AD0C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r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1/r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1/r²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r²</a:t>
            </a:r>
          </a:p>
        </p:txBody>
      </p:sp>
    </p:spTree>
    <p:extLst>
      <p:ext uri="{BB962C8B-B14F-4D97-AF65-F5344CB8AC3E}">
        <p14:creationId xmlns:p14="http://schemas.microsoft.com/office/powerpoint/2010/main" val="125975932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94EDD56-3C46-C05B-87EC-4DC90928C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04 / 20</a:t>
            </a:r>
            <a:endParaRPr sz="1425" b="1" i="0">
              <a:solidFill>
                <a:srgbClr val="0A332E"/>
              </a:solidFill>
            </a:endParaRPr>
          </a:p>
        </p:txBody>
      </p:sp>
      <p:sp>
        <p:nvSpPr>
          <p:cNvPr id="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FEF1721-E88D-28BC-6E94-F718B83AC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See the idea</a:t>
            </a:r>
            <a:endParaRPr sz="3300" b="1" i="0">
              <a:solidFill>
                <a:srgbClr val="0A332E"/>
              </a:solidFill>
            </a:endParaRPr>
          </a:p>
        </p:txBody>
      </p:sp>
      <p:sp>
        <p:nvSpPr>
          <p:cNvPr id="23" name="simple-definition-label">
            <a:extLst xmlns:a="http://schemas.openxmlformats.org/drawingml/2006/main">
              <a:ext uri="{FF2B5EF4-FFF2-40B4-BE49-F238E27FC236}">
                <a16:creationId xmlns:a16="http://schemas.microsoft.com/office/drawing/2014/main" id="{57D30546-5F4A-0C46-DB9D-8CE7A1B7C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049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025" b="1">
                <a:solidFill>
                  <a:srgbClr val="6336D6"/>
                </a:solidFill>
              </a:defRPr>
            </a:pPr>
            <a:r>
              <a:rPr sz="2025" b="1">
                <a:solidFill>
                  <a:srgbClr val="6336D6"/>
                </a:solidFill>
              </a:rPr>
              <a:t>ONE SENTENCE</a:t>
            </a:r>
          </a:p>
        </p:txBody>
      </p:sp>
      <p:sp>
        <p:nvSpPr>
          <p:cNvPr id="24" name="simple-definition">
            <a:extLst xmlns:a="http://schemas.openxmlformats.org/drawingml/2006/main">
              <a:ext uri="{FF2B5EF4-FFF2-40B4-BE49-F238E27FC236}">
                <a16:creationId xmlns:a16="http://schemas.microsoft.com/office/drawing/2014/main" id="{FB4C4C24-C28F-142F-7FF6-2EABC362A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85950"/>
            <a:ext cx="10858500" cy="781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850" b="1">
                <a:solidFill>
                  <a:srgbClr val="0A332E"/>
                </a:solidFill>
              </a:defRPr>
            </a:pPr>
            <a:r>
              <a:rPr sz="2850" b="1">
                <a:solidFill>
                  <a:srgbClr val="0A332E"/>
                </a:solidFill>
              </a:rPr>
              <a:t>Field strength is force per unit mass and points inward.</a:t>
            </a:r>
          </a:p>
        </p:txBody>
      </p:sp>
      <p:sp>
        <p:nvSpPr>
          <p:cNvPr id="25" name="Oval 24">
            <a:extLst xmlns:a="http://schemas.openxmlformats.org/drawingml/2006/main">
              <a:ext uri="{FF2B5EF4-FFF2-40B4-BE49-F238E27FC236}">
                <a16:creationId xmlns:a16="http://schemas.microsoft.com/office/drawing/2014/main" id="{E615F66B-1ED5-6AC0-992A-FC65825DA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4328348"/>
            <a:ext cx="889000" cy="1020704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E2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6" name="TextBox 25">
            <a:extLst xmlns:a="http://schemas.openxmlformats.org/drawingml/2006/main">
              <a:ext uri="{FF2B5EF4-FFF2-40B4-BE49-F238E27FC236}">
                <a16:creationId xmlns:a16="http://schemas.microsoft.com/office/drawing/2014/main" id="{EBF42605-8E19-730A-6FB9-8272796D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407378"/>
            <a:ext cx="889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M</a:t>
            </a:r>
          </a:p>
        </p:txBody>
      </p:sp>
      <p:sp>
        <p:nvSpPr>
          <p:cNvPr id="27" name="Straight Connector 26">
            <a:extLst xmlns:a="http://schemas.openxmlformats.org/drawingml/2006/main">
              <a:ext uri="{FF2B5EF4-FFF2-40B4-BE49-F238E27FC236}">
                <a16:creationId xmlns:a16="http://schemas.microsoft.com/office/drawing/2014/main" id="{201976E6-1649-4DB0-850B-104B62DFA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H="1">
            <a:off x="2946400" y="4838700"/>
            <a:ext cx="59436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28" name="Straight Connector 27">
            <a:extLst xmlns:a="http://schemas.openxmlformats.org/drawingml/2006/main">
              <a:ext uri="{FF2B5EF4-FFF2-40B4-BE49-F238E27FC236}">
                <a16:creationId xmlns:a16="http://schemas.microsoft.com/office/drawing/2014/main" id="{4C0F299B-9631-43A6-90DA-F145A40E1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H="1">
            <a:off x="2870200" y="3745089"/>
            <a:ext cx="2082800" cy="583259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29" name="Straight Connector 28">
            <a:extLst xmlns:a="http://schemas.openxmlformats.org/drawingml/2006/main">
              <a:ext uri="{FF2B5EF4-FFF2-40B4-BE49-F238E27FC236}">
                <a16:creationId xmlns:a16="http://schemas.microsoft.com/office/drawing/2014/main" id="{DBA37C3A-1160-4984-9851-3E89AC66B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H="1" flipV="1">
            <a:off x="2870200" y="5349052"/>
            <a:ext cx="2082800" cy="583259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0" name="TextBox 29">
            <a:extLst xmlns:a="http://schemas.openxmlformats.org/drawingml/2006/main">
              <a:ext uri="{FF2B5EF4-FFF2-40B4-BE49-F238E27FC236}">
                <a16:creationId xmlns:a16="http://schemas.microsoft.com/office/drawing/2014/main" id="{43AFE273-2BF2-9815-211D-A3F9327FE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4000" y="3745089"/>
            <a:ext cx="3810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>
                <a:solidFill>
                  <a:srgbClr val="6B7F79"/>
                </a:solidFill>
              </a:rPr>
              <a:t>field lines point at the mass</a:t>
            </a:r>
          </a:p>
        </p:txBody>
      </p:sp>
      <p:sp>
        <p:nvSpPr>
          <p:cNvPr id="31" name="Oval 30">
            <a:extLst xmlns:a="http://schemas.openxmlformats.org/drawingml/2006/main">
              <a:ext uri="{FF2B5EF4-FFF2-40B4-BE49-F238E27FC236}">
                <a16:creationId xmlns:a16="http://schemas.microsoft.com/office/drawing/2014/main" id="{9A18C629-3B02-0943-CF5D-6B4FBF723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4800" y="4736629"/>
            <a:ext cx="177800" cy="204141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E2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2" name="TextBox 31">
            <a:extLst xmlns:a="http://schemas.openxmlformats.org/drawingml/2006/main">
              <a:ext uri="{FF2B5EF4-FFF2-40B4-BE49-F238E27FC236}">
                <a16:creationId xmlns:a16="http://schemas.microsoft.com/office/drawing/2014/main" id="{12B62D9B-AEF1-B083-D887-AE6D2A2D1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2200" y="4328348"/>
            <a:ext cx="1143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r</a:t>
            </a:r>
          </a:p>
        </p:txBody>
      </p:sp>
      <p:sp>
        <p:nvSpPr>
          <p:cNvPr id="33" name="TextBox 32">
            <a:extLst xmlns:a="http://schemas.openxmlformats.org/drawingml/2006/main">
              <a:ext uri="{FF2B5EF4-FFF2-40B4-BE49-F238E27FC236}">
                <a16:creationId xmlns:a16="http://schemas.microsoft.com/office/drawing/2014/main" id="{FA307CF6-4C3F-5505-8A2B-BE38F87B3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2200" y="5057422"/>
            <a:ext cx="1143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g</a:t>
            </a:r>
          </a:p>
        </p:txBody>
      </p:sp>
      <p:sp>
        <p:nvSpPr>
          <p:cNvPr id="34" name="Oval 33">
            <a:extLst xmlns:a="http://schemas.openxmlformats.org/drawingml/2006/main">
              <a:ext uri="{FF2B5EF4-FFF2-40B4-BE49-F238E27FC236}">
                <a16:creationId xmlns:a16="http://schemas.microsoft.com/office/drawing/2014/main" id="{2E6ECB94-A051-6083-1DBF-5EF11A833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09000" y="4736629"/>
            <a:ext cx="177800" cy="204141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F5C3E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35" name="TextBox 34">
            <a:extLst xmlns:a="http://schemas.openxmlformats.org/drawingml/2006/main">
              <a:ext uri="{FF2B5EF4-FFF2-40B4-BE49-F238E27FC236}">
                <a16:creationId xmlns:a16="http://schemas.microsoft.com/office/drawing/2014/main" id="{B1C0675E-C593-A422-2761-69E0A49ED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6400" y="4328348"/>
            <a:ext cx="1143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EF5C3E"/>
                </a:solidFill>
              </a:rPr>
              <a:t>2r</a:t>
            </a:r>
          </a:p>
        </p:txBody>
      </p:sp>
      <p:sp>
        <p:nvSpPr>
          <p:cNvPr id="36" name="TextBox 35">
            <a:extLst xmlns:a="http://schemas.openxmlformats.org/drawingml/2006/main">
              <a:ext uri="{FF2B5EF4-FFF2-40B4-BE49-F238E27FC236}">
                <a16:creationId xmlns:a16="http://schemas.microsoft.com/office/drawing/2014/main" id="{FA5B4774-CC27-F3A0-B801-50D0DFC98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6400" y="5057422"/>
            <a:ext cx="1143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EF5C3E"/>
                </a:solidFill>
              </a:rPr>
              <a:t>g / 4</a:t>
            </a:r>
          </a:p>
        </p:txBody>
      </p:sp>
      <p:sp>
        <p:nvSpPr>
          <p:cNvPr id="37" name="TextBox 36">
            <a:extLst xmlns:a="http://schemas.openxmlformats.org/drawingml/2006/main">
              <a:ext uri="{FF2B5EF4-FFF2-40B4-BE49-F238E27FC236}">
                <a16:creationId xmlns:a16="http://schemas.microsoft.com/office/drawing/2014/main" id="{6D38A6CD-BBAF-CE10-127E-91DCDA354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4000" y="5553192"/>
            <a:ext cx="4826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 b="1">
                <a:solidFill>
                  <a:srgbClr val="102E29"/>
                </a:solidFill>
              </a:rPr>
              <a:t>g = GM / r²</a:t>
            </a:r>
          </a:p>
        </p:txBody>
      </p:sp>
      <p:sp>
        <p:nvSpPr>
          <p:cNvPr id="3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CF982FF9-F65E-4B2F-90F5-CDA5E43A8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13 · GRAVITATIONAL FIELDS</a:t>
            </a:r>
          </a:p>
        </p:txBody>
      </p:sp>
      <p:sp>
        <p:nvSpPr>
          <p:cNvPr id="39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9AF96B7-0AB8-4598-ABE1-07EBD7BFD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66477615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318A1AEE-4566-40E9-B257-FBEEC5D15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13 · GRAVITATIONAL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52733D6-78EE-4EDE-A96E-4FD79099D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1F871190-212A-4F6B-B4B1-1D825DC75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1693DFB-338B-44DB-A205-E5DFFA1AC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happens?</a:t>
            </a:r>
          </a:p>
        </p:txBody>
      </p:sp>
      <p:sp>
        <p:nvSpPr>
          <p:cNvPr id="5" name="model-number-1">
            <a:extLst xmlns:a="http://schemas.openxmlformats.org/drawingml/2006/main">
              <a:ext uri="{FF2B5EF4-FFF2-40B4-BE49-F238E27FC236}">
                <a16:creationId xmlns:a16="http://schemas.microsoft.com/office/drawing/2014/main" id="{A0C66FA0-7518-44FF-B693-AEDA4FEB2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97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6" name="model-idea-1">
            <a:extLst xmlns:a="http://schemas.openxmlformats.org/drawingml/2006/main">
              <a:ext uri="{FF2B5EF4-FFF2-40B4-BE49-F238E27FC236}">
                <a16:creationId xmlns:a16="http://schemas.microsoft.com/office/drawing/2014/main" id="{B0A92F4F-D419-4273-8482-027D12452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7335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Field strength is force per unit mass and points inward.</a:t>
            </a:r>
          </a:p>
        </p:txBody>
      </p:sp>
      <p:sp>
        <p:nvSpPr>
          <p:cNvPr id="7" name="model-number-2">
            <a:extLst xmlns:a="http://schemas.openxmlformats.org/drawingml/2006/main">
              <a:ext uri="{FF2B5EF4-FFF2-40B4-BE49-F238E27FC236}">
                <a16:creationId xmlns:a16="http://schemas.microsoft.com/office/drawing/2014/main" id="{EB935A00-B6B1-4318-A536-C24D54CED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8" name="model-idea-2">
            <a:extLst xmlns:a="http://schemas.openxmlformats.org/drawingml/2006/main">
              <a:ext uri="{FF2B5EF4-FFF2-40B4-BE49-F238E27FC236}">
                <a16:creationId xmlns:a16="http://schemas.microsoft.com/office/drawing/2014/main" id="{EE08585F-68C2-4406-8A8C-AFE75ED15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4480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For a point mass, g follows an inverse-square law.</a:t>
            </a:r>
          </a:p>
        </p:txBody>
      </p:sp>
      <p:sp>
        <p:nvSpPr>
          <p:cNvPr id="9" name="model-check">
            <a:extLst xmlns:a="http://schemas.openxmlformats.org/drawingml/2006/main">
              <a:ext uri="{FF2B5EF4-FFF2-40B4-BE49-F238E27FC236}">
                <a16:creationId xmlns:a16="http://schemas.microsoft.com/office/drawing/2014/main" id="{0215268F-CA70-4AF8-B925-CF981FDBA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14950"/>
            <a:ext cx="7524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Connect them in one spoken sentence.</a:t>
            </a:r>
          </a:p>
        </p:txBody>
      </p:sp>
    </p:spTree>
    <p:extLst>
      <p:ext uri="{BB962C8B-B14F-4D97-AF65-F5344CB8AC3E}">
        <p14:creationId xmlns:p14="http://schemas.microsoft.com/office/powerpoint/2010/main" val="131441498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211742A5-8F9F-49C4-B2E8-9453D7533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13 · GRAVITATIONAL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8745DB8-0C6C-4BE7-A214-2A572F736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72836DAA-5DB0-4D2F-9F87-44863A3F2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2D29F10-3A43-45ED-87A6-AE10BCA67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controls it?</a:t>
            </a:r>
          </a:p>
        </p:txBody>
      </p:sp>
      <p:sp>
        <p:nvSpPr>
          <p:cNvPr id="5" name="rule-650-188">
            <a:extLst xmlns:a="http://schemas.openxmlformats.org/drawingml/2006/main">
              <a:ext uri="{FF2B5EF4-FFF2-40B4-BE49-F238E27FC236}">
                <a16:creationId xmlns:a16="http://schemas.microsoft.com/office/drawing/2014/main" id="{52494EA9-8C5D-41F0-8FA0-BC6927251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90700"/>
            <a:ext cx="19050" cy="3000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control-idea-1">
            <a:extLst xmlns:a="http://schemas.openxmlformats.org/drawingml/2006/main">
              <a:ext uri="{FF2B5EF4-FFF2-40B4-BE49-F238E27FC236}">
                <a16:creationId xmlns:a16="http://schemas.microsoft.com/office/drawing/2014/main" id="{F8974452-60B4-439A-99D3-6FB2C0F34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Gravitational potential is negative work per unit mass relative to infinity.</a:t>
            </a:r>
          </a:p>
        </p:txBody>
      </p:sp>
      <p:sp>
        <p:nvSpPr>
          <p:cNvPr id="7" name="control-idea-2">
            <a:extLst xmlns:a="http://schemas.openxmlformats.org/drawingml/2006/main">
              <a:ext uri="{FF2B5EF4-FFF2-40B4-BE49-F238E27FC236}">
                <a16:creationId xmlns:a16="http://schemas.microsoft.com/office/drawing/2014/main" id="{6B2FF865-E414-4CE3-A362-D1264B9E1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A circular orbit uses gravity as the centripetal resultant.</a:t>
            </a:r>
          </a:p>
        </p:txBody>
      </p:sp>
      <p:sp>
        <p:nvSpPr>
          <p:cNvPr id="8" name="equation-label">
            <a:extLst xmlns:a="http://schemas.openxmlformats.org/drawingml/2006/main">
              <a:ext uri="{FF2B5EF4-FFF2-40B4-BE49-F238E27FC236}">
                <a16:creationId xmlns:a16="http://schemas.microsoft.com/office/drawing/2014/main" id="{7C8D4601-A30F-4F66-B42A-8B8F43243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7716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6336D6"/>
                </a:solidFill>
              </a:defRPr>
            </a:pPr>
            <a:r>
              <a:rPr sz="2025" b="1" i="0">
                <a:solidFill>
                  <a:srgbClr val="6336D6"/>
                </a:solidFill>
              </a:rPr>
              <a:t>EQUATIONS TO EXPLAIN</a:t>
            </a:r>
          </a:p>
        </p:txBody>
      </p:sp>
      <p:sp>
        <p:nvSpPr>
          <p:cNvPr id="9" name="equation-1">
            <a:extLst xmlns:a="http://schemas.openxmlformats.org/drawingml/2006/main">
              <a:ext uri="{FF2B5EF4-FFF2-40B4-BE49-F238E27FC236}">
                <a16:creationId xmlns:a16="http://schemas.microsoft.com/office/drawing/2014/main" id="{D354F509-8D08-4B3E-91AD-EF87E67BA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241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g = GM/r²</a:t>
            </a:r>
          </a:p>
        </p:txBody>
      </p:sp>
      <p:sp>
        <p:nvSpPr>
          <p:cNvPr id="10" name="equation-2">
            <a:extLst xmlns:a="http://schemas.openxmlformats.org/drawingml/2006/main">
              <a:ext uri="{FF2B5EF4-FFF2-40B4-BE49-F238E27FC236}">
                <a16:creationId xmlns:a16="http://schemas.microsoft.com/office/drawing/2014/main" id="{58C5BABD-C40B-4888-8E5B-57D93D696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0289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φ = −GM/r</a:t>
            </a:r>
          </a:p>
        </p:txBody>
      </p:sp>
      <p:sp>
        <p:nvSpPr>
          <p:cNvPr id="11" name="equation-3">
            <a:extLst xmlns:a="http://schemas.openxmlformats.org/drawingml/2006/main">
              <a:ext uri="{FF2B5EF4-FFF2-40B4-BE49-F238E27FC236}">
                <a16:creationId xmlns:a16="http://schemas.microsoft.com/office/drawing/2014/main" id="{413426FC-566D-486D-ACB4-A4421C3F2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7338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Eₚ = −GMm/r</a:t>
            </a:r>
          </a:p>
        </p:txBody>
      </p:sp>
      <p:sp>
        <p:nvSpPr>
          <p:cNvPr id="12" name="equation-4">
            <a:extLst xmlns:a="http://schemas.openxmlformats.org/drawingml/2006/main">
              <a:ext uri="{FF2B5EF4-FFF2-40B4-BE49-F238E27FC236}">
                <a16:creationId xmlns:a16="http://schemas.microsoft.com/office/drawing/2014/main" id="{F915A255-8F8F-4A92-B19F-6C27F8039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4386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v = √(GM/r)</a:t>
            </a:r>
          </a:p>
        </p:txBody>
      </p:sp>
      <p:sp>
        <p:nvSpPr>
          <p:cNvPr id="13" name="scope-extra">
            <a:extLst xmlns:a="http://schemas.openxmlformats.org/drawingml/2006/main">
              <a:ext uri="{FF2B5EF4-FFF2-40B4-BE49-F238E27FC236}">
                <a16:creationId xmlns:a16="http://schemas.microsoft.com/office/drawing/2014/main" id="{DF28533C-9091-42F1-AD76-794218ABA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10287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EXAM EDGE · A geostationary satellite orbits west to east above the Equator with a 24 h period, so its orbital radius is about 4.2 × 10⁷ m.</a:t>
            </a:r>
          </a:p>
        </p:txBody>
      </p:sp>
    </p:spTree>
    <p:extLst>
      <p:ext uri="{BB962C8B-B14F-4D97-AF65-F5344CB8AC3E}">
        <p14:creationId xmlns:p14="http://schemas.microsoft.com/office/powerpoint/2010/main" val="191876913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CC5D023B-BC09-4DE3-AA9C-2376C3E12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13 · GRAVITATIONAL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B02C2C0-E09E-4DBA-9468-B31A2840B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C72BB5B-7788-4F74-89BC-A7E12E502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8CA68E4-9D1D-4C49-978D-5132C87A8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Predict the graph before the data appear</a:t>
            </a:r>
          </a:p>
        </p:txBody>
      </p:sp>
      <p:sp>
        <p:nvSpPr>
          <p:cNvPr id="5" name="prediction-y-axis">
            <a:extLst xmlns:a="http://schemas.openxmlformats.org/drawingml/2006/main">
              <a:ext uri="{FF2B5EF4-FFF2-40B4-BE49-F238E27FC236}">
                <a16:creationId xmlns:a16="http://schemas.microsoft.com/office/drawing/2014/main" id="{32E62840-7F43-40D2-BEC9-6FB5E8769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000250"/>
            <a:ext cx="38100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rediction-x-axis">
            <a:extLst xmlns:a="http://schemas.openxmlformats.org/drawingml/2006/main">
              <a:ext uri="{FF2B5EF4-FFF2-40B4-BE49-F238E27FC236}">
                <a16:creationId xmlns:a16="http://schemas.microsoft.com/office/drawing/2014/main" id="{C43EED8F-E4B2-4904-8F7B-1855EEC64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181600"/>
            <a:ext cx="781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rediction-y-label">
            <a:extLst xmlns:a="http://schemas.openxmlformats.org/drawingml/2006/main">
              <a:ext uri="{FF2B5EF4-FFF2-40B4-BE49-F238E27FC236}">
                <a16:creationId xmlns:a16="http://schemas.microsoft.com/office/drawing/2014/main" id="{7B68638C-A1CD-467A-BDD2-7CA955915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154305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Field strength (mN kg⁻¹)</a:t>
            </a:r>
          </a:p>
        </p:txBody>
      </p:sp>
      <p:sp>
        <p:nvSpPr>
          <p:cNvPr id="8" name="prediction-x-label">
            <a:extLst xmlns:a="http://schemas.openxmlformats.org/drawingml/2006/main">
              <a:ext uri="{FF2B5EF4-FFF2-40B4-BE49-F238E27FC236}">
                <a16:creationId xmlns:a16="http://schemas.microsoft.com/office/drawing/2014/main" id="{DFF53912-C551-4460-B6D4-809718BA1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5391150"/>
            <a:ext cx="4191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1/r² (10⁻¹⁴ m⁻²)</a:t>
            </a:r>
          </a:p>
        </p:txBody>
      </p:sp>
      <p:sp>
        <p:nvSpPr>
          <p:cNvPr id="9" name="prediction-command">
            <a:extLst xmlns:a="http://schemas.openxmlformats.org/drawingml/2006/main">
              <a:ext uri="{FF2B5EF4-FFF2-40B4-BE49-F238E27FC236}">
                <a16:creationId xmlns:a16="http://schemas.microsoft.com/office/drawing/2014/main" id="{F537BB55-CB9E-4A97-A6A5-6C37BC5F0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11455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SKETCH → LABEL → DEFEND</a:t>
            </a:r>
          </a:p>
        </p:txBody>
      </p:sp>
      <p:sp>
        <p:nvSpPr>
          <p:cNvPr id="10" name="prediction-options">
            <a:extLst xmlns:a="http://schemas.openxmlformats.org/drawingml/2006/main">
              <a:ext uri="{FF2B5EF4-FFF2-40B4-BE49-F238E27FC236}">
                <a16:creationId xmlns:a16="http://schemas.microsoft.com/office/drawing/2014/main" id="{8BD18151-8F9B-49D1-8AFC-8BBC36CB1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14650"/>
            <a:ext cx="2857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linear?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curved?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constant?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changes sign?</a:t>
            </a:r>
          </a:p>
        </p:txBody>
      </p:sp>
    </p:spTree>
    <p:extLst>
      <p:ext uri="{BB962C8B-B14F-4D97-AF65-F5344CB8AC3E}">
        <p14:creationId xmlns:p14="http://schemas.microsoft.com/office/powerpoint/2010/main" val="195015719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EA1DBFC-F23F-4BC4-AA6E-9D26C9DAF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13 · GRAVITATIONAL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277DB3D8-29CD-4E94-82F0-DD08CFBFD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2390D229-9901-468D-86AB-20E90F370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8D9FF61-23F4-4B80-97F5-C0A20891A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Field strength becomes linear against 1/r²</a:t>
            </a:r>
          </a:p>
        </p:txBody>
      </p:sp>
      <p:graphicFrame>
        <p:nvGraphicFramePr>
          <p:cNvPr id="11" name="Chart"/>
          <p:cNvGraphicFramePr/>
          <p:nvPr/>
        </p:nvGraphicFramePr>
        <p:xfrm>
          <a:off xmlns:a="http://schemas.openxmlformats.org/drawingml/2006/main" x="952500" y="1676400"/>
          <a:ext xmlns:a="http://schemas.openxmlformats.org/drawingml/2006/main" cx="10287000" cy="3810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9e2c2dc00a9d4f3d"/>
          </a:graphicData>
        </a:graphic>
      </p:graphicFrame>
      <p:sp>
        <p:nvSpPr>
          <p:cNvPr id="6" name="graph-edit">
            <a:extLst xmlns:a="http://schemas.openxmlformats.org/drawingml/2006/main">
              <a:ext uri="{FF2B5EF4-FFF2-40B4-BE49-F238E27FC236}">
                <a16:creationId xmlns:a16="http://schemas.microsoft.com/office/drawing/2014/main" id="{F1D8CD3D-B5D8-4F02-A75D-F46EE87B8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48640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EDIT THE CHART · Double the source mass and predict the new gradient.</a:t>
            </a:r>
          </a:p>
        </p:txBody>
      </p:sp>
    </p:spTree>
    <p:extLst>
      <p:ext uri="{BB962C8B-B14F-4D97-AF65-F5344CB8AC3E}">
        <p14:creationId xmlns:p14="http://schemas.microsoft.com/office/powerpoint/2010/main" val="50851716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6D16BEE-9257-4B0A-AF12-8DF9396C5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13 · GRAVITATIONAL FIELDS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A51CC15-F730-46BA-8092-A5BC611A1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B97C407-1394-4484-8B83-51CD2A9AB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5A9158B-365C-47C2-9328-AA641E4BA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problem: commit before the reveal</a:t>
            </a:r>
          </a:p>
        </p:txBody>
      </p:sp>
      <p:sp>
        <p:nvSpPr>
          <p:cNvPr id="5" name="worked-problem">
            <a:extLst xmlns:a="http://schemas.openxmlformats.org/drawingml/2006/main">
              <a:ext uri="{FF2B5EF4-FFF2-40B4-BE49-F238E27FC236}">
                <a16:creationId xmlns:a16="http://schemas.microsoft.com/office/drawing/2014/main" id="{94A2B86E-27CE-41D6-B965-101F95228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1047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0A332E"/>
                </a:solidFill>
              </a:defRPr>
            </a:pPr>
            <a:r>
              <a:rPr sz="3150" b="1" i="0">
                <a:solidFill>
                  <a:srgbClr val="0A332E"/>
                </a:solidFill>
              </a:rPr>
              <a:t>A planet has mass 6.0 × 10²⁴ kg and radius 6.4 × 10⁶ m. Find surface g using G = 6.67 × 10⁻¹¹ N m² kg⁻².</a:t>
            </a:r>
          </a:p>
        </p:txBody>
      </p:sp>
      <p:sp>
        <p:nvSpPr>
          <p:cNvPr id="6" name="worked-actions">
            <a:extLst xmlns:a="http://schemas.openxmlformats.org/drawingml/2006/main">
              <a:ext uri="{FF2B5EF4-FFF2-40B4-BE49-F238E27FC236}">
                <a16:creationId xmlns:a16="http://schemas.microsoft.com/office/drawing/2014/main" id="{58A0C4AC-CC5E-4D10-829C-FB7B4E5B2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62500"/>
            <a:ext cx="933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ESTIMATE · CHOOSE THE MODEL · STATE THE SIGN</a:t>
            </a:r>
          </a:p>
        </p:txBody>
      </p:sp>
    </p:spTree>
    <p:extLst>
      <p:ext uri="{BB962C8B-B14F-4D97-AF65-F5344CB8AC3E}">
        <p14:creationId xmlns:p14="http://schemas.microsoft.com/office/powerpoint/2010/main" val="5506171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2026-08-26T11:34:36.9910000Z</dcterms:created>
  <dcterms:modified xsi:type="dcterms:W3CDTF">2026-08-26T11:34:36.9910000Z</dcterms:modified>
</coreProperties>
</file>