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slides/charts/chart1.xml" ContentType="application/vnd.openxmlformats-officedocument.drawingml.chart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93fdca08b4bf4d75" /><Relationship Type="http://schemas.openxmlformats.org/officeDocument/2006/relationships/extended-properties" Target="/docProps/app.xml" Id="R1991b25120eb4139" /><Relationship Type="http://schemas.openxmlformats.org/officeDocument/2006/relationships/officeDocument" Target="/ppt/presentation.xml" Id="R1455ba3c473445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2c8614158f4777"/>
  </p:sldMasterIdLst>
  <p:notesMasterIdLst>
    <p:notesMasterId xmlns:r="http://schemas.openxmlformats.org/officeDocument/2006/relationships" r:id="Re663dee7ce9941cc"/>
  </p:notesMasterIdLst>
  <p:sldIdLst>
    <p:sldId xmlns:r="http://schemas.openxmlformats.org/officeDocument/2006/relationships" id="256" r:id="R8803ea6e110048be"/>
    <p:sldId xmlns:r="http://schemas.openxmlformats.org/officeDocument/2006/relationships" id="257" r:id="R7ae519e148b947fd"/>
    <p:sldId xmlns:r="http://schemas.openxmlformats.org/officeDocument/2006/relationships" id="258" r:id="R05bf55bb3f7b44a7"/>
    <p:sldId xmlns:r="http://schemas.openxmlformats.org/officeDocument/2006/relationships" id="259" r:id="Rc4c8c45b72fa4cad"/>
    <p:sldId xmlns:r="http://schemas.openxmlformats.org/officeDocument/2006/relationships" id="260" r:id="R4b61896a27874e0c"/>
    <p:sldId xmlns:r="http://schemas.openxmlformats.org/officeDocument/2006/relationships" id="261" r:id="R3a156658691b4682"/>
    <p:sldId xmlns:r="http://schemas.openxmlformats.org/officeDocument/2006/relationships" id="262" r:id="Reb2024082b2b45b7"/>
    <p:sldId xmlns:r="http://schemas.openxmlformats.org/officeDocument/2006/relationships" id="263" r:id="R67b68bce56884bc0"/>
    <p:sldId xmlns:r="http://schemas.openxmlformats.org/officeDocument/2006/relationships" id="264" r:id="Rc98a4b9b02474030"/>
    <p:sldId xmlns:r="http://schemas.openxmlformats.org/officeDocument/2006/relationships" id="265" r:id="R94f2885f3f2a4424"/>
    <p:sldId xmlns:r="http://schemas.openxmlformats.org/officeDocument/2006/relationships" id="266" r:id="R8e2f11758b844764"/>
    <p:sldId xmlns:r="http://schemas.openxmlformats.org/officeDocument/2006/relationships" id="267" r:id="R2ad2d52289d64bb2"/>
    <p:sldId xmlns:r="http://schemas.openxmlformats.org/officeDocument/2006/relationships" id="268" r:id="R64c30d500dbd4a7e"/>
    <p:sldId xmlns:r="http://schemas.openxmlformats.org/officeDocument/2006/relationships" id="269" r:id="Rd54355e40153486e"/>
    <p:sldId xmlns:r="http://schemas.openxmlformats.org/officeDocument/2006/relationships" id="270" r:id="Rcb819e37c6234d6c"/>
    <p:sldId xmlns:r="http://schemas.openxmlformats.org/officeDocument/2006/relationships" id="271" r:id="Rcb7b6f02a1404176"/>
    <p:sldId xmlns:r="http://schemas.openxmlformats.org/officeDocument/2006/relationships" id="272" r:id="Rd32df941aef94c81"/>
    <p:sldId xmlns:r="http://schemas.openxmlformats.org/officeDocument/2006/relationships" id="273" r:id="R9a0515fb90bc44b6"/>
    <p:sldId xmlns:r="http://schemas.openxmlformats.org/officeDocument/2006/relationships" id="274" r:id="Red5e313f7f884547"/>
    <p:sldId xmlns:r="http://schemas.openxmlformats.org/officeDocument/2006/relationships" id="275" r:id="Ra9c6acb913524c74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a913eb63bbfd44d3" /><Relationship Type="http://schemas.openxmlformats.org/officeDocument/2006/relationships/slideMaster" Target="/ppt/slideMasters/slideMaster1.xml" Id="Ra02c8614158f4777" /><Relationship Type="http://schemas.openxmlformats.org/officeDocument/2006/relationships/notesMaster" Target="/ppt/notesMasters/notesMaster1.xml" Id="Re663dee7ce9941cc" /><Relationship Type="http://schemas.openxmlformats.org/officeDocument/2006/relationships/presProps" Target="/ppt/presProps.xml" Id="Rd909ae3b59b94068" /><Relationship Type="http://schemas.openxmlformats.org/officeDocument/2006/relationships/viewProps" Target="/ppt/viewProps.xml" Id="Rb0815b27d99f4c37" /><Relationship Type="http://schemas.openxmlformats.org/officeDocument/2006/relationships/tableStyles" Target="/ppt/tableStyles.xml" Id="R5c0f18537883435f" /><Relationship Type="http://schemas.openxmlformats.org/officeDocument/2006/relationships/slide" Target="/ppt/slides/slide1.xml" Id="R8803ea6e110048be" /><Relationship Type="http://schemas.openxmlformats.org/officeDocument/2006/relationships/slide" Target="/ppt/slides/slide2.xml" Id="R7ae519e148b947fd" /><Relationship Type="http://schemas.openxmlformats.org/officeDocument/2006/relationships/slide" Target="/ppt/slides/slide3.xml" Id="R05bf55bb3f7b44a7" /><Relationship Type="http://schemas.openxmlformats.org/officeDocument/2006/relationships/slide" Target="/ppt/slides/slide4.xml" Id="Rc4c8c45b72fa4cad" /><Relationship Type="http://schemas.openxmlformats.org/officeDocument/2006/relationships/slide" Target="/ppt/slides/slide5.xml" Id="R4b61896a27874e0c" /><Relationship Type="http://schemas.openxmlformats.org/officeDocument/2006/relationships/slide" Target="/ppt/slides/slide6.xml" Id="R3a156658691b4682" /><Relationship Type="http://schemas.openxmlformats.org/officeDocument/2006/relationships/slide" Target="/ppt/slides/slide7.xml" Id="Reb2024082b2b45b7" /><Relationship Type="http://schemas.openxmlformats.org/officeDocument/2006/relationships/slide" Target="/ppt/slides/slide8.xml" Id="R67b68bce56884bc0" /><Relationship Type="http://schemas.openxmlformats.org/officeDocument/2006/relationships/slide" Target="/ppt/slides/slide9.xml" Id="Rc98a4b9b02474030" /><Relationship Type="http://schemas.openxmlformats.org/officeDocument/2006/relationships/slide" Target="/ppt/slides/slide10.xml" Id="R94f2885f3f2a4424" /><Relationship Type="http://schemas.openxmlformats.org/officeDocument/2006/relationships/slide" Target="/ppt/slides/slide11.xml" Id="R8e2f11758b844764" /><Relationship Type="http://schemas.openxmlformats.org/officeDocument/2006/relationships/slide" Target="/ppt/slides/slide12.xml" Id="R2ad2d52289d64bb2" /><Relationship Type="http://schemas.openxmlformats.org/officeDocument/2006/relationships/slide" Target="/ppt/slides/slide13.xml" Id="R64c30d500dbd4a7e" /><Relationship Type="http://schemas.openxmlformats.org/officeDocument/2006/relationships/slide" Target="/ppt/slides/slide14.xml" Id="Rd54355e40153486e" /><Relationship Type="http://schemas.openxmlformats.org/officeDocument/2006/relationships/slide" Target="/ppt/slides/slide15.xml" Id="Rcb819e37c6234d6c" /><Relationship Type="http://schemas.openxmlformats.org/officeDocument/2006/relationships/slide" Target="/ppt/slides/slide16.xml" Id="Rcb7b6f02a1404176" /><Relationship Type="http://schemas.openxmlformats.org/officeDocument/2006/relationships/slide" Target="/ppt/slides/slide17.xml" Id="Rd32df941aef94c81" /><Relationship Type="http://schemas.openxmlformats.org/officeDocument/2006/relationships/slide" Target="/ppt/slides/slide18.xml" Id="R9a0515fb90bc44b6" /><Relationship Type="http://schemas.openxmlformats.org/officeDocument/2006/relationships/slide" Target="/ppt/slides/slide19.xml" Id="Red5e313f7f884547" /><Relationship Type="http://schemas.openxmlformats.org/officeDocument/2006/relationships/slide" Target="/ppt/slides/slide20.xml" Id="Ra9c6acb913524c74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dcaece720a9d4e17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9fdcf4110f334297" /><Relationship Type="http://schemas.openxmlformats.org/officeDocument/2006/relationships/notesMaster" Target="/ppt/notesMasters/notesMaster1.xml" Id="Rd55f4064202d48e7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3af6a10e5237433d" /><Relationship Type="http://schemas.openxmlformats.org/officeDocument/2006/relationships/notesMaster" Target="/ppt/notesMasters/notesMaster1.xml" Id="R8328c45de5d94640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dcb0f86f6d3840bd" /><Relationship Type="http://schemas.openxmlformats.org/officeDocument/2006/relationships/notesMaster" Target="/ppt/notesMasters/notesMaster1.xml" Id="Rf903ea713386437e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29ac3539d0d848a2" /><Relationship Type="http://schemas.openxmlformats.org/officeDocument/2006/relationships/notesMaster" Target="/ppt/notesMasters/notesMaster1.xml" Id="Rab708cfeb50b4270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239322f816ca4d25" /><Relationship Type="http://schemas.openxmlformats.org/officeDocument/2006/relationships/notesMaster" Target="/ppt/notesMasters/notesMaster1.xml" Id="R8cf4f0fbb17c4433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0ccdc91c1d484d08" /><Relationship Type="http://schemas.openxmlformats.org/officeDocument/2006/relationships/notesMaster" Target="/ppt/notesMasters/notesMaster1.xml" Id="R75120bf37d834758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7be97bab9cbd44f8" /><Relationship Type="http://schemas.openxmlformats.org/officeDocument/2006/relationships/notesMaster" Target="/ppt/notesMasters/notesMaster1.xml" Id="R7763aa9fb2b24099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611ebcacbbd64fb5" /><Relationship Type="http://schemas.openxmlformats.org/officeDocument/2006/relationships/notesMaster" Target="/ppt/notesMasters/notesMaster1.xml" Id="R832a9755e4c741b1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fc38b090fe0b4bb3" /><Relationship Type="http://schemas.openxmlformats.org/officeDocument/2006/relationships/notesMaster" Target="/ppt/notesMasters/notesMaster1.xml" Id="R1946a01585134b66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f2c4871d0ab7450f" /><Relationship Type="http://schemas.openxmlformats.org/officeDocument/2006/relationships/notesMaster" Target="/ppt/notesMasters/notesMaster1.xml" Id="Rd9352818debf4851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58a45ba820eb4931" /><Relationship Type="http://schemas.openxmlformats.org/officeDocument/2006/relationships/notesMaster" Target="/ppt/notesMasters/notesMaster1.xml" Id="Re1e1c90924ef47f8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ca5e9dd5e6ca46ed" /><Relationship Type="http://schemas.openxmlformats.org/officeDocument/2006/relationships/notesMaster" Target="/ppt/notesMasters/notesMaster1.xml" Id="R33528cde73a54d97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bc2adab67cf2466a" /><Relationship Type="http://schemas.openxmlformats.org/officeDocument/2006/relationships/notesMaster" Target="/ppt/notesMasters/notesMaster1.xml" Id="Re820f38e68b04345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a8052ec312874762" /><Relationship Type="http://schemas.openxmlformats.org/officeDocument/2006/relationships/notesMaster" Target="/ppt/notesMasters/notesMaster1.xml" Id="R2f977c4010974438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5787529454144a57" /><Relationship Type="http://schemas.openxmlformats.org/officeDocument/2006/relationships/notesMaster" Target="/ppt/notesMasters/notesMaster1.xml" Id="R5bdd5eebc22b453f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fc88ad3768254a3c" /><Relationship Type="http://schemas.openxmlformats.org/officeDocument/2006/relationships/notesMaster" Target="/ppt/notesMasters/notesMaster1.xml" Id="R48cdef5699d84722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f0545cc4fc0c434c" /><Relationship Type="http://schemas.openxmlformats.org/officeDocument/2006/relationships/notesMaster" Target="/ppt/notesMasters/notesMaster1.xml" Id="R26ae5a92c0c24bbb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18a2940a0e5d4ab6" /><Relationship Type="http://schemas.openxmlformats.org/officeDocument/2006/relationships/notesMaster" Target="/ppt/notesMasters/notesMaster1.xml" Id="R66fba174e60541b7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ef6954216caf4781" /><Relationship Type="http://schemas.openxmlformats.org/officeDocument/2006/relationships/notesMaster" Target="/ppt/notesMasters/notesMaster1.xml" Id="R5dc06de994414aa5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013986d17d014a18" /><Relationship Type="http://schemas.openxmlformats.org/officeDocument/2006/relationships/notesMaster" Target="/ppt/notesMasters/notesMaster1.xml" Id="R888bbacf777c44df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A minimal dark cover with one large topic title, one lesson title and one governing equation.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Do not explain yet. Give students five seconds to identify one symbol they already know.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Opening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3 Dynamics; slide 1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Friction and drag oppose motion and grow with speed, so a falling body's acceleration falls to zero at terminal velocity.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 or soft low-speed carts; keep hands and faces away from collision paths.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The first two calculation decisions appear as large numbered lines; the final result is absent.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Pause before each line. Students predict the operation, then justify it with units or a sign convention.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Worked method reveal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3 Dynamics; slide 10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Friction and drag oppose motion and grow with speed, so a falling body's acceleration falls to zero at terminal velocity.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 or soft low-speed carts; keep hands and faces away from collision paths.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The final calculation step and answer appear at large scale on a dark high-contrast slide.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Ask students to challenge the sign, unit and order of magnitude before accepting the answer.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Worked answer reveal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3 Dynamics; slide 11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Friction and drag oppose motion and grow with speed, so a falling body's acceleration falls to zero at terminal velocity.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 or soft low-speed carts; keep hands and faces away from collision paths.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A single problem and one first hint are visible. Pair roles make the discussion active.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Give ninety seconds. The solver proposes a line; the sceptic must approve the physics before it is written.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Guided pair attempt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3 Dynamics; slide 12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Friction and drag oppose motion and grow with speed, so a falling body's acceleration falls to zero at terminal velocity.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 or soft low-speed carts; keep hands and faces away from collision paths.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remaining hints, one answer and a change-one-value extension are separated clearly.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Students compare routes, not just answers. Change one given value orally and ask for a proportional prediction.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Guided route reveal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3 Dynamics; slide 13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Friction and drag oppose motion and grow with speed, so a falling body's acceleration falls to zero at terminal velocity.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 or soft low-speed carts; keep hands and faces away from collision paths.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Only the misconception claim and three voting choices are visible; the repair is absent.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Everyone commits. Ask one student from each choice to identify the exact word that creates the problem.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Misconception vote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3 Dynamics; slide 14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Friction and drag oppose motion and grow with speed, so a falling body's acceleration falls to zero at terminal velocity.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 or soft low-speed carts; keep hands and faces away from collision paths.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The correction and one memorable humorous line appear only after the class vote.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Return to the opening hook. Students rewrite the misconception precisely in twelve words or fewer.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Misconception repair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3 Dynamics; slide 15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Friction and drag oppose motion and grow with speed, so a falling body's acceleration falls to zero at terminal velocity.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 or soft low-speed carts; keep hands and faces away from collision paths.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The original exam-style question stands alone with four method words and no mark scheme.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Allow silent first work. Students underline the command word and box the data before comparing methods.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Independent exam attempt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3 Dynamics; slide 16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Friction and drag oppose motion and grow with speed, so a falling body's acceleration falls to zero at terminal velocity.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 or soft low-speed carts; keep hands and faces away from collision paths.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Up to five concise mark points form one spacious vertical reveal.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Reveal one point at a time. Students annotate where each mark was earned and improve one line.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Peer mark and improve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3 Dynamics; slide 17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Friction and drag oppose motion and grow with speed, so a falling body's acceleration falls to zero at terminal velocity.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 or soft low-speed carts; keep hands and faces away from collision paths.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multiple-choice questions share the slide at large type; answers are withheld.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Use mini-whiteboards or finger voting. Require a written reason for the less confident item.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Exit quiz pair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3 Dynamics; slide 18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Friction and drag oppose motion and grow with speed, so a falling body's acceleration falls to zero at terminal velocity.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Q1: force × time. Impulse is the area under an F–t graph. Q2: kg m s⁻¹. p = mv.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 or soft low-speed carts; keep hands and faces away from collision paths.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multiple-choice questions share the slide at large type; answers are withheld.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Use mini-whiteboards or finger voting. Require a written reason for the less confident item.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Exit quiz pair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3 Dynamics; slide 19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Friction and drag oppose motion and grow with speed, so a falling body's acceleration falls to zero at terminal velocity.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Q3: momentum. Internal forces cancel in the system total. Q4: vector. Direction is part of momentum.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 or soft low-speed carts; keep hands and faces away from collision paths.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One large diagnostic question fills the slide; no answer or hint is visible.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Students write an answer before speaking. Collect two contrasting predictions and revisit them on slide 15.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Diagnostic hook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3 Dynamics; slide 2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Friction and drag oppose motion and grow with speed, so a falling body's acceleration falls to zero at terminal velocity.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 or soft low-speed carts; keep hands and faces away from collision paths.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Four short answers precede one large one-minute-paper prompt. Explanations stay in the notes.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Students correct in a different colour, then answer the reflection before leaving.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Answers and reflection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3 Dynamics; slide 20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Friction and drag oppose motion and grow with speed, so a falling body's acceleration falls to zero at terminal velocity.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Q1: force × time. Impulse is the area under an F–t graph. Q2: kg m s⁻¹. p = mv. Q3: momentum. Internal forces cancel in the system total. Q4: vector. Direction is part of momentum.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 or soft low-speed carts; keep hands and faces away from collision paths.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multiple-choice retrieval questions share a clean split canvas; answers are absent.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Use mini-whiteboards. Ask for one reason, not a show of hands.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Retrieval vote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3 Dynamics; slide 3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Friction and drag oppose motion and grow with speed, so a falling body's acceleration falls to zero at terminal velocity.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Q1: force × time. Impulse is the area under an F–t graph. Q2: kg m s⁻¹. p = mv.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 or soft low-speed carts; keep hands and faces away from collision paths.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The original editable native diagram is preserved, paired with one concise governing statement and larger labels.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Ask students to point to the part of the figure that makes the sentence true. Invite one student to relabel a shape.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Concept figure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3 Dynamics; slide 4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Friction and drag oppose motion and grow with speed, so a falling body's acceleration falls to zero at terminal velocity.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 or soft low-speed carts; keep hands and faces away from collision paths.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large numbered physical ideas appear with no formula list.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Reveal one idea at a time verbally. Ask a student to connect cause and effect.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Model stage one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3 Dynamics; slide 5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Friction and drag oppose motion and grow with speed, so a falling body's acceleration falls to zero at terminal velocity.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 or soft low-speed carts; keep hands and faces away from collision paths.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controlling ideas sit beside a large equation stack. Vocabulary is moved to notes.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Students name every symbol and unit. Ask which equation can be rejected by dimensions before calculation.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Model stage two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3 Dynamics; slide 6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Friction and drag oppose motion and grow with speed, so a falling body's acceleration falls to zero at terminal velocity.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Key vocabulary: resultant, momentum, impulse, isolated system, elastic, inelastic.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 or soft low-speed carts; keep hands and faces away from collision paths.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A large blank pair of labelled axes occupies most of the slide; four relationship prompts sit at the right.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Students sketch individually, then compare gradients, intercepts and curvature before the next slide reveals data.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Graph prediction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3 Dynamics; slide 7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Friction and drag oppose motion and grow with speed, so a falling body's acceleration falls to zero at terminal velocity.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 or soft low-speed carts; keep hands and faces away from collision paths.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A large editable native chart fills the canvas. The only additional copy is one data-edit challenge.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Compare the class sketches with the data, then use Edit Data in PowerPoint. Require a physical explanation for every changed point.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Graph reveal and edit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3 Dynamics; slide 8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Friction and drag oppose motion and grow with speed, so a falling body's acceleration falls to zero at terminal velocity.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Equal triangular areas give the same impulse; extending collision time lowers peak force. Data: (0, 0), (50, 800), (100, 0), (200, 0).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 or soft low-speed carts; keep hands and faces away from collision paths.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Only the problem and three decision verbs are visible; no working or answer appears.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Ask for an estimate and the governing model before touching a calculator.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Worked problem prompt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3 Dynamics; slide 9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Friction and drag oppose motion and grow with speed, so a falling body's acceleration falls to zero at terminal velocity.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 or soft low-speed carts; keep hands and faces away from collision paths.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1c074e5cd14e0b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a932540f0d17432b" /><Relationship Type="http://schemas.openxmlformats.org/officeDocument/2006/relationships/slideLayout" Target="/ppt/slideLayouts/slideLayout1.xml" Id="R47fcf110c6484724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fcf110c6484724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aa55d96c244421" /><Relationship Type="http://schemas.openxmlformats.org/officeDocument/2006/relationships/notesSlide" Target="/ppt/notesSlides/notesSlide1.xml" Id="R9e506b238e45410b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6917b358b34544" /><Relationship Type="http://schemas.openxmlformats.org/officeDocument/2006/relationships/notesSlide" Target="/ppt/notesSlides/notesSlide10.xml" Id="R558b0c64c4414efc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27ec00d1841f2" /><Relationship Type="http://schemas.openxmlformats.org/officeDocument/2006/relationships/notesSlide" Target="/ppt/notesSlides/notesSlide11.xml" Id="Rd07715f4f660474b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21a90c646c4c42" /><Relationship Type="http://schemas.openxmlformats.org/officeDocument/2006/relationships/notesSlide" Target="/ppt/notesSlides/notesSlide12.xml" Id="R4ef84f19e4424381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83a2146e14447f" /><Relationship Type="http://schemas.openxmlformats.org/officeDocument/2006/relationships/notesSlide" Target="/ppt/notesSlides/notesSlide13.xml" Id="Rd20b2b0bcd724307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9251a39427431c" /><Relationship Type="http://schemas.openxmlformats.org/officeDocument/2006/relationships/notesSlide" Target="/ppt/notesSlides/notesSlide14.xml" Id="R3d6e9cd783024ca0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e6449647514bdb" /><Relationship Type="http://schemas.openxmlformats.org/officeDocument/2006/relationships/notesSlide" Target="/ppt/notesSlides/notesSlide15.xml" Id="R8b5b28220fee4afc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3bdab91fbb4a62" /><Relationship Type="http://schemas.openxmlformats.org/officeDocument/2006/relationships/notesSlide" Target="/ppt/notesSlides/notesSlide16.xml" Id="R85f2ebd5a5ba4da2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0177378fb04984" /><Relationship Type="http://schemas.openxmlformats.org/officeDocument/2006/relationships/notesSlide" Target="/ppt/notesSlides/notesSlide17.xml" Id="Ra711feb9ca7c4ce0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0e3a16579d4849" /><Relationship Type="http://schemas.openxmlformats.org/officeDocument/2006/relationships/notesSlide" Target="/ppt/notesSlides/notesSlide18.xml" Id="Rf90df5f21c3d49ec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c5c32630864607" /><Relationship Type="http://schemas.openxmlformats.org/officeDocument/2006/relationships/notesSlide" Target="/ppt/notesSlides/notesSlide19.xml" Id="Rfa91c51384ae4c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c458a208b644eb" /><Relationship Type="http://schemas.openxmlformats.org/officeDocument/2006/relationships/notesSlide" Target="/ppt/notesSlides/notesSlide2.xml" Id="Ra2c528a162c046d1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10dc672b764088" /><Relationship Type="http://schemas.openxmlformats.org/officeDocument/2006/relationships/notesSlide" Target="/ppt/notesSlides/notesSlide20.xml" Id="R1ecdc020a9714f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79cf7073df4bea" /><Relationship Type="http://schemas.openxmlformats.org/officeDocument/2006/relationships/notesSlide" Target="/ppt/notesSlides/notesSlide3.xml" Id="Rfcaaa78d459248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5b989db6be4239" /><Relationship Type="http://schemas.openxmlformats.org/officeDocument/2006/relationships/notesSlide" Target="/ppt/notesSlides/notesSlide4.xml" Id="Rf4330029ac5e44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8f954bf80e4f80" /><Relationship Type="http://schemas.openxmlformats.org/officeDocument/2006/relationships/notesSlide" Target="/ppt/notesSlides/notesSlide5.xml" Id="Rada1ea37424e4d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a7813588c74667" /><Relationship Type="http://schemas.openxmlformats.org/officeDocument/2006/relationships/notesSlide" Target="/ppt/notesSlides/notesSlide6.xml" Id="R621e553eba3343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0e062d4f434d23" /><Relationship Type="http://schemas.openxmlformats.org/officeDocument/2006/relationships/notesSlide" Target="/ppt/notesSlides/notesSlide7.xml" Id="R386b9018298b40ab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864cf5feac4d2b" /><Relationship Type="http://schemas.openxmlformats.org/officeDocument/2006/relationships/chart" Target="/ppt/slides/charts/chart1.xml" Id="R3c4d34911fed4f9a" /><Relationship Type="http://schemas.openxmlformats.org/officeDocument/2006/relationships/notesSlide" Target="/ppt/notesSlides/notesSlide8.xml" Id="R9a024baa0c1842ac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9046fb60254e3d" /><Relationship Type="http://schemas.openxmlformats.org/officeDocument/2006/relationships/notesSlide" Target="/ppt/notesSlides/notesSlide9.xml" Id="Rc3aff012821747a1" /></Relationships>
</file>

<file path=ppt/slides/charts/chart1.xml><?xml version="1.0" encoding="utf-8"?>
<c:chartSpace xmlns:c="http://schemas.openxmlformats.org/drawingml/2006/chart">
  <c:lang val="en-US"/>
  <c:chart>
    <c:plotArea>
      <c:scatterChart>
        <c:scatterStyle val="lineMarker"/>
        <c:ser>
          <c:idx val="0"/>
          <c:order val="0"/>
          <c:tx>
            <c:v>Short collision</c:v>
          </c:tx>
          <c:spPr>
            <a:solidFill xmlns:a="http://schemas.openxmlformats.org/drawingml/2006/main">
              <a:srgbClr val="B83724"/>
            </a:solidFill>
            <a:ln xmlns:a="http://schemas.openxmlformats.org/drawingml/2006/main" w="38100">
              <a:solidFill>
                <a:srgbClr val="B83724"/>
              </a:solidFill>
              <a:prstDash val="solid"/>
            </a:ln>
          </c:spPr>
          <c:marker>
            <c:symbol val="circle"/>
            <c:size val="8"/>
            <c:spPr>
              <a:solidFill xmlns:a="http://schemas.openxmlformats.org/drawingml/2006/main">
                <a:srgbClr val="B83724"/>
              </a:solidFill>
            </c:spPr>
          </c:marker>
          <c:xVal>
            <c:numLit>
              <c:formatCode>General</c:formatCode>
              <c:ptCount val="4"/>
              <c:pt idx="0">
                <c:v>0</c:v>
              </c:pt>
              <c:pt idx="1">
                <c:v>50</c:v>
              </c:pt>
              <c:pt idx="2">
                <c:v>100</c:v>
              </c:pt>
              <c:pt idx="3">
                <c:v>200</c:v>
              </c:pt>
            </c:numLit>
          </c:xVal>
          <c:yVal>
            <c:numLit>
              <c:formatCode>General</c:formatCode>
              <c:ptCount val="4"/>
              <c:pt idx="0">
                <c:v>0</c:v>
              </c:pt>
              <c:pt idx="1">
                <c:v>800</c:v>
              </c:pt>
              <c:pt idx="2">
                <c:v>0</c:v>
              </c:pt>
              <c:pt idx="3">
                <c:v>0</c:v>
              </c:pt>
            </c:numLit>
          </c:yVal>
        </c:ser>
        <c:ser>
          <c:idx val="1"/>
          <c:order val="1"/>
          <c:tx>
            <c:v>Longer collision</c:v>
          </c:tx>
          <c:spPr>
            <a:solidFill xmlns:a="http://schemas.openxmlformats.org/drawingml/2006/main">
              <a:srgbClr val="0B342E"/>
            </a:solidFill>
            <a:ln xmlns:a="http://schemas.openxmlformats.org/drawingml/2006/main" w="38100">
              <a:solidFill>
                <a:srgbClr val="0B342E"/>
              </a:solidFill>
              <a:prstDash val="solid"/>
            </a:ln>
          </c:spPr>
          <c:marker>
            <c:symbol val="diamond"/>
            <c:size val="8"/>
            <c:spPr>
              <a:solidFill xmlns:a="http://schemas.openxmlformats.org/drawingml/2006/main">
                <a:srgbClr val="0B342E"/>
              </a:solidFill>
            </c:spPr>
          </c:marker>
          <c:xVal>
            <c:numLit>
              <c:formatCode>General</c:formatCode>
              <c:ptCount val="3"/>
              <c:pt idx="0">
                <c:v>0</c:v>
              </c:pt>
              <c:pt idx="1">
                <c:v>100</c:v>
              </c:pt>
              <c:pt idx="2">
                <c:v>200</c:v>
              </c:pt>
            </c:numLit>
          </c:xVal>
          <c:yVal>
            <c:numLit>
              <c:formatCode>General</c:formatCode>
              <c:ptCount val="3"/>
              <c:pt idx="0">
                <c:v>0</c:v>
              </c:pt>
              <c:pt idx="1">
                <c:v>400</c:v>
              </c:pt>
              <c:pt idx="2">
                <c:v>0</c:v>
              </c:pt>
            </c:numLit>
          </c:yVal>
        </c:ser>
        <c:axId val="48650112"/>
        <c:axId val="48672768"/>
      </c:scatterChart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D6DED8"/>
              </a:solidFill>
              <a:prstDash val="solid"/>
            </a:ln>
          </c:spPr>
        </c:majorGridlines>
        <c:title>
          <c:tx>
            <c:rich>
              <a:bodyPr xmlns:a="http://schemas.openxmlformats.org/drawingml/2006/main"/>
              <a:lstStyle xmlns:a="http://schemas.openxmlformats.org/drawingml/2006/main"/>
              <a:p xmlns:a="http://schemas.openxmlformats.org/drawingml/2006/main">
                <a:r>
                  <a:t>Force (N)</a:t>
                </a:r>
              </a:p>
            </c:rich>
          </c:tx>
          <c:overlay val="0"/>
        </c:title>
        <c:numFmt formatCode="General"/>
        <c:majorTickMark val="none"/>
        <c:minorTickMark val="none"/>
        <c:spPr>
          <a:ln xmlns:a="http://schemas.openxmlformats.org/drawingml/2006/main" w="19050">
            <a:solidFill>
              <a:srgbClr val="A9BBB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2250">
                <a:solidFill>
                  <a:srgbClr val="48635E"/>
                </a:solidFill>
              </a:defRPr>
            </a:pPr>
          </a:p>
        </c:txPr>
        <c:crossAx val="48650112"/>
      </c:valAx>
      <c:valAx>
        <c:axId val="48650112"/>
        <c:scaling>
          <c:orientation val="minMax"/>
        </c:scaling>
        <c:delete val="0"/>
        <c:axPos val="b"/>
        <c:title>
          <c:tx>
            <c:rich>
              <a:bodyPr xmlns:a="http://schemas.openxmlformats.org/drawingml/2006/main"/>
              <a:lstStyle xmlns:a="http://schemas.openxmlformats.org/drawingml/2006/main"/>
              <a:p xmlns:a="http://schemas.openxmlformats.org/drawingml/2006/main">
                <a:r>
                  <a:t>Time (ms)</a:t>
                </a:r>
              </a:p>
            </c:rich>
          </c:tx>
          <c:overlay val="0"/>
        </c:title>
        <c:numFmt formatCode="General"/>
        <c:majorTickMark val="none"/>
        <c:minorTickMark val="none"/>
        <c:spPr>
          <a:ln xmlns:a="http://schemas.openxmlformats.org/drawingml/2006/main" w="19050">
            <a:solidFill>
              <a:srgbClr val="A9BBB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2250">
                <a:solidFill>
                  <a:srgbClr val="48635E"/>
                </a:solidFill>
              </a:defRPr>
            </a:pPr>
          </a:p>
        </c:txPr>
        <c:crossAx val="48672768"/>
      </c:valAx>
      <c:spPr>
        <a:solidFill xmlns:a="http://schemas.openxmlformats.org/drawingml/2006/main">
          <a:srgbClr val="FCFAF1"/>
        </a:solidFill>
        <a:ln xmlns:a="http://schemas.openxmlformats.org/drawingml/2006/main" w="0">
          <a:noFill/>
          <a:prstDash val="solid"/>
        </a:ln>
      </c:spPr>
    </c:plotArea>
    <c:legend>
      <c:legendPos val="b"/>
      <c:overlay val="0"/>
      <c:txPr>
        <a:bodyPr xmlns:a="http://schemas.openxmlformats.org/drawingml/2006/main" anchorCtr="1"/>
        <a:lstStyle xmlns:a="http://schemas.openxmlformats.org/drawingml/2006/main"/>
        <a:p xmlns:a="http://schemas.openxmlformats.org/drawingml/2006/main">
          <a:pPr>
            <a:defRPr sz="2250">
              <a:solidFill>
                <a:srgbClr val="48635E"/>
              </a:solidFill>
            </a:defRPr>
          </a:pPr>
        </a:p>
      </c:txPr>
    </c:legend>
    <c:plotVisOnly val="1"/>
  </c:chart>
  <c:spPr>
    <a:solidFill xmlns:a="http://schemas.openxmlformats.org/drawingml/2006/main">
      <a:srgbClr val="FCFAF1"/>
    </a:solidFill>
    <a:ln xmlns:a="http://schemas.openxmlformats.org/drawingml/2006/main" w="0">
      <a:noFill/>
      <a:prstDash val="solid"/>
    </a:ln>
  </c:spPr>
</c:chartSpace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B34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accent-rail">
            <a:extLst xmlns:a="http://schemas.openxmlformats.org/drawingml/2006/main">
              <a:ext uri="{FF2B5EF4-FFF2-40B4-BE49-F238E27FC236}">
                <a16:creationId xmlns:a16="http://schemas.microsoft.com/office/drawing/2014/main" id="{1EC0A867-CDD7-41D4-8BB4-AD61E078FF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7A6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topic-title">
            <a:extLst xmlns:a="http://schemas.openxmlformats.org/drawingml/2006/main">
              <a:ext uri="{FF2B5EF4-FFF2-40B4-BE49-F238E27FC236}">
                <a16:creationId xmlns:a16="http://schemas.microsoft.com/office/drawing/2014/main" id="{548ADFA7-EF8C-4CB5-A807-854B96F1BC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28750"/>
            <a:ext cx="7524750" cy="1524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5700" b="1" i="0">
                <a:solidFill>
                  <a:srgbClr val="F4F0E2"/>
                </a:solidFill>
              </a:defRPr>
            </a:pPr>
            <a:r>
              <a:rPr sz="5700" b="1" i="0">
                <a:solidFill>
                  <a:srgbClr val="F4F0E2"/>
                </a:solidFill>
              </a:rPr>
              <a:t>Dynamics</a:t>
            </a:r>
          </a:p>
        </p:txBody>
      </p:sp>
      <p:sp>
        <p:nvSpPr>
          <p:cNvPr id="3" name="lesson-title">
            <a:extLst xmlns:a="http://schemas.openxmlformats.org/drawingml/2006/main">
              <a:ext uri="{FF2B5EF4-FFF2-40B4-BE49-F238E27FC236}">
                <a16:creationId xmlns:a16="http://schemas.microsoft.com/office/drawing/2014/main" id="{A3D09593-50B5-4E02-8D94-C970420192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352800"/>
            <a:ext cx="72390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F7A65"/>
                </a:solidFill>
              </a:defRPr>
            </a:pPr>
            <a:r>
              <a:rPr sz="3750" b="1" i="0">
                <a:solidFill>
                  <a:srgbClr val="FF7A65"/>
                </a:solidFill>
              </a:rPr>
              <a:t>Forces Rewrite Momentum</a:t>
            </a:r>
          </a:p>
        </p:txBody>
      </p:sp>
      <p:sp>
        <p:nvSpPr>
          <p:cNvPr id="4" name="hero-equation">
            <a:extLst xmlns:a="http://schemas.openxmlformats.org/drawingml/2006/main">
              <a:ext uri="{FF2B5EF4-FFF2-40B4-BE49-F238E27FC236}">
                <a16:creationId xmlns:a16="http://schemas.microsoft.com/office/drawing/2014/main" id="{D079EE62-372A-4A50-9429-0D284EA25A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2324100"/>
            <a:ext cx="31432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4050" b="1" i="0">
                <a:solidFill>
                  <a:srgbClr val="F4F0E2"/>
                </a:solidFill>
              </a:defRPr>
            </a:pPr>
            <a:r>
              <a:rPr sz="4050" b="1" i="0">
                <a:solidFill>
                  <a:srgbClr val="F4F0E2"/>
                </a:solidFill>
              </a:rPr>
              <a:t>F = ma</a:t>
            </a:r>
          </a:p>
        </p:txBody>
      </p:sp>
      <p:sp>
        <p:nvSpPr>
          <p:cNvPr id="5" name="opening-mode">
            <a:extLst xmlns:a="http://schemas.openxmlformats.org/drawingml/2006/main">
              <a:ext uri="{FF2B5EF4-FFF2-40B4-BE49-F238E27FC236}">
                <a16:creationId xmlns:a16="http://schemas.microsoft.com/office/drawing/2014/main" id="{2DFA00E2-2E4A-4378-8370-33DDDFB223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524500"/>
            <a:ext cx="5905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FF7A65"/>
                </a:solidFill>
              </a:defRPr>
            </a:pPr>
            <a:r>
              <a:rPr sz="2025" b="1" i="0">
                <a:solidFill>
                  <a:srgbClr val="FF7A65"/>
                </a:solidFill>
              </a:rPr>
              <a:t>PREDICT · TEST · EXPLAIN</a:t>
            </a:r>
          </a:p>
        </p:txBody>
      </p:sp>
      <p:sp>
        <p:nvSpPr>
          <p:cNvPr id="6" name="course-rail">
            <a:extLst xmlns:a="http://schemas.openxmlformats.org/drawingml/2006/main">
              <a:ext uri="{FF2B5EF4-FFF2-40B4-BE49-F238E27FC236}">
                <a16:creationId xmlns:a16="http://schemas.microsoft.com/office/drawing/2014/main" id="{DC95E7A7-FFC0-47A3-83DA-3F9B582E3E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FF7A65"/>
                </a:solidFill>
              </a:defRPr>
            </a:pPr>
            <a:r>
              <a:rPr sz="1650" b="1" i="0">
                <a:solidFill>
                  <a:srgbClr val="FF7A65"/>
                </a:solidFill>
              </a:rPr>
              <a:t>AS · CAMBRIDGE PHYSICS 9702 · TOPIC 3 · DYNAMICS</a:t>
            </a:r>
          </a:p>
        </p:txBody>
      </p:sp>
      <p:sp>
        <p:nvSpPr>
          <p:cNvPr id="7" name="page-number">
            <a:extLst xmlns:a="http://schemas.openxmlformats.org/drawingml/2006/main">
              <a:ext uri="{FF2B5EF4-FFF2-40B4-BE49-F238E27FC236}">
                <a16:creationId xmlns:a16="http://schemas.microsoft.com/office/drawing/2014/main" id="{1A817B3C-5FA2-4BE1-8718-C3DC3B1875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01 / 20</a:t>
            </a:r>
          </a:p>
        </p:txBody>
      </p:sp>
      <p:sp>
        <p:nvSpPr>
          <p:cNvPr id="8" name="rule-70-674">
            <a:extLst xmlns:a="http://schemas.openxmlformats.org/drawingml/2006/main">
              <a:ext uri="{FF2B5EF4-FFF2-40B4-BE49-F238E27FC236}">
                <a16:creationId xmlns:a16="http://schemas.microsoft.com/office/drawing/2014/main" id="{E2244A7A-1A3B-4DD5-B430-AA4C1E010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102834275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course-rail">
            <a:extLst xmlns:a="http://schemas.openxmlformats.org/drawingml/2006/main">
              <a:ext uri="{FF2B5EF4-FFF2-40B4-BE49-F238E27FC236}">
                <a16:creationId xmlns:a16="http://schemas.microsoft.com/office/drawing/2014/main" id="{1EEA2DF5-E9BD-44D6-92D9-7581BD856A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3 · DYNAMICS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34DF7332-A186-4D5D-A174-86242E29FC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10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799CA8EC-5601-4186-AD28-2A94F11E79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DB677012-DDA8-484E-A980-A6DFFE76E8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Worked reveal: make the first two decisions</a:t>
            </a:r>
          </a:p>
        </p:txBody>
      </p:sp>
      <p:sp>
        <p:nvSpPr>
          <p:cNvPr id="5" name="worked-step-number-1">
            <a:extLst xmlns:a="http://schemas.openxmlformats.org/drawingml/2006/main">
              <a:ext uri="{FF2B5EF4-FFF2-40B4-BE49-F238E27FC236}">
                <a16:creationId xmlns:a16="http://schemas.microsoft.com/office/drawing/2014/main" id="{15453D51-22CE-41B0-BC5D-E8A372DF01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952625"/>
            <a:ext cx="762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01</a:t>
            </a:r>
          </a:p>
        </p:txBody>
      </p:sp>
      <p:sp>
        <p:nvSpPr>
          <p:cNvPr id="6" name="worked-step-1">
            <a:extLst xmlns:a="http://schemas.openxmlformats.org/drawingml/2006/main">
              <a:ext uri="{FF2B5EF4-FFF2-40B4-BE49-F238E27FC236}">
                <a16:creationId xmlns:a16="http://schemas.microsoft.com/office/drawing/2014/main" id="{6CDFEE2B-88EE-41E5-92A2-D9D66A9C08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6875" y="1857375"/>
            <a:ext cx="94297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A332E"/>
                </a:solidFill>
              </a:defRPr>
            </a:pPr>
            <a:r>
              <a:rPr sz="3000" b="1" i="0">
                <a:solidFill>
                  <a:srgbClr val="0A332E"/>
                </a:solidFill>
              </a:rPr>
              <a:t>Choose initial direction positive: u = +12, v = −8.0.</a:t>
            </a:r>
          </a:p>
        </p:txBody>
      </p:sp>
      <p:sp>
        <p:nvSpPr>
          <p:cNvPr id="7" name="worked-step-number-2">
            <a:extLst xmlns:a="http://schemas.openxmlformats.org/drawingml/2006/main">
              <a:ext uri="{FF2B5EF4-FFF2-40B4-BE49-F238E27FC236}">
                <a16:creationId xmlns:a16="http://schemas.microsoft.com/office/drawing/2014/main" id="{9D1E082D-D6B5-47B1-A685-DDF064ED6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524250"/>
            <a:ext cx="762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02</a:t>
            </a:r>
          </a:p>
        </p:txBody>
      </p:sp>
      <p:sp>
        <p:nvSpPr>
          <p:cNvPr id="8" name="worked-step-2">
            <a:extLst xmlns:a="http://schemas.openxmlformats.org/drawingml/2006/main">
              <a:ext uri="{FF2B5EF4-FFF2-40B4-BE49-F238E27FC236}">
                <a16:creationId xmlns:a16="http://schemas.microsoft.com/office/drawing/2014/main" id="{B5765092-560C-401A-ADA6-3459BF4FC8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6875" y="3429000"/>
            <a:ext cx="94297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A332E"/>
                </a:solidFill>
              </a:defRPr>
            </a:pPr>
            <a:r>
              <a:rPr sz="3000" b="1" i="0">
                <a:solidFill>
                  <a:srgbClr val="0A332E"/>
                </a:solidFill>
              </a:rPr>
              <a:t>Δp = m(v − u) = 0.15(−8 − 12) = −3.0 kg m s⁻¹.</a:t>
            </a:r>
          </a:p>
        </p:txBody>
      </p:sp>
      <p:sp>
        <p:nvSpPr>
          <p:cNvPr id="9" name="worked-next">
            <a:extLst xmlns:a="http://schemas.openxmlformats.org/drawingml/2006/main">
              <a:ext uri="{FF2B5EF4-FFF2-40B4-BE49-F238E27FC236}">
                <a16:creationId xmlns:a16="http://schemas.microsoft.com/office/drawing/2014/main" id="{B11F8156-A2C2-44AB-B8DB-9926ADB141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6875" y="5286375"/>
            <a:ext cx="80962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Your turn: write the next line before clicking.</a:t>
            </a:r>
          </a:p>
        </p:txBody>
      </p:sp>
    </p:spTree>
    <p:extLst>
      <p:ext uri="{BB962C8B-B14F-4D97-AF65-F5344CB8AC3E}">
        <p14:creationId xmlns:p14="http://schemas.microsoft.com/office/powerpoint/2010/main" val="1091747350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0B34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course-rail">
            <a:extLst xmlns:a="http://schemas.openxmlformats.org/drawingml/2006/main">
              <a:ext uri="{FF2B5EF4-FFF2-40B4-BE49-F238E27FC236}">
                <a16:creationId xmlns:a16="http://schemas.microsoft.com/office/drawing/2014/main" id="{AC69D3F1-905D-4F6F-9CF1-028FC9EEF5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FF7A65"/>
                </a:solidFill>
              </a:defRPr>
            </a:pPr>
            <a:r>
              <a:rPr sz="1650" b="1" i="0">
                <a:solidFill>
                  <a:srgbClr val="FF7A65"/>
                </a:solidFill>
              </a:rPr>
              <a:t>AS · CAMBRIDGE PHYSICS 9702 · TOPIC 3 · DYNAMICS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E98A0AB8-7C7E-460C-B3F4-A70D7C4D82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11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496B8589-88ED-471E-A854-A44BFBF2EE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60C40BB-6691-4192-BF85-5D469AF4EE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4F0E2"/>
                </a:solidFill>
              </a:defRPr>
            </a:pPr>
            <a:r>
              <a:rPr sz="3750" b="1" i="0">
                <a:solidFill>
                  <a:srgbClr val="F4F0E2"/>
                </a:solidFill>
              </a:rPr>
              <a:t>Worked reveal: finish and sense-check</a:t>
            </a:r>
          </a:p>
        </p:txBody>
      </p:sp>
      <p:sp>
        <p:nvSpPr>
          <p:cNvPr id="5" name="worked-final-step-1">
            <a:extLst xmlns:a="http://schemas.openxmlformats.org/drawingml/2006/main">
              <a:ext uri="{FF2B5EF4-FFF2-40B4-BE49-F238E27FC236}">
                <a16:creationId xmlns:a16="http://schemas.microsoft.com/office/drawing/2014/main" id="{BA48ADD0-B3F9-4DDA-BAB9-D2967FDB61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809750"/>
            <a:ext cx="105727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F = Δp/Δt = −3.0/0.040 = −75 N.</a:t>
            </a:r>
          </a:p>
        </p:txBody>
      </p:sp>
      <p:sp>
        <p:nvSpPr>
          <p:cNvPr id="6" name="worked-answer">
            <a:extLst xmlns:a="http://schemas.openxmlformats.org/drawingml/2006/main">
              <a:ext uri="{FF2B5EF4-FFF2-40B4-BE49-F238E27FC236}">
                <a16:creationId xmlns:a16="http://schemas.microsoft.com/office/drawing/2014/main" id="{5A457069-8948-444A-80DF-320425F6F6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333750"/>
            <a:ext cx="1057275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450" b="1" i="0">
                <a:solidFill>
                  <a:srgbClr val="FF7A65"/>
                </a:solidFill>
              </a:defRPr>
            </a:pPr>
            <a:r>
              <a:rPr sz="3450" b="1" i="0">
                <a:solidFill>
                  <a:srgbClr val="FF7A65"/>
                </a:solidFill>
              </a:rPr>
              <a:t>Δp = −3.0 kg m s⁻¹; F = −75 N (opposite initial motion).</a:t>
            </a:r>
          </a:p>
        </p:txBody>
      </p:sp>
      <p:sp>
        <p:nvSpPr>
          <p:cNvPr id="7" name="worked-sense-check">
            <a:extLst xmlns:a="http://schemas.openxmlformats.org/drawingml/2006/main">
              <a:ext uri="{FF2B5EF4-FFF2-40B4-BE49-F238E27FC236}">
                <a16:creationId xmlns:a16="http://schemas.microsoft.com/office/drawing/2014/main" id="{E1858301-DBDE-4862-8B29-E1AEA5328B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5391150"/>
            <a:ext cx="8763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Does the sign, unit and size make physical sense?</a:t>
            </a:r>
          </a:p>
        </p:txBody>
      </p:sp>
    </p:spTree>
    <p:extLst>
      <p:ext uri="{BB962C8B-B14F-4D97-AF65-F5344CB8AC3E}">
        <p14:creationId xmlns:p14="http://schemas.microsoft.com/office/powerpoint/2010/main" val="1463774440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4F0E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course-rail">
            <a:extLst xmlns:a="http://schemas.openxmlformats.org/drawingml/2006/main">
              <a:ext uri="{FF2B5EF4-FFF2-40B4-BE49-F238E27FC236}">
                <a16:creationId xmlns:a16="http://schemas.microsoft.com/office/drawing/2014/main" id="{9BF516C1-1831-482E-814C-3686E00EE0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3 · DYNAMICS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62B01E0E-EEC9-4E6A-AC62-EA1674EF25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12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C6B63ED9-4520-4127-AFC2-F748BEC168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CFCB3C61-987E-4F66-927D-2B6D83C585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Guided problem: solver and sceptic</a:t>
            </a:r>
          </a:p>
        </p:txBody>
      </p:sp>
      <p:sp>
        <p:nvSpPr>
          <p:cNvPr id="5" name="guided-problem">
            <a:extLst xmlns:a="http://schemas.openxmlformats.org/drawingml/2006/main">
              <a:ext uri="{FF2B5EF4-FFF2-40B4-BE49-F238E27FC236}">
                <a16:creationId xmlns:a16="http://schemas.microsoft.com/office/drawing/2014/main" id="{24B50CA9-6924-4864-BE55-D12E0D6BBA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714500"/>
            <a:ext cx="1047750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075" b="1" i="0">
                <a:solidFill>
                  <a:srgbClr val="0A332E"/>
                </a:solidFill>
              </a:defRPr>
            </a:pPr>
            <a:r>
              <a:rPr sz="3075" b="1" i="0">
                <a:solidFill>
                  <a:srgbClr val="0A332E"/>
                </a:solidFill>
              </a:rPr>
              <a:t>A 2.0 kg cart at 5.0 m s⁻¹ sticks to a 3.0 kg cart initially at rest. Find their common velocity and kinetic-energy change.</a:t>
            </a:r>
          </a:p>
        </p:txBody>
      </p:sp>
      <p:sp>
        <p:nvSpPr>
          <p:cNvPr id="6" name="guided-hint-one">
            <a:extLst xmlns:a="http://schemas.openxmlformats.org/drawingml/2006/main">
              <a:ext uri="{FF2B5EF4-FFF2-40B4-BE49-F238E27FC236}">
                <a16:creationId xmlns:a16="http://schemas.microsoft.com/office/drawing/2014/main" id="{0FA24DBA-4E08-444D-BBCA-56305ED936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4171950"/>
            <a:ext cx="97155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01 · FIRST HINT · Conserve momentum, including direction.</a:t>
            </a:r>
          </a:p>
        </p:txBody>
      </p:sp>
      <p:sp>
        <p:nvSpPr>
          <p:cNvPr id="7" name="guided-roles">
            <a:extLst xmlns:a="http://schemas.openxmlformats.org/drawingml/2006/main">
              <a:ext uri="{FF2B5EF4-FFF2-40B4-BE49-F238E27FC236}">
                <a16:creationId xmlns:a16="http://schemas.microsoft.com/office/drawing/2014/main" id="{3C8880C3-ED8B-4028-AD95-E9AD7C3268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391150"/>
            <a:ext cx="9144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SOLVER proposes · SCEPTIC checks units and assumptions</a:t>
            </a:r>
          </a:p>
        </p:txBody>
      </p:sp>
    </p:spTree>
    <p:extLst>
      <p:ext uri="{BB962C8B-B14F-4D97-AF65-F5344CB8AC3E}">
        <p14:creationId xmlns:p14="http://schemas.microsoft.com/office/powerpoint/2010/main" val="1655424488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course-rail">
            <a:extLst xmlns:a="http://schemas.openxmlformats.org/drawingml/2006/main">
              <a:ext uri="{FF2B5EF4-FFF2-40B4-BE49-F238E27FC236}">
                <a16:creationId xmlns:a16="http://schemas.microsoft.com/office/drawing/2014/main" id="{F7BC5B20-87EF-4814-A10D-03102C3323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3 · DYNAMICS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602F03ED-E904-4624-944F-0FC2FFE0FD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13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B8F58014-84FF-45C8-9571-A074289D42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DD002431-A35D-4C41-8BCC-D5556A4634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Guided reveal: test the route</a:t>
            </a:r>
          </a:p>
        </p:txBody>
      </p:sp>
      <p:sp>
        <p:nvSpPr>
          <p:cNvPr id="5" name="guided-prompt-1">
            <a:extLst xmlns:a="http://schemas.openxmlformats.org/drawingml/2006/main">
              <a:ext uri="{FF2B5EF4-FFF2-40B4-BE49-F238E27FC236}">
                <a16:creationId xmlns:a16="http://schemas.microsoft.com/office/drawing/2014/main" id="{A9B64626-BFE5-422B-B6AF-F3F598DC3D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657350"/>
            <a:ext cx="1057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01 Conserve momentum, including direction.</a:t>
            </a:r>
          </a:p>
        </p:txBody>
      </p:sp>
      <p:sp>
        <p:nvSpPr>
          <p:cNvPr id="6" name="guided-prompt-2">
            <a:extLst xmlns:a="http://schemas.openxmlformats.org/drawingml/2006/main">
              <a:ext uri="{FF2B5EF4-FFF2-40B4-BE49-F238E27FC236}">
                <a16:creationId xmlns:a16="http://schemas.microsoft.com/office/drawing/2014/main" id="{277D211A-6105-4F4C-9DD4-644E0CA50B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438400"/>
            <a:ext cx="1057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02 Use total mass after collision.</a:t>
            </a:r>
          </a:p>
        </p:txBody>
      </p:sp>
      <p:sp>
        <p:nvSpPr>
          <p:cNvPr id="7" name="guided-prompt-3">
            <a:extLst xmlns:a="http://schemas.openxmlformats.org/drawingml/2006/main">
              <a:ext uri="{FF2B5EF4-FFF2-40B4-BE49-F238E27FC236}">
                <a16:creationId xmlns:a16="http://schemas.microsoft.com/office/drawing/2014/main" id="{20527673-9F30-432A-89AF-42059554BC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219450"/>
            <a:ext cx="1057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03 Compare ½mv² before and after.</a:t>
            </a:r>
          </a:p>
        </p:txBody>
      </p:sp>
      <p:sp>
        <p:nvSpPr>
          <p:cNvPr id="8" name="guided-answer">
            <a:extLst xmlns:a="http://schemas.openxmlformats.org/drawingml/2006/main">
              <a:ext uri="{FF2B5EF4-FFF2-40B4-BE49-F238E27FC236}">
                <a16:creationId xmlns:a16="http://schemas.microsoft.com/office/drawing/2014/main" id="{7BEBD7DC-36DA-4955-A281-9AB26DBE73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133850"/>
            <a:ext cx="1028700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300" b="1" i="0">
                <a:solidFill>
                  <a:srgbClr val="B83724"/>
                </a:solidFill>
              </a:defRPr>
            </a:pPr>
            <a:r>
              <a:rPr sz="3300" b="1" i="0">
                <a:solidFill>
                  <a:srgbClr val="B83724"/>
                </a:solidFill>
              </a:rPr>
              <a:t>v = 2.0 m s⁻¹; kinetic energy decreases from 25 J to 10 J, a 15 J loss.</a:t>
            </a:r>
          </a:p>
        </p:txBody>
      </p:sp>
      <p:sp>
        <p:nvSpPr>
          <p:cNvPr id="9" name="guided-extension">
            <a:extLst xmlns:a="http://schemas.openxmlformats.org/drawingml/2006/main">
              <a:ext uri="{FF2B5EF4-FFF2-40B4-BE49-F238E27FC236}">
                <a16:creationId xmlns:a16="http://schemas.microsoft.com/office/drawing/2014/main" id="{8418625A-58B4-4E92-BC38-42E5F9765F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5486400"/>
            <a:ext cx="9525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CHANGE ONE VALUE · predict what must change before recalculating</a:t>
            </a:r>
          </a:p>
        </p:txBody>
      </p:sp>
    </p:spTree>
    <p:extLst>
      <p:ext uri="{BB962C8B-B14F-4D97-AF65-F5344CB8AC3E}">
        <p14:creationId xmlns:p14="http://schemas.microsoft.com/office/powerpoint/2010/main" val="823660296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B8372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course-rail">
            <a:extLst xmlns:a="http://schemas.openxmlformats.org/drawingml/2006/main">
              <a:ext uri="{FF2B5EF4-FFF2-40B4-BE49-F238E27FC236}">
                <a16:creationId xmlns:a16="http://schemas.microsoft.com/office/drawing/2014/main" id="{D87F125D-BC03-49C6-99AC-91733D1F4D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AS · CAMBRIDGE PHYSICS 9702 · TOPIC 3 · DYNAMICS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19793D79-7236-4AF8-B8C2-7007FBBB84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14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A54A61CD-BF86-4740-A9C8-4DBDA06504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0E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B97747D5-1677-4B4A-8DEB-797E8C84FC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4F0E2"/>
                </a:solidFill>
              </a:defRPr>
            </a:pPr>
            <a:r>
              <a:rPr sz="3750" b="1" i="0">
                <a:solidFill>
                  <a:srgbClr val="F4F0E2"/>
                </a:solidFill>
              </a:rPr>
              <a:t>Spot the physics trap</a:t>
            </a:r>
          </a:p>
        </p:txBody>
      </p:sp>
      <p:sp>
        <p:nvSpPr>
          <p:cNvPr id="5" name="misconception-claim">
            <a:extLst xmlns:a="http://schemas.openxmlformats.org/drawingml/2006/main">
              <a:ext uri="{FF2B5EF4-FFF2-40B4-BE49-F238E27FC236}">
                <a16:creationId xmlns:a16="http://schemas.microsoft.com/office/drawing/2014/main" id="{B04E6400-29E2-4554-A74C-DDE007FFEE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2000250"/>
            <a:ext cx="10382250" cy="2190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450" b="1" i="1">
                <a:solidFill>
                  <a:srgbClr val="F4F0E2"/>
                </a:solidFill>
              </a:defRPr>
            </a:pPr>
            <a:r>
              <a:rPr sz="3450" b="1" i="1">
                <a:solidFill>
                  <a:srgbClr val="F4F0E2"/>
                </a:solidFill>
              </a:rPr>
              <a:t>“Momentum is conserved in every collision, so kinetic energy is too.”</a:t>
            </a:r>
          </a:p>
        </p:txBody>
      </p:sp>
      <p:sp>
        <p:nvSpPr>
          <p:cNvPr id="6" name="misconception-vote">
            <a:extLst xmlns:a="http://schemas.openxmlformats.org/drawingml/2006/main">
              <a:ext uri="{FF2B5EF4-FFF2-40B4-BE49-F238E27FC236}">
                <a16:creationId xmlns:a16="http://schemas.microsoft.com/office/drawing/2014/main" id="{5B126630-DED6-4E39-A2C6-673C9488D2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4857750"/>
            <a:ext cx="9525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 TRUE · B PARTLY TRUE · C FALSE</a:t>
            </a:r>
          </a:p>
        </p:txBody>
      </p:sp>
    </p:spTree>
    <p:extLst>
      <p:ext uri="{BB962C8B-B14F-4D97-AF65-F5344CB8AC3E}">
        <p14:creationId xmlns:p14="http://schemas.microsoft.com/office/powerpoint/2010/main" val="1790668657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0B34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course-rail">
            <a:extLst xmlns:a="http://schemas.openxmlformats.org/drawingml/2006/main">
              <a:ext uri="{FF2B5EF4-FFF2-40B4-BE49-F238E27FC236}">
                <a16:creationId xmlns:a16="http://schemas.microsoft.com/office/drawing/2014/main" id="{1C4E4072-C3AB-463C-B199-85376AB467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FF7A65"/>
                </a:solidFill>
              </a:defRPr>
            </a:pPr>
            <a:r>
              <a:rPr sz="1650" b="1" i="0">
                <a:solidFill>
                  <a:srgbClr val="FF7A65"/>
                </a:solidFill>
              </a:rPr>
              <a:t>AS · CAMBRIDGE PHYSICS 9702 · TOPIC 3 · DYNAMICS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5042DF67-78D2-43CA-AD1D-B21A7B8920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15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E5A603C3-3D55-4E6D-BDDE-279763F804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D7D2FB0-3D4A-488A-A257-A2356CE3AD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4F0E2"/>
                </a:solidFill>
              </a:defRPr>
            </a:pPr>
            <a:r>
              <a:rPr sz="3750" b="1" i="0">
                <a:solidFill>
                  <a:srgbClr val="F4F0E2"/>
                </a:solidFill>
              </a:rPr>
              <a:t>Repair the idea</a:t>
            </a:r>
          </a:p>
        </p:txBody>
      </p:sp>
      <p:sp>
        <p:nvSpPr>
          <p:cNvPr id="5" name="misconception-correction">
            <a:extLst xmlns:a="http://schemas.openxmlformats.org/drawingml/2006/main">
              <a:ext uri="{FF2B5EF4-FFF2-40B4-BE49-F238E27FC236}">
                <a16:creationId xmlns:a16="http://schemas.microsoft.com/office/drawing/2014/main" id="{8507C771-47B8-4278-B6BC-614BCCB3FD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905000"/>
            <a:ext cx="1047750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150" b="1" i="0">
                <a:solidFill>
                  <a:srgbClr val="F4F0E2"/>
                </a:solidFill>
              </a:defRPr>
            </a:pPr>
            <a:r>
              <a:rPr sz="3150" b="1" i="0">
                <a:solidFill>
                  <a:srgbClr val="F4F0E2"/>
                </a:solidFill>
              </a:rPr>
              <a:t>Momentum is conserved for an isolated system; kinetic energy is conserved only in elastic collisions.</a:t>
            </a:r>
          </a:p>
        </p:txBody>
      </p:sp>
      <p:sp>
        <p:nvSpPr>
          <p:cNvPr id="6" name="misconception-humor">
            <a:extLst xmlns:a="http://schemas.openxmlformats.org/drawingml/2006/main">
              <a:ext uri="{FF2B5EF4-FFF2-40B4-BE49-F238E27FC236}">
                <a16:creationId xmlns:a16="http://schemas.microsoft.com/office/drawing/2014/main" id="{601FF664-2615-43CA-8438-068AA792B3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3905250"/>
            <a:ext cx="97155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0" i="1">
                <a:solidFill>
                  <a:srgbClr val="FF7A65"/>
                </a:solidFill>
              </a:defRPr>
            </a:pPr>
            <a:r>
              <a:rPr sz="2550" b="0" i="1">
                <a:solidFill>
                  <a:srgbClr val="FF7A65"/>
                </a:solidFill>
              </a:rPr>
              <a:t>Momentum keeps the receipts. Kinetic energy may pay for dents and sound.</a:t>
            </a:r>
          </a:p>
        </p:txBody>
      </p:sp>
      <p:sp>
        <p:nvSpPr>
          <p:cNvPr id="7" name="misconception-rewrite">
            <a:extLst xmlns:a="http://schemas.openxmlformats.org/drawingml/2006/main">
              <a:ext uri="{FF2B5EF4-FFF2-40B4-BE49-F238E27FC236}">
                <a16:creationId xmlns:a16="http://schemas.microsoft.com/office/drawing/2014/main" id="{CF1258B7-A914-49B2-B0D0-C6D1430F36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0" y="5334000"/>
            <a:ext cx="8382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Rewrite the claim in 12 words or fewer.</a:t>
            </a:r>
          </a:p>
        </p:txBody>
      </p:sp>
    </p:spTree>
    <p:extLst>
      <p:ext uri="{BB962C8B-B14F-4D97-AF65-F5344CB8AC3E}">
        <p14:creationId xmlns:p14="http://schemas.microsoft.com/office/powerpoint/2010/main" val="988404930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course-rail">
            <a:extLst xmlns:a="http://schemas.openxmlformats.org/drawingml/2006/main">
              <a:ext uri="{FF2B5EF4-FFF2-40B4-BE49-F238E27FC236}">
                <a16:creationId xmlns:a16="http://schemas.microsoft.com/office/drawing/2014/main" id="{416EB7B2-F851-4092-AF7F-8E5EDCC63B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3 · DYNAMICS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B6FB9C3C-424C-4375-B591-6136910B7A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16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C549FA33-C07D-4925-A223-0424034A46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A0C1D89D-B57D-4D59-B9EE-52961A9A00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Original exam-style challenge</a:t>
            </a:r>
          </a:p>
        </p:txBody>
      </p:sp>
      <p:sp>
        <p:nvSpPr>
          <p:cNvPr id="5" name="exam-mark-label">
            <a:extLst xmlns:a="http://schemas.openxmlformats.org/drawingml/2006/main">
              <a:ext uri="{FF2B5EF4-FFF2-40B4-BE49-F238E27FC236}">
                <a16:creationId xmlns:a16="http://schemas.microsoft.com/office/drawing/2014/main" id="{71816E0D-82E5-4982-A621-D8E4F102F1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581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B83724"/>
                </a:solidFill>
              </a:defRPr>
            </a:pPr>
            <a:r>
              <a:rPr sz="2025" b="1" i="0">
                <a:solidFill>
                  <a:srgbClr val="B83724"/>
                </a:solidFill>
              </a:rPr>
              <a:t>5 MARKS · ORIGINAL GIOPHYSICS QUESTION</a:t>
            </a:r>
          </a:p>
        </p:txBody>
      </p:sp>
      <p:sp>
        <p:nvSpPr>
          <p:cNvPr id="6" name="exam-question">
            <a:extLst xmlns:a="http://schemas.openxmlformats.org/drawingml/2006/main">
              <a:ext uri="{FF2B5EF4-FFF2-40B4-BE49-F238E27FC236}">
                <a16:creationId xmlns:a16="http://schemas.microsoft.com/office/drawing/2014/main" id="{7DD2C851-DEB4-4D90-AA0E-8AA11B18BB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171700"/>
            <a:ext cx="10668000" cy="2571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075" b="1" i="0">
                <a:solidFill>
                  <a:srgbClr val="0A332E"/>
                </a:solidFill>
              </a:defRPr>
            </a:pPr>
            <a:r>
              <a:rPr sz="3075" b="1" i="0">
                <a:solidFill>
                  <a:srgbClr val="0A332E"/>
                </a:solidFill>
              </a:rPr>
              <a:t>A 1200 kg car moving east at 18 m s⁻¹ collides and locks with an 800 kg car moving west at 6.0 m s⁻¹. Calculate their final velocity and state whether the collision is elastic.</a:t>
            </a:r>
          </a:p>
        </p:txBody>
      </p:sp>
      <p:sp>
        <p:nvSpPr>
          <p:cNvPr id="7" name="exam-method">
            <a:extLst xmlns:a="http://schemas.openxmlformats.org/drawingml/2006/main">
              <a:ext uri="{FF2B5EF4-FFF2-40B4-BE49-F238E27FC236}">
                <a16:creationId xmlns:a16="http://schemas.microsoft.com/office/drawing/2014/main" id="{CD63D08F-C3AC-4A23-9F44-43DAB75328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5334000"/>
            <a:ext cx="9429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MODEL → WORKING → UNITS → SENSE-CHECK</a:t>
            </a:r>
          </a:p>
        </p:txBody>
      </p:sp>
    </p:spTree>
    <p:extLst>
      <p:ext uri="{BB962C8B-B14F-4D97-AF65-F5344CB8AC3E}">
        <p14:creationId xmlns:p14="http://schemas.microsoft.com/office/powerpoint/2010/main" val="589404390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4F0E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course-rail">
            <a:extLst xmlns:a="http://schemas.openxmlformats.org/drawingml/2006/main">
              <a:ext uri="{FF2B5EF4-FFF2-40B4-BE49-F238E27FC236}">
                <a16:creationId xmlns:a16="http://schemas.microsoft.com/office/drawing/2014/main" id="{84A1E9AE-0664-4979-9363-21AA0858E2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3 · DYNAMICS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11F88D62-0560-4FE8-B752-A53934FFCD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17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F705AB1C-0337-49BF-ACC9-E9778ADDCE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88AAA401-FBAB-4F21-AC88-1CCEE26508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Mark it, improve it, explain it</a:t>
            </a:r>
          </a:p>
        </p:txBody>
      </p:sp>
      <p:sp>
        <p:nvSpPr>
          <p:cNvPr id="5" name="mark-number-1">
            <a:extLst xmlns:a="http://schemas.openxmlformats.org/drawingml/2006/main">
              <a:ext uri="{FF2B5EF4-FFF2-40B4-BE49-F238E27FC236}">
                <a16:creationId xmlns:a16="http://schemas.microsoft.com/office/drawing/2014/main" id="{681BD10D-C828-4F4B-8392-B5C4876590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638300"/>
            <a:ext cx="571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1</a:t>
            </a:r>
          </a:p>
        </p:txBody>
      </p:sp>
      <p:sp>
        <p:nvSpPr>
          <p:cNvPr id="6" name="mark-point-1">
            <a:extLst xmlns:a="http://schemas.openxmlformats.org/drawingml/2006/main">
              <a:ext uri="{FF2B5EF4-FFF2-40B4-BE49-F238E27FC236}">
                <a16:creationId xmlns:a16="http://schemas.microsoft.com/office/drawing/2014/main" id="{D15C5E7B-ABDD-436C-A502-0923F09620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1562100"/>
            <a:ext cx="9715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Take east positive.</a:t>
            </a:r>
          </a:p>
        </p:txBody>
      </p:sp>
      <p:sp>
        <p:nvSpPr>
          <p:cNvPr id="7" name="mark-number-2">
            <a:extLst xmlns:a="http://schemas.openxmlformats.org/drawingml/2006/main">
              <a:ext uri="{FF2B5EF4-FFF2-40B4-BE49-F238E27FC236}">
                <a16:creationId xmlns:a16="http://schemas.microsoft.com/office/drawing/2014/main" id="{03F7CABA-E4F4-43A5-8EA8-BBE3DE543E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457450"/>
            <a:ext cx="571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2</a:t>
            </a:r>
          </a:p>
        </p:txBody>
      </p:sp>
      <p:sp>
        <p:nvSpPr>
          <p:cNvPr id="8" name="mark-point-2">
            <a:extLst xmlns:a="http://schemas.openxmlformats.org/drawingml/2006/main">
              <a:ext uri="{FF2B5EF4-FFF2-40B4-BE49-F238E27FC236}">
                <a16:creationId xmlns:a16="http://schemas.microsoft.com/office/drawing/2014/main" id="{C2840A6D-0C78-4057-BD29-50E959CC7B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2381250"/>
            <a:ext cx="9715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Initial p = 1200(18) + 800(−6.0) = 16800 kg m s⁻¹.</a:t>
            </a:r>
          </a:p>
        </p:txBody>
      </p:sp>
      <p:sp>
        <p:nvSpPr>
          <p:cNvPr id="9" name="mark-number-3">
            <a:extLst xmlns:a="http://schemas.openxmlformats.org/drawingml/2006/main">
              <a:ext uri="{FF2B5EF4-FFF2-40B4-BE49-F238E27FC236}">
                <a16:creationId xmlns:a16="http://schemas.microsoft.com/office/drawing/2014/main" id="{E54176A8-E090-4D23-8D10-236B559C0D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276600"/>
            <a:ext cx="571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3</a:t>
            </a:r>
          </a:p>
        </p:txBody>
      </p:sp>
      <p:sp>
        <p:nvSpPr>
          <p:cNvPr id="10" name="mark-point-3">
            <a:extLst xmlns:a="http://schemas.openxmlformats.org/drawingml/2006/main">
              <a:ext uri="{FF2B5EF4-FFF2-40B4-BE49-F238E27FC236}">
                <a16:creationId xmlns:a16="http://schemas.microsoft.com/office/drawing/2014/main" id="{6F296D38-A6A0-43F7-9051-1BD149DACF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3200400"/>
            <a:ext cx="9715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Combined mass = 2000 kg.</a:t>
            </a:r>
          </a:p>
        </p:txBody>
      </p:sp>
      <p:sp>
        <p:nvSpPr>
          <p:cNvPr id="11" name="mark-number-4">
            <a:extLst xmlns:a="http://schemas.openxmlformats.org/drawingml/2006/main">
              <a:ext uri="{FF2B5EF4-FFF2-40B4-BE49-F238E27FC236}">
                <a16:creationId xmlns:a16="http://schemas.microsoft.com/office/drawing/2014/main" id="{43FFA90E-296D-4583-9F5F-5675F5562F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095750"/>
            <a:ext cx="571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4</a:t>
            </a:r>
          </a:p>
        </p:txBody>
      </p:sp>
      <p:sp>
        <p:nvSpPr>
          <p:cNvPr id="12" name="mark-point-4">
            <a:extLst xmlns:a="http://schemas.openxmlformats.org/drawingml/2006/main">
              <a:ext uri="{FF2B5EF4-FFF2-40B4-BE49-F238E27FC236}">
                <a16:creationId xmlns:a16="http://schemas.microsoft.com/office/drawing/2014/main" id="{BE668550-01D2-410B-B726-371CDAD05E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4019550"/>
            <a:ext cx="9715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v = 8.4 m s⁻¹ east.</a:t>
            </a:r>
          </a:p>
        </p:txBody>
      </p:sp>
      <p:sp>
        <p:nvSpPr>
          <p:cNvPr id="13" name="mark-number-5">
            <a:extLst xmlns:a="http://schemas.openxmlformats.org/drawingml/2006/main">
              <a:ext uri="{FF2B5EF4-FFF2-40B4-BE49-F238E27FC236}">
                <a16:creationId xmlns:a16="http://schemas.microsoft.com/office/drawing/2014/main" id="{41695DE4-C7D1-4478-A3B9-3E38FF6891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914900"/>
            <a:ext cx="571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5</a:t>
            </a:r>
          </a:p>
        </p:txBody>
      </p:sp>
      <p:sp>
        <p:nvSpPr>
          <p:cNvPr id="14" name="mark-point-5">
            <a:extLst xmlns:a="http://schemas.openxmlformats.org/drawingml/2006/main">
              <a:ext uri="{FF2B5EF4-FFF2-40B4-BE49-F238E27FC236}">
                <a16:creationId xmlns:a16="http://schemas.microsoft.com/office/drawing/2014/main" id="{DA62BBEE-9BB9-4612-89EC-F3DD2ABB18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4838700"/>
            <a:ext cx="9715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Not elastic because the cars lock / kinetic energy is not conserved.</a:t>
            </a:r>
          </a:p>
        </p:txBody>
      </p:sp>
      <p:sp>
        <p:nvSpPr>
          <p:cNvPr id="15" name="mark-improve">
            <a:extLst xmlns:a="http://schemas.openxmlformats.org/drawingml/2006/main">
              <a:ext uri="{FF2B5EF4-FFF2-40B4-BE49-F238E27FC236}">
                <a16:creationId xmlns:a16="http://schemas.microsoft.com/office/drawing/2014/main" id="{115224CC-1254-4A9E-8ECB-21E49D04F3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829300"/>
            <a:ext cx="9144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Recover one mark: add the missing physics, not extra prose.</a:t>
            </a:r>
          </a:p>
        </p:txBody>
      </p:sp>
    </p:spTree>
    <p:extLst>
      <p:ext uri="{BB962C8B-B14F-4D97-AF65-F5344CB8AC3E}">
        <p14:creationId xmlns:p14="http://schemas.microsoft.com/office/powerpoint/2010/main" val="1636637679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0B34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course-rail">
            <a:extLst xmlns:a="http://schemas.openxmlformats.org/drawingml/2006/main">
              <a:ext uri="{FF2B5EF4-FFF2-40B4-BE49-F238E27FC236}">
                <a16:creationId xmlns:a16="http://schemas.microsoft.com/office/drawing/2014/main" id="{53D99B2F-1D2F-45FE-BA6E-3063B1016E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FF7A65"/>
                </a:solidFill>
              </a:defRPr>
            </a:pPr>
            <a:r>
              <a:rPr sz="1650" b="1" i="0">
                <a:solidFill>
                  <a:srgbClr val="FF7A65"/>
                </a:solidFill>
              </a:rPr>
              <a:t>AS · CAMBRIDGE PHYSICS 9702 · TOPIC 3 · DYNAMICS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3C054FC1-1000-4644-8FC2-D2DEEB513A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18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929197B4-3F61-4D98-9154-351AC0A805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20DD570B-B859-4EBF-AA82-E7BF39E4C3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4F0E2"/>
                </a:solidFill>
              </a:defRPr>
            </a:pPr>
            <a:r>
              <a:rPr sz="3750" b="1" i="0">
                <a:solidFill>
                  <a:srgbClr val="F4F0E2"/>
                </a:solidFill>
              </a:rPr>
              <a:t>Exit quiz · questions 1–2</a:t>
            </a:r>
          </a:p>
        </p:txBody>
      </p:sp>
      <p:sp>
        <p:nvSpPr>
          <p:cNvPr id="5" name="rule-640-185">
            <a:extLst xmlns:a="http://schemas.openxmlformats.org/drawingml/2006/main">
              <a:ext uri="{FF2B5EF4-FFF2-40B4-BE49-F238E27FC236}">
                <a16:creationId xmlns:a16="http://schemas.microsoft.com/office/drawing/2014/main" id="{95483339-26AA-40B2-ADBB-510DE79160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762125"/>
            <a:ext cx="19050" cy="390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quiz-number-1">
            <a:extLst xmlns:a="http://schemas.openxmlformats.org/drawingml/2006/main">
              <a:ext uri="{FF2B5EF4-FFF2-40B4-BE49-F238E27FC236}">
                <a16:creationId xmlns:a16="http://schemas.microsoft.com/office/drawing/2014/main" id="{E10A6E2E-2582-43F5-8C34-1807139ED4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FF7A65"/>
                </a:solidFill>
              </a:defRPr>
            </a:pPr>
            <a:r>
              <a:rPr sz="2025" b="1" i="0">
                <a:solidFill>
                  <a:srgbClr val="FF7A65"/>
                </a:solidFill>
              </a:rPr>
              <a:t>Q1</a:t>
            </a:r>
          </a:p>
        </p:txBody>
      </p:sp>
      <p:sp>
        <p:nvSpPr>
          <p:cNvPr id="7" name="quiz-question-1">
            <a:extLst xmlns:a="http://schemas.openxmlformats.org/drawingml/2006/main">
              <a:ext uri="{FF2B5EF4-FFF2-40B4-BE49-F238E27FC236}">
                <a16:creationId xmlns:a16="http://schemas.microsoft.com/office/drawing/2014/main" id="{4206DD0F-F4A3-40BA-8244-CA6D997C3E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43150"/>
            <a:ext cx="4953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Impulse equals?</a:t>
            </a:r>
          </a:p>
        </p:txBody>
      </p:sp>
      <p:sp>
        <p:nvSpPr>
          <p:cNvPr id="8" name="quiz-choices-1">
            <a:extLst xmlns:a="http://schemas.openxmlformats.org/drawingml/2006/main">
              <a:ext uri="{FF2B5EF4-FFF2-40B4-BE49-F238E27FC236}">
                <a16:creationId xmlns:a16="http://schemas.microsoft.com/office/drawing/2014/main" id="{31E0B4CD-49B4-4264-9741-F3BEB4A808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638550"/>
            <a:ext cx="4953000" cy="1905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 force/time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B force × time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C mass/time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 energy × time</a:t>
            </a:r>
          </a:p>
        </p:txBody>
      </p:sp>
      <p:sp>
        <p:nvSpPr>
          <p:cNvPr id="9" name="quiz-number-2">
            <a:extLst xmlns:a="http://schemas.openxmlformats.org/drawingml/2006/main">
              <a:ext uri="{FF2B5EF4-FFF2-40B4-BE49-F238E27FC236}">
                <a16:creationId xmlns:a16="http://schemas.microsoft.com/office/drawing/2014/main" id="{8B5349A8-6614-47B8-BCC6-C0F6F794D8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FF7A65"/>
                </a:solidFill>
              </a:defRPr>
            </a:pPr>
            <a:r>
              <a:rPr sz="2025" b="1" i="0">
                <a:solidFill>
                  <a:srgbClr val="FF7A65"/>
                </a:solidFill>
              </a:rPr>
              <a:t>Q2</a:t>
            </a:r>
          </a:p>
        </p:txBody>
      </p:sp>
      <p:sp>
        <p:nvSpPr>
          <p:cNvPr id="10" name="quiz-question-2">
            <a:extLst xmlns:a="http://schemas.openxmlformats.org/drawingml/2006/main">
              <a:ext uri="{FF2B5EF4-FFF2-40B4-BE49-F238E27FC236}">
                <a16:creationId xmlns:a16="http://schemas.microsoft.com/office/drawing/2014/main" id="{5B291FBA-FE54-4E6F-BD63-DBE7102AB9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343150"/>
            <a:ext cx="4953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Momentum unit?</a:t>
            </a:r>
          </a:p>
        </p:txBody>
      </p:sp>
      <p:sp>
        <p:nvSpPr>
          <p:cNvPr id="11" name="quiz-choices-2">
            <a:extLst xmlns:a="http://schemas.openxmlformats.org/drawingml/2006/main">
              <a:ext uri="{FF2B5EF4-FFF2-40B4-BE49-F238E27FC236}">
                <a16:creationId xmlns:a16="http://schemas.microsoft.com/office/drawing/2014/main" id="{FEE6B9D5-5405-4CD4-80BB-DABF2E02A2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638550"/>
            <a:ext cx="4953000" cy="1905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 N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B J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C kg m s⁻¹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 W</a:t>
            </a:r>
          </a:p>
        </p:txBody>
      </p:sp>
    </p:spTree>
    <p:extLst>
      <p:ext uri="{BB962C8B-B14F-4D97-AF65-F5344CB8AC3E}">
        <p14:creationId xmlns:p14="http://schemas.microsoft.com/office/powerpoint/2010/main" val="2123507575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0B34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course-rail">
            <a:extLst xmlns:a="http://schemas.openxmlformats.org/drawingml/2006/main">
              <a:ext uri="{FF2B5EF4-FFF2-40B4-BE49-F238E27FC236}">
                <a16:creationId xmlns:a16="http://schemas.microsoft.com/office/drawing/2014/main" id="{837937AF-8758-44C5-B6C8-9643114CD9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FF7A65"/>
                </a:solidFill>
              </a:defRPr>
            </a:pPr>
            <a:r>
              <a:rPr sz="1650" b="1" i="0">
                <a:solidFill>
                  <a:srgbClr val="FF7A65"/>
                </a:solidFill>
              </a:rPr>
              <a:t>AS · CAMBRIDGE PHYSICS 9702 · TOPIC 3 · DYNAMICS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28FED67F-3377-4927-899B-9E368C0668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19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D2BC450F-71CF-42C5-A6C6-BBFD1B6861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97DBE231-50ED-459D-A8FB-BE302F1F10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4F0E2"/>
                </a:solidFill>
              </a:defRPr>
            </a:pPr>
            <a:r>
              <a:rPr sz="3750" b="1" i="0">
                <a:solidFill>
                  <a:srgbClr val="F4F0E2"/>
                </a:solidFill>
              </a:rPr>
              <a:t>Exit quiz · questions 3–4</a:t>
            </a:r>
          </a:p>
        </p:txBody>
      </p:sp>
      <p:sp>
        <p:nvSpPr>
          <p:cNvPr id="5" name="rule-640-185">
            <a:extLst xmlns:a="http://schemas.openxmlformats.org/drawingml/2006/main">
              <a:ext uri="{FF2B5EF4-FFF2-40B4-BE49-F238E27FC236}">
                <a16:creationId xmlns:a16="http://schemas.microsoft.com/office/drawing/2014/main" id="{FC7F40A6-8FEB-43EA-AD22-FF600EC42A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762125"/>
            <a:ext cx="19050" cy="390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quiz-number-3">
            <a:extLst xmlns:a="http://schemas.openxmlformats.org/drawingml/2006/main">
              <a:ext uri="{FF2B5EF4-FFF2-40B4-BE49-F238E27FC236}">
                <a16:creationId xmlns:a16="http://schemas.microsoft.com/office/drawing/2014/main" id="{23F13F7F-B80A-42DC-A579-6AD6C4E11D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FF7A65"/>
                </a:solidFill>
              </a:defRPr>
            </a:pPr>
            <a:r>
              <a:rPr sz="2025" b="1" i="0">
                <a:solidFill>
                  <a:srgbClr val="FF7A65"/>
                </a:solidFill>
              </a:rPr>
              <a:t>Q3</a:t>
            </a:r>
          </a:p>
        </p:txBody>
      </p:sp>
      <p:sp>
        <p:nvSpPr>
          <p:cNvPr id="7" name="quiz-question-3">
            <a:extLst xmlns:a="http://schemas.openxmlformats.org/drawingml/2006/main">
              <a:ext uri="{FF2B5EF4-FFF2-40B4-BE49-F238E27FC236}">
                <a16:creationId xmlns:a16="http://schemas.microsoft.com/office/drawing/2014/main" id="{44665872-ED2E-4CFA-93E1-9DC3C0ABD4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43150"/>
            <a:ext cx="4953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Isolated collision conserves?</a:t>
            </a:r>
          </a:p>
        </p:txBody>
      </p:sp>
      <p:sp>
        <p:nvSpPr>
          <p:cNvPr id="8" name="quiz-choices-3">
            <a:extLst xmlns:a="http://schemas.openxmlformats.org/drawingml/2006/main">
              <a:ext uri="{FF2B5EF4-FFF2-40B4-BE49-F238E27FC236}">
                <a16:creationId xmlns:a16="http://schemas.microsoft.com/office/drawing/2014/main" id="{667522C1-1DE0-4D5F-8DC9-FE8E8994BF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638550"/>
            <a:ext cx="4953000" cy="1905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 momentum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B speed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C kinetic energy always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 force</a:t>
            </a:r>
          </a:p>
        </p:txBody>
      </p:sp>
      <p:sp>
        <p:nvSpPr>
          <p:cNvPr id="9" name="quiz-number-4">
            <a:extLst xmlns:a="http://schemas.openxmlformats.org/drawingml/2006/main">
              <a:ext uri="{FF2B5EF4-FFF2-40B4-BE49-F238E27FC236}">
                <a16:creationId xmlns:a16="http://schemas.microsoft.com/office/drawing/2014/main" id="{72F03B7C-7520-4174-AA78-D3D1BA5FC1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FF7A65"/>
                </a:solidFill>
              </a:defRPr>
            </a:pPr>
            <a:r>
              <a:rPr sz="2025" b="1" i="0">
                <a:solidFill>
                  <a:srgbClr val="FF7A65"/>
                </a:solidFill>
              </a:rPr>
              <a:t>Q4</a:t>
            </a:r>
          </a:p>
        </p:txBody>
      </p:sp>
      <p:sp>
        <p:nvSpPr>
          <p:cNvPr id="10" name="quiz-question-4">
            <a:extLst xmlns:a="http://schemas.openxmlformats.org/drawingml/2006/main">
              <a:ext uri="{FF2B5EF4-FFF2-40B4-BE49-F238E27FC236}">
                <a16:creationId xmlns:a16="http://schemas.microsoft.com/office/drawing/2014/main" id="{A530E551-3F09-49CB-99A2-C369313E48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343150"/>
            <a:ext cx="4953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Rebound sign matters because momentum is?</a:t>
            </a:r>
          </a:p>
        </p:txBody>
      </p:sp>
      <p:sp>
        <p:nvSpPr>
          <p:cNvPr id="11" name="quiz-choices-4">
            <a:extLst xmlns:a="http://schemas.openxmlformats.org/drawingml/2006/main">
              <a:ext uri="{FF2B5EF4-FFF2-40B4-BE49-F238E27FC236}">
                <a16:creationId xmlns:a16="http://schemas.microsoft.com/office/drawing/2014/main" id="{EAB7C112-BB84-48A4-BA6C-06847F4CDA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638550"/>
            <a:ext cx="4953000" cy="1905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 scalar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B vector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C dimensionless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 constant</a:t>
            </a:r>
          </a:p>
        </p:txBody>
      </p:sp>
    </p:spTree>
    <p:extLst>
      <p:ext uri="{BB962C8B-B14F-4D97-AF65-F5344CB8AC3E}">
        <p14:creationId xmlns:p14="http://schemas.microsoft.com/office/powerpoint/2010/main" val="1907599324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4F0E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course-rail">
            <a:extLst xmlns:a="http://schemas.openxmlformats.org/drawingml/2006/main">
              <a:ext uri="{FF2B5EF4-FFF2-40B4-BE49-F238E27FC236}">
                <a16:creationId xmlns:a16="http://schemas.microsoft.com/office/drawing/2014/main" id="{23772D04-FDCA-47C2-ADBF-77DFCE6B1E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3 · DYNAMICS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45ACA960-EB93-44E9-83D4-5748E598DB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02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F02374E6-1FC4-4C57-B505-6BE44E25C0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CF3DD9A-A413-4D8E-9C3D-E3D152705D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Start with a prediction</a:t>
            </a:r>
          </a:p>
        </p:txBody>
      </p:sp>
      <p:sp>
        <p:nvSpPr>
          <p:cNvPr id="5" name="hook">
            <a:extLst xmlns:a="http://schemas.openxmlformats.org/drawingml/2006/main">
              <a:ext uri="{FF2B5EF4-FFF2-40B4-BE49-F238E27FC236}">
                <a16:creationId xmlns:a16="http://schemas.microsoft.com/office/drawing/2014/main" id="{AF3D50EC-1431-4DD7-9986-34714087EB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952625"/>
            <a:ext cx="1009650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Why does an airbag reduce injury if the passenger’s momentum still changes by the same amount?</a:t>
            </a:r>
          </a:p>
        </p:txBody>
      </p:sp>
      <p:sp>
        <p:nvSpPr>
          <p:cNvPr id="6" name="hook-action">
            <a:extLst xmlns:a="http://schemas.openxmlformats.org/drawingml/2006/main">
              <a:ext uri="{FF2B5EF4-FFF2-40B4-BE49-F238E27FC236}">
                <a16:creationId xmlns:a16="http://schemas.microsoft.com/office/drawing/2014/main" id="{8D25416D-D762-4B36-A710-DCB3BE24FA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33625" y="4857750"/>
            <a:ext cx="7524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THINK 20 s → PAIR → COMMIT</a:t>
            </a:r>
          </a:p>
        </p:txBody>
      </p:sp>
    </p:spTree>
    <p:extLst>
      <p:ext uri="{BB962C8B-B14F-4D97-AF65-F5344CB8AC3E}">
        <p14:creationId xmlns:p14="http://schemas.microsoft.com/office/powerpoint/2010/main" val="1986833281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course-rail">
            <a:extLst xmlns:a="http://schemas.openxmlformats.org/drawingml/2006/main">
              <a:ext uri="{FF2B5EF4-FFF2-40B4-BE49-F238E27FC236}">
                <a16:creationId xmlns:a16="http://schemas.microsoft.com/office/drawing/2014/main" id="{F9637B61-484C-4ED2-94F1-9263A4AC9B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3 · DYNAMICS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D222CE79-A53F-47CD-8793-505EB2F2C1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20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A1D70F38-142A-4BB5-B774-3BE5C7EB0E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B699578-BFA2-404B-91E4-219271DB9F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Answers, then one minute of thinking</a:t>
            </a:r>
          </a:p>
        </p:txBody>
      </p:sp>
      <p:sp>
        <p:nvSpPr>
          <p:cNvPr id="5" name="answer-1">
            <a:extLst xmlns:a="http://schemas.openxmlformats.org/drawingml/2006/main">
              <a:ext uri="{FF2B5EF4-FFF2-40B4-BE49-F238E27FC236}">
                <a16:creationId xmlns:a16="http://schemas.microsoft.com/office/drawing/2014/main" id="{3DFD0482-126F-41C5-A12C-0072743DCC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163830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Q1 force × time</a:t>
            </a:r>
          </a:p>
        </p:txBody>
      </p:sp>
      <p:sp>
        <p:nvSpPr>
          <p:cNvPr id="6" name="answer-2">
            <a:extLst xmlns:a="http://schemas.openxmlformats.org/drawingml/2006/main">
              <a:ext uri="{FF2B5EF4-FFF2-40B4-BE49-F238E27FC236}">
                <a16:creationId xmlns:a16="http://schemas.microsoft.com/office/drawing/2014/main" id="{0AA2568D-CF14-494B-B1E6-0D8A7B5181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243840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Q2 kg m s⁻¹</a:t>
            </a:r>
          </a:p>
        </p:txBody>
      </p:sp>
      <p:sp>
        <p:nvSpPr>
          <p:cNvPr id="7" name="answer-3">
            <a:extLst xmlns:a="http://schemas.openxmlformats.org/drawingml/2006/main">
              <a:ext uri="{FF2B5EF4-FFF2-40B4-BE49-F238E27FC236}">
                <a16:creationId xmlns:a16="http://schemas.microsoft.com/office/drawing/2014/main" id="{3518DA16-21E2-4A4E-8F46-A1A0377575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323850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Q3 momentum</a:t>
            </a:r>
          </a:p>
        </p:txBody>
      </p:sp>
      <p:sp>
        <p:nvSpPr>
          <p:cNvPr id="8" name="answer-4">
            <a:extLst xmlns:a="http://schemas.openxmlformats.org/drawingml/2006/main">
              <a:ext uri="{FF2B5EF4-FFF2-40B4-BE49-F238E27FC236}">
                <a16:creationId xmlns:a16="http://schemas.microsoft.com/office/drawing/2014/main" id="{957110DA-538C-4467-BA19-26621CEF17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403860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Q4 vector</a:t>
            </a:r>
          </a:p>
        </p:txBody>
      </p:sp>
      <p:sp>
        <p:nvSpPr>
          <p:cNvPr id="9" name="one-minute-rule">
            <a:extLst xmlns:a="http://schemas.openxmlformats.org/drawingml/2006/main">
              <a:ext uri="{FF2B5EF4-FFF2-40B4-BE49-F238E27FC236}">
                <a16:creationId xmlns:a16="http://schemas.microsoft.com/office/drawing/2014/main" id="{D25E52E4-75AF-4DAD-B1B0-0C7499EAEE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5143500"/>
            <a:ext cx="10477500" cy="895350"/>
          </a:xfrm>
          <a:prstGeom xmlns:a="http://schemas.openxmlformats.org/drawingml/2006/main" prst="roundRect">
            <a:avLst>
              <a:gd name="adj" fmla="val 12766"/>
            </a:avLst>
          </a:prstGeom>
          <a:solidFill xmlns:a="http://schemas.openxmlformats.org/drawingml/2006/main">
            <a:srgbClr val="B837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one-minute-prompt">
            <a:extLst xmlns:a="http://schemas.openxmlformats.org/drawingml/2006/main">
              <a:ext uri="{FF2B5EF4-FFF2-40B4-BE49-F238E27FC236}">
                <a16:creationId xmlns:a16="http://schemas.microsoft.com/office/drawing/2014/main" id="{2550F801-F5C6-42C9-AAC7-70495E180B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5372100"/>
            <a:ext cx="9810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ONE-MINUTE PAPER · Which idea changed your answer?</a:t>
            </a:r>
          </a:p>
        </p:txBody>
      </p:sp>
    </p:spTree>
    <p:extLst>
      <p:ext uri="{BB962C8B-B14F-4D97-AF65-F5344CB8AC3E}">
        <p14:creationId xmlns:p14="http://schemas.microsoft.com/office/powerpoint/2010/main" val="629295188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course-rail">
            <a:extLst xmlns:a="http://schemas.openxmlformats.org/drawingml/2006/main">
              <a:ext uri="{FF2B5EF4-FFF2-40B4-BE49-F238E27FC236}">
                <a16:creationId xmlns:a16="http://schemas.microsoft.com/office/drawing/2014/main" id="{1A00ED60-5AE9-47B6-85C1-6CE2883BB4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3 · DYNAMICS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B511972D-8255-4919-B3F3-A15EAD6072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03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24C88CC8-1FDF-49AF-A843-1549C800A7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647AD851-D5D6-4014-9789-A38CAF0A1C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Two quick checks before we build</a:t>
            </a:r>
          </a:p>
        </p:txBody>
      </p:sp>
      <p:sp>
        <p:nvSpPr>
          <p:cNvPr id="5" name="rule-640-190">
            <a:extLst xmlns:a="http://schemas.openxmlformats.org/drawingml/2006/main">
              <a:ext uri="{FF2B5EF4-FFF2-40B4-BE49-F238E27FC236}">
                <a16:creationId xmlns:a16="http://schemas.microsoft.com/office/drawing/2014/main" id="{55CD2A65-238D-4BA5-A2A7-52A680521D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809750"/>
            <a:ext cx="19050" cy="3790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retrieval-number-1">
            <a:extLst xmlns:a="http://schemas.openxmlformats.org/drawingml/2006/main">
              <a:ext uri="{FF2B5EF4-FFF2-40B4-BE49-F238E27FC236}">
                <a16:creationId xmlns:a16="http://schemas.microsoft.com/office/drawing/2014/main" id="{441994B6-E7D5-4693-A2F3-C88B6CA7A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Q1</a:t>
            </a:r>
          </a:p>
        </p:txBody>
      </p:sp>
      <p:sp>
        <p:nvSpPr>
          <p:cNvPr id="7" name="retrieval-question-1">
            <a:extLst xmlns:a="http://schemas.openxmlformats.org/drawingml/2006/main">
              <a:ext uri="{FF2B5EF4-FFF2-40B4-BE49-F238E27FC236}">
                <a16:creationId xmlns:a16="http://schemas.microsoft.com/office/drawing/2014/main" id="{31A2A32B-1EEB-4080-ADE6-C851627EC8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43150"/>
            <a:ext cx="49530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Impulse equals?</a:t>
            </a:r>
          </a:p>
        </p:txBody>
      </p:sp>
      <p:sp>
        <p:nvSpPr>
          <p:cNvPr id="8" name="retrieval-choices-1">
            <a:extLst xmlns:a="http://schemas.openxmlformats.org/drawingml/2006/main">
              <a:ext uri="{FF2B5EF4-FFF2-40B4-BE49-F238E27FC236}">
                <a16:creationId xmlns:a16="http://schemas.microsoft.com/office/drawing/2014/main" id="{51BE4C78-5CB6-4580-82D1-2AD8AD13CA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714750"/>
            <a:ext cx="49530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A force/time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B force × time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C mass/time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D energy × time</a:t>
            </a:r>
          </a:p>
        </p:txBody>
      </p:sp>
      <p:sp>
        <p:nvSpPr>
          <p:cNvPr id="9" name="retrieval-number-2">
            <a:extLst xmlns:a="http://schemas.openxmlformats.org/drawingml/2006/main">
              <a:ext uri="{FF2B5EF4-FFF2-40B4-BE49-F238E27FC236}">
                <a16:creationId xmlns:a16="http://schemas.microsoft.com/office/drawing/2014/main" id="{8AAE8396-04C1-4B46-8A8E-65681F5ED4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Q2</a:t>
            </a:r>
          </a:p>
        </p:txBody>
      </p:sp>
      <p:sp>
        <p:nvSpPr>
          <p:cNvPr id="10" name="retrieval-question-2">
            <a:extLst xmlns:a="http://schemas.openxmlformats.org/drawingml/2006/main">
              <a:ext uri="{FF2B5EF4-FFF2-40B4-BE49-F238E27FC236}">
                <a16:creationId xmlns:a16="http://schemas.microsoft.com/office/drawing/2014/main" id="{DB57573C-D3D7-422F-9EAA-8B380D4892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343150"/>
            <a:ext cx="49530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Momentum unit?</a:t>
            </a:r>
          </a:p>
        </p:txBody>
      </p:sp>
      <p:sp>
        <p:nvSpPr>
          <p:cNvPr id="11" name="retrieval-choices-2">
            <a:extLst xmlns:a="http://schemas.openxmlformats.org/drawingml/2006/main">
              <a:ext uri="{FF2B5EF4-FFF2-40B4-BE49-F238E27FC236}">
                <a16:creationId xmlns:a16="http://schemas.microsoft.com/office/drawing/2014/main" id="{FECDC13A-2B3B-41A7-BBF8-2C6910C1C0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714750"/>
            <a:ext cx="49530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A N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B J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C kg m s⁻¹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D W</a:t>
            </a:r>
          </a:p>
        </p:txBody>
      </p:sp>
    </p:spTree>
    <p:extLst>
      <p:ext uri="{BB962C8B-B14F-4D97-AF65-F5344CB8AC3E}">
        <p14:creationId xmlns:p14="http://schemas.microsoft.com/office/powerpoint/2010/main" val="30314641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3D7993F0-30C7-B6DC-4F7C-943DDAEE72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04 / 20</a:t>
            </a:r>
            <a:endParaRPr sz="1425" b="1" i="0">
              <a:solidFill>
                <a:srgbClr val="0A332E"/>
              </a:solidFill>
            </a:endParaRPr>
          </a:p>
        </p:txBody>
      </p:sp>
      <p:sp>
        <p:nvSpPr>
          <p:cNvPr id="5" name="slide-title">
            <a:extLst xmlns:a="http://schemas.openxmlformats.org/drawingml/2006/main">
              <a:ext uri="{FF2B5EF4-FFF2-40B4-BE49-F238E27FC236}">
                <a16:creationId xmlns:a16="http://schemas.microsoft.com/office/drawing/2014/main" id="{6FC46B53-E726-F8A9-D9C9-1134C2F146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See the idea</a:t>
            </a:r>
            <a:endParaRPr sz="3300" b="1" i="0">
              <a:solidFill>
                <a:srgbClr val="0A332E"/>
              </a:solidFill>
            </a:endParaRPr>
          </a:p>
        </p:txBody>
      </p:sp>
      <p:sp>
        <p:nvSpPr>
          <p:cNvPr id="22" name="simple-definition-label">
            <a:extLst xmlns:a="http://schemas.openxmlformats.org/drawingml/2006/main">
              <a:ext uri="{FF2B5EF4-FFF2-40B4-BE49-F238E27FC236}">
                <a16:creationId xmlns:a16="http://schemas.microsoft.com/office/drawing/2014/main" id="{C680423C-52D6-5CA0-5A75-64108D9317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504950"/>
            <a:ext cx="3048000" cy="3238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lIns="0" tIns="0" b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025" b="1">
                <a:solidFill>
                  <a:srgbClr val="B83724"/>
                </a:solidFill>
              </a:defRPr>
            </a:pPr>
            <a:r>
              <a:rPr sz="2025" b="1">
                <a:solidFill>
                  <a:srgbClr val="B83724"/>
                </a:solidFill>
              </a:rPr>
              <a:t>ONE SENTENCE</a:t>
            </a:r>
          </a:p>
        </p:txBody>
      </p:sp>
      <p:sp>
        <p:nvSpPr>
          <p:cNvPr id="23" name="simple-definition">
            <a:extLst xmlns:a="http://schemas.openxmlformats.org/drawingml/2006/main">
              <a:ext uri="{FF2B5EF4-FFF2-40B4-BE49-F238E27FC236}">
                <a16:creationId xmlns:a16="http://schemas.microsoft.com/office/drawing/2014/main" id="{C919B995-1625-6768-F0DA-881E100764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85950"/>
            <a:ext cx="10858500" cy="7810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850" b="1">
                <a:solidFill>
                  <a:srgbClr val="0A332E"/>
                </a:solidFill>
              </a:defRPr>
            </a:pPr>
            <a:r>
              <a:rPr sz="2850" b="1">
                <a:solidFill>
                  <a:srgbClr val="0A332E"/>
                </a:solidFill>
              </a:rPr>
              <a:t>Resultant force causes acceleration in its own direction.</a:t>
            </a:r>
          </a:p>
        </p:txBody>
      </p:sp>
      <p:sp>
        <p:nvSpPr>
          <p:cNvPr id="24" name="TextBox 23">
            <a:extLst xmlns:a="http://schemas.openxmlformats.org/drawingml/2006/main">
              <a:ext uri="{FF2B5EF4-FFF2-40B4-BE49-F238E27FC236}">
                <a16:creationId xmlns:a16="http://schemas.microsoft.com/office/drawing/2014/main" id="{F80950B9-5156-BDB7-67A8-B0DC47D983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6000" y="3686763"/>
            <a:ext cx="25400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250"/>
            </a:pPr>
            <a:r>
              <a:rPr sz="2250" b="1">
                <a:solidFill>
                  <a:srgbClr val="102E29"/>
                </a:solidFill>
              </a:rPr>
              <a:t>before</a:t>
            </a:r>
          </a:p>
        </p:txBody>
      </p:sp>
      <p:sp>
        <p:nvSpPr>
          <p:cNvPr id="25" name="Rectangle 24">
            <a:extLst xmlns:a="http://schemas.openxmlformats.org/drawingml/2006/main">
              <a:ext uri="{FF2B5EF4-FFF2-40B4-BE49-F238E27FC236}">
                <a16:creationId xmlns:a16="http://schemas.microsoft.com/office/drawing/2014/main" id="{C23B3C86-F540-5CF6-7EED-0291CC9801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6000" y="4065882"/>
            <a:ext cx="1092200" cy="64158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2E29"/>
          </a:solidFill>
          <a:ln xmlns:a="http://schemas.openxmlformats.org/drawingml/2006/main" w="19050">
            <a:solidFill>
              <a:srgbClr val="102E29"/>
            </a:solidFill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250"/>
            </a:pPr>
            <a:r>
              <a:rPr sz="2250">
                <a:solidFill>
                  <a:srgbClr val="F3EFDF"/>
                </a:solidFill>
              </a:rPr>
              <a:t>2.0 kg</a:t>
            </a:r>
          </a:p>
        </p:txBody>
      </p:sp>
      <p:sp>
        <p:nvSpPr>
          <p:cNvPr id="26" name="Straight Connector 25">
            <a:extLst xmlns:a="http://schemas.openxmlformats.org/drawingml/2006/main">
              <a:ext uri="{FF2B5EF4-FFF2-40B4-BE49-F238E27FC236}">
                <a16:creationId xmlns:a16="http://schemas.microsoft.com/office/drawing/2014/main" id="{9F21C3EF-466A-4165-9D9C-76665024DE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84400" y="4386674"/>
            <a:ext cx="711200" cy="0"/>
          </a:xfrm>
          <a:prstGeom xmlns:a="http://schemas.openxmlformats.org/drawingml/2006/main" prst="line">
            <a:avLst/>
          </a:prstGeom>
          <a:ln xmlns:a="http://schemas.openxmlformats.org/drawingml/2006/main" w="25400">
            <a:solidFill>
              <a:srgbClr val="EF5C3E"/>
            </a:solidFill>
            <a:tailEnd type="arrow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sp>
      <p:sp>
        <p:nvSpPr>
          <p:cNvPr id="27" name="TextBox 26">
            <a:extLst xmlns:a="http://schemas.openxmlformats.org/drawingml/2006/main">
              <a:ext uri="{FF2B5EF4-FFF2-40B4-BE49-F238E27FC236}">
                <a16:creationId xmlns:a16="http://schemas.microsoft.com/office/drawing/2014/main" id="{FCB7D540-2F61-119C-24AA-7833A1D0BA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35200" y="4007555"/>
            <a:ext cx="11430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250"/>
            </a:pPr>
            <a:r>
              <a:rPr sz="2250">
                <a:solidFill>
                  <a:srgbClr val="EF5C3E"/>
                </a:solidFill>
              </a:rPr>
              <a:t>5.0 m s⁻¹</a:t>
            </a:r>
          </a:p>
        </p:txBody>
      </p:sp>
      <p:sp>
        <p:nvSpPr>
          <p:cNvPr id="28" name="Rectangle 27">
            <a:extLst xmlns:a="http://schemas.openxmlformats.org/drawingml/2006/main">
              <a:ext uri="{FF2B5EF4-FFF2-40B4-BE49-F238E27FC236}">
                <a16:creationId xmlns:a16="http://schemas.microsoft.com/office/drawing/2014/main" id="{73571A13-AF06-B981-37FB-BAEE48AAE4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065882"/>
            <a:ext cx="1092200" cy="64158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B7F79"/>
          </a:solidFill>
          <a:ln xmlns:a="http://schemas.openxmlformats.org/drawingml/2006/main" w="19050">
            <a:solidFill>
              <a:srgbClr val="102E29"/>
            </a:solidFill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250"/>
            </a:pPr>
            <a:r>
              <a:rPr sz="2250">
                <a:solidFill>
                  <a:srgbClr val="F3EFDF"/>
                </a:solidFill>
              </a:rPr>
              <a:t>3.0 kg</a:t>
            </a:r>
          </a:p>
        </p:txBody>
      </p:sp>
      <p:sp>
        <p:nvSpPr>
          <p:cNvPr id="29" name="TextBox 28">
            <a:extLst xmlns:a="http://schemas.openxmlformats.org/drawingml/2006/main">
              <a:ext uri="{FF2B5EF4-FFF2-40B4-BE49-F238E27FC236}">
                <a16:creationId xmlns:a16="http://schemas.microsoft.com/office/drawing/2014/main" id="{271DB5B7-C3F0-15DE-A16A-7A18901E31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78400" y="4270022"/>
            <a:ext cx="8890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250"/>
            </a:pPr>
            <a:r>
              <a:rPr sz="2250">
                <a:solidFill>
                  <a:srgbClr val="6B7F79"/>
                </a:solidFill>
              </a:rPr>
              <a:t>at rest</a:t>
            </a:r>
          </a:p>
        </p:txBody>
      </p:sp>
      <p:sp>
        <p:nvSpPr>
          <p:cNvPr id="30" name="TextBox 29">
            <a:extLst xmlns:a="http://schemas.openxmlformats.org/drawingml/2006/main">
              <a:ext uri="{FF2B5EF4-FFF2-40B4-BE49-F238E27FC236}">
                <a16:creationId xmlns:a16="http://schemas.microsoft.com/office/drawing/2014/main" id="{F08AA2B7-D799-EC4B-DB07-C3CDAAB700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6000" y="4911608"/>
            <a:ext cx="48260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250"/>
            </a:pPr>
            <a:r>
              <a:rPr sz="2250">
                <a:solidFill>
                  <a:srgbClr val="102E29"/>
                </a:solidFill>
              </a:rPr>
              <a:t>p = 2.0 × 5.0 = 10 kg m s⁻¹</a:t>
            </a:r>
          </a:p>
        </p:txBody>
      </p:sp>
      <p:sp>
        <p:nvSpPr>
          <p:cNvPr id="31" name="Straight Connector 30">
            <a:extLst xmlns:a="http://schemas.openxmlformats.org/drawingml/2006/main">
              <a:ext uri="{FF2B5EF4-FFF2-40B4-BE49-F238E27FC236}">
                <a16:creationId xmlns:a16="http://schemas.microsoft.com/office/drawing/2014/main" id="{D91CC9D7-2842-4032-8E84-4F4FE703EB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745089"/>
            <a:ext cx="0" cy="1545637"/>
          </a:xfrm>
          <a:prstGeom xmlns:a="http://schemas.openxmlformats.org/drawingml/2006/main" prst="line">
            <a:avLst/>
          </a:prstGeom>
          <a:ln xmlns:a="http://schemas.openxmlformats.org/drawingml/2006/main" w="25400">
            <a:solidFill>
              <a:srgbClr val="6B7F79"/>
            </a:solidFill>
            <a:prstDash val="dash"/>
            <a:tailEnd type="none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sp>
      <p:sp>
        <p:nvSpPr>
          <p:cNvPr id="32" name="TextBox 31">
            <a:extLst xmlns:a="http://schemas.openxmlformats.org/drawingml/2006/main">
              <a:ext uri="{FF2B5EF4-FFF2-40B4-BE49-F238E27FC236}">
                <a16:creationId xmlns:a16="http://schemas.microsoft.com/office/drawing/2014/main" id="{D22C3393-8354-E39D-5D0F-E0CC1952F8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04000" y="3686763"/>
            <a:ext cx="25400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250"/>
            </a:pPr>
            <a:r>
              <a:rPr sz="2250" b="1">
                <a:solidFill>
                  <a:srgbClr val="102E29"/>
                </a:solidFill>
              </a:rPr>
              <a:t>after (they stick)</a:t>
            </a:r>
          </a:p>
        </p:txBody>
      </p:sp>
      <p:sp>
        <p:nvSpPr>
          <p:cNvPr id="33" name="Rectangle 32">
            <a:extLst xmlns:a="http://schemas.openxmlformats.org/drawingml/2006/main">
              <a:ext uri="{FF2B5EF4-FFF2-40B4-BE49-F238E27FC236}">
                <a16:creationId xmlns:a16="http://schemas.microsoft.com/office/drawing/2014/main" id="{1D9855D6-3F57-FA68-B849-56D66DD76D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04000" y="4065882"/>
            <a:ext cx="1092200" cy="64158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2E29"/>
          </a:solidFill>
          <a:ln xmlns:a="http://schemas.openxmlformats.org/drawingml/2006/main" w="19050">
            <a:solidFill>
              <a:srgbClr val="102E29"/>
            </a:solidFill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250"/>
            </a:pPr>
            <a:r>
              <a:rPr sz="2250">
                <a:solidFill>
                  <a:srgbClr val="F3EFDF"/>
                </a:solidFill>
              </a:rPr>
              <a:t>2.0 kg</a:t>
            </a:r>
          </a:p>
        </p:txBody>
      </p:sp>
      <p:sp>
        <p:nvSpPr>
          <p:cNvPr id="34" name="Rectangle 33">
            <a:extLst xmlns:a="http://schemas.openxmlformats.org/drawingml/2006/main">
              <a:ext uri="{FF2B5EF4-FFF2-40B4-BE49-F238E27FC236}">
                <a16:creationId xmlns:a16="http://schemas.microsoft.com/office/drawing/2014/main" id="{F060550D-9FB8-FD74-8ACF-DAFA37739B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6200" y="4065882"/>
            <a:ext cx="1092200" cy="64158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B7F79"/>
          </a:solidFill>
          <a:ln xmlns:a="http://schemas.openxmlformats.org/drawingml/2006/main" w="19050">
            <a:solidFill>
              <a:srgbClr val="102E29"/>
            </a:solidFill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250"/>
            </a:pPr>
            <a:r>
              <a:rPr sz="2250">
                <a:solidFill>
                  <a:srgbClr val="F3EFDF"/>
                </a:solidFill>
              </a:rPr>
              <a:t>3.0 kg</a:t>
            </a:r>
          </a:p>
        </p:txBody>
      </p:sp>
      <p:sp>
        <p:nvSpPr>
          <p:cNvPr id="35" name="Straight Connector 34">
            <a:extLst xmlns:a="http://schemas.openxmlformats.org/drawingml/2006/main">
              <a:ext uri="{FF2B5EF4-FFF2-40B4-BE49-F238E27FC236}">
                <a16:creationId xmlns:a16="http://schemas.microsoft.com/office/drawing/2014/main" id="{997BF937-0C2B-408F-97C5-85A6426E5A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4600" y="4386674"/>
            <a:ext cx="482600" cy="0"/>
          </a:xfrm>
          <a:prstGeom xmlns:a="http://schemas.openxmlformats.org/drawingml/2006/main" prst="line">
            <a:avLst/>
          </a:prstGeom>
          <a:ln xmlns:a="http://schemas.openxmlformats.org/drawingml/2006/main" w="25400">
            <a:solidFill>
              <a:srgbClr val="EF5C3E"/>
            </a:solidFill>
            <a:tailEnd type="arrow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sp>
      <p:sp>
        <p:nvSpPr>
          <p:cNvPr id="36" name="TextBox 35">
            <a:extLst xmlns:a="http://schemas.openxmlformats.org/drawingml/2006/main">
              <a:ext uri="{FF2B5EF4-FFF2-40B4-BE49-F238E27FC236}">
                <a16:creationId xmlns:a16="http://schemas.microsoft.com/office/drawing/2014/main" id="{15860A95-9641-82C3-9EBD-C6FF1EC30D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4007555"/>
            <a:ext cx="11430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250"/>
            </a:pPr>
            <a:r>
              <a:rPr sz="2250">
                <a:solidFill>
                  <a:srgbClr val="EF5C3E"/>
                </a:solidFill>
              </a:rPr>
              <a:t>2.0 m s⁻¹</a:t>
            </a:r>
          </a:p>
        </p:txBody>
      </p:sp>
      <p:sp>
        <p:nvSpPr>
          <p:cNvPr id="37" name="TextBox 36">
            <a:extLst xmlns:a="http://schemas.openxmlformats.org/drawingml/2006/main">
              <a:ext uri="{FF2B5EF4-FFF2-40B4-BE49-F238E27FC236}">
                <a16:creationId xmlns:a16="http://schemas.microsoft.com/office/drawing/2014/main" id="{93EE3988-7619-2AA6-C26E-785E353D82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04000" y="4911608"/>
            <a:ext cx="48260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250"/>
            </a:pPr>
            <a:r>
              <a:rPr sz="2250">
                <a:solidFill>
                  <a:srgbClr val="102E29"/>
                </a:solidFill>
              </a:rPr>
              <a:t>p = 5.0 × 2.0 = 10 kg m s⁻¹</a:t>
            </a:r>
          </a:p>
        </p:txBody>
      </p:sp>
      <p:sp>
        <p:nvSpPr>
          <p:cNvPr id="38" name="TextBox 37">
            <a:extLst xmlns:a="http://schemas.openxmlformats.org/drawingml/2006/main">
              <a:ext uri="{FF2B5EF4-FFF2-40B4-BE49-F238E27FC236}">
                <a16:creationId xmlns:a16="http://schemas.microsoft.com/office/drawing/2014/main" id="{30E3E891-F4D0-C2EC-0B4A-7DD659A414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6000" y="5407378"/>
            <a:ext cx="101600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250"/>
            </a:pPr>
            <a:r>
              <a:rPr sz="2250">
                <a:solidFill>
                  <a:srgbClr val="6B7F79"/>
                </a:solidFill>
              </a:rPr>
              <a:t>momentum: 10 before, 10 after      kinetic energy: 25 J before, 10 J after</a:t>
            </a:r>
          </a:p>
        </p:txBody>
      </p:sp>
      <p:sp>
        <p:nvSpPr>
          <p:cNvPr id="39" name="course-rail">
            <a:extLst xmlns:a="http://schemas.openxmlformats.org/drawingml/2006/main">
              <a:ext uri="{FF2B5EF4-FFF2-40B4-BE49-F238E27FC236}">
                <a16:creationId xmlns:a16="http://schemas.microsoft.com/office/drawing/2014/main" id="{DC51D036-AD8F-4E20-9A1C-514322956F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3 · DYNAMICS</a:t>
            </a:r>
          </a:p>
        </p:txBody>
      </p:sp>
      <p:sp>
        <p:nvSpPr>
          <p:cNvPr id="40" name="rule-70-674">
            <a:extLst xmlns:a="http://schemas.openxmlformats.org/drawingml/2006/main">
              <a:ext uri="{FF2B5EF4-FFF2-40B4-BE49-F238E27FC236}">
                <a16:creationId xmlns:a16="http://schemas.microsoft.com/office/drawing/2014/main" id="{4D4C1AE0-83E4-4D3D-924C-2AB5CA0EB2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1488643179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4F0E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course-rail">
            <a:extLst xmlns:a="http://schemas.openxmlformats.org/drawingml/2006/main">
              <a:ext uri="{FF2B5EF4-FFF2-40B4-BE49-F238E27FC236}">
                <a16:creationId xmlns:a16="http://schemas.microsoft.com/office/drawing/2014/main" id="{7BC0DE33-F089-420D-BB56-69DCEC3A60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3 · DYNAMICS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286A7C63-EB9C-49AF-8E17-5F44C24CFC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05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E26EF2E4-59B5-4262-96B5-5DFE895654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B5ACC99-85FF-4660-B2A6-94E11B6506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Build the model: what happens?</a:t>
            </a:r>
          </a:p>
        </p:txBody>
      </p:sp>
      <p:sp>
        <p:nvSpPr>
          <p:cNvPr id="5" name="model-number-1">
            <a:extLst xmlns:a="http://schemas.openxmlformats.org/drawingml/2006/main">
              <a:ext uri="{FF2B5EF4-FFF2-40B4-BE49-F238E27FC236}">
                <a16:creationId xmlns:a16="http://schemas.microsoft.com/office/drawing/2014/main" id="{CFF19EBA-5718-423E-A73E-4B1DEF99ED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809750"/>
            <a:ext cx="762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01</a:t>
            </a:r>
          </a:p>
        </p:txBody>
      </p:sp>
      <p:sp>
        <p:nvSpPr>
          <p:cNvPr id="6" name="model-idea-1">
            <a:extLst xmlns:a="http://schemas.openxmlformats.org/drawingml/2006/main">
              <a:ext uri="{FF2B5EF4-FFF2-40B4-BE49-F238E27FC236}">
                <a16:creationId xmlns:a16="http://schemas.microsoft.com/office/drawing/2014/main" id="{639A2C5F-360E-4536-AA81-7E65A287CE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1733550"/>
            <a:ext cx="92392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A332E"/>
                </a:solidFill>
              </a:defRPr>
            </a:pPr>
            <a:r>
              <a:rPr sz="3000" b="1" i="0">
                <a:solidFill>
                  <a:srgbClr val="0A332E"/>
                </a:solidFill>
              </a:rPr>
              <a:t>Resultant force causes acceleration in its own direction.</a:t>
            </a:r>
          </a:p>
        </p:txBody>
      </p:sp>
      <p:sp>
        <p:nvSpPr>
          <p:cNvPr id="7" name="model-number-2">
            <a:extLst xmlns:a="http://schemas.openxmlformats.org/drawingml/2006/main">
              <a:ext uri="{FF2B5EF4-FFF2-40B4-BE49-F238E27FC236}">
                <a16:creationId xmlns:a16="http://schemas.microsoft.com/office/drawing/2014/main" id="{68646BCC-A489-4751-A159-A73458E185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524250"/>
            <a:ext cx="762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02</a:t>
            </a:r>
          </a:p>
        </p:txBody>
      </p:sp>
      <p:sp>
        <p:nvSpPr>
          <p:cNvPr id="8" name="model-idea-2">
            <a:extLst xmlns:a="http://schemas.openxmlformats.org/drawingml/2006/main">
              <a:ext uri="{FF2B5EF4-FFF2-40B4-BE49-F238E27FC236}">
                <a16:creationId xmlns:a16="http://schemas.microsoft.com/office/drawing/2014/main" id="{115E3889-6D10-4A6F-907D-7EA7052B0F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3448050"/>
            <a:ext cx="92392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A332E"/>
                </a:solidFill>
              </a:defRPr>
            </a:pPr>
            <a:r>
              <a:rPr sz="3000" b="1" i="0">
                <a:solidFill>
                  <a:srgbClr val="0A332E"/>
                </a:solidFill>
              </a:rPr>
              <a:t>Momentum is a vector p = mv.</a:t>
            </a:r>
          </a:p>
        </p:txBody>
      </p:sp>
      <p:sp>
        <p:nvSpPr>
          <p:cNvPr id="9" name="model-check">
            <a:extLst xmlns:a="http://schemas.openxmlformats.org/drawingml/2006/main">
              <a:ext uri="{FF2B5EF4-FFF2-40B4-BE49-F238E27FC236}">
                <a16:creationId xmlns:a16="http://schemas.microsoft.com/office/drawing/2014/main" id="{B8D52C75-6D68-45C8-B758-0059C3EAC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314950"/>
            <a:ext cx="7524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Connect them in one spoken sentence.</a:t>
            </a:r>
          </a:p>
        </p:txBody>
      </p:sp>
    </p:spTree>
    <p:extLst>
      <p:ext uri="{BB962C8B-B14F-4D97-AF65-F5344CB8AC3E}">
        <p14:creationId xmlns:p14="http://schemas.microsoft.com/office/powerpoint/2010/main" val="896183713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course-rail">
            <a:extLst xmlns:a="http://schemas.openxmlformats.org/drawingml/2006/main">
              <a:ext uri="{FF2B5EF4-FFF2-40B4-BE49-F238E27FC236}">
                <a16:creationId xmlns:a16="http://schemas.microsoft.com/office/drawing/2014/main" id="{F65E7AFD-AED4-4FFC-8D32-2F1EE48FBC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3 · DYNAMICS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C6C869BE-8573-4C39-A8FE-00A9738C28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06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D7E87662-B6BC-4548-91E0-E7D00733BE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3DE21F25-78B6-461E-BD5F-4DFC6E1893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Build the model: what controls it?</a:t>
            </a:r>
          </a:p>
        </p:txBody>
      </p:sp>
      <p:sp>
        <p:nvSpPr>
          <p:cNvPr id="5" name="rule-650-188">
            <a:extLst xmlns:a="http://schemas.openxmlformats.org/drawingml/2006/main">
              <a:ext uri="{FF2B5EF4-FFF2-40B4-BE49-F238E27FC236}">
                <a16:creationId xmlns:a16="http://schemas.microsoft.com/office/drawing/2014/main" id="{9ED99EE9-BA1E-4C2A-99A0-35FBF150D4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790700"/>
            <a:ext cx="19050" cy="3000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control-idea-1">
            <a:extLst xmlns:a="http://schemas.openxmlformats.org/drawingml/2006/main">
              <a:ext uri="{FF2B5EF4-FFF2-40B4-BE49-F238E27FC236}">
                <a16:creationId xmlns:a16="http://schemas.microsoft.com/office/drawing/2014/main" id="{8452C60A-C302-473C-A19B-B9C1460E78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09750"/>
            <a:ext cx="49530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Impulse equals change in momentum and area under an F–t graph.</a:t>
            </a:r>
          </a:p>
        </p:txBody>
      </p:sp>
      <p:sp>
        <p:nvSpPr>
          <p:cNvPr id="7" name="control-idea-2">
            <a:extLst xmlns:a="http://schemas.openxmlformats.org/drawingml/2006/main">
              <a:ext uri="{FF2B5EF4-FFF2-40B4-BE49-F238E27FC236}">
                <a16:creationId xmlns:a16="http://schemas.microsoft.com/office/drawing/2014/main" id="{1D52FE7F-AB2A-4770-B932-D4757A924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38500"/>
            <a:ext cx="49530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Total momentum is conserved for an isolated system; kinetic energy need not be.</a:t>
            </a:r>
          </a:p>
        </p:txBody>
      </p:sp>
      <p:sp>
        <p:nvSpPr>
          <p:cNvPr id="8" name="equation-label">
            <a:extLst xmlns:a="http://schemas.openxmlformats.org/drawingml/2006/main">
              <a:ext uri="{FF2B5EF4-FFF2-40B4-BE49-F238E27FC236}">
                <a16:creationId xmlns:a16="http://schemas.microsoft.com/office/drawing/2014/main" id="{B929DD64-3163-4694-97B2-5CD755975F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1771650"/>
            <a:ext cx="4286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B83724"/>
                </a:solidFill>
              </a:defRPr>
            </a:pPr>
            <a:r>
              <a:rPr sz="2025" b="1" i="0">
                <a:solidFill>
                  <a:srgbClr val="B83724"/>
                </a:solidFill>
              </a:rPr>
              <a:t>EQUATIONS TO EXPLAIN</a:t>
            </a:r>
          </a:p>
        </p:txBody>
      </p:sp>
      <p:sp>
        <p:nvSpPr>
          <p:cNvPr id="9" name="equation-1">
            <a:extLst xmlns:a="http://schemas.openxmlformats.org/drawingml/2006/main">
              <a:ext uri="{FF2B5EF4-FFF2-40B4-BE49-F238E27FC236}">
                <a16:creationId xmlns:a16="http://schemas.microsoft.com/office/drawing/2014/main" id="{C38B1F04-9499-4ED2-8F8A-274C08A7C9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324100"/>
            <a:ext cx="4476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F = ma</a:t>
            </a:r>
          </a:p>
        </p:txBody>
      </p:sp>
      <p:sp>
        <p:nvSpPr>
          <p:cNvPr id="10" name="equation-2">
            <a:extLst xmlns:a="http://schemas.openxmlformats.org/drawingml/2006/main">
              <a:ext uri="{FF2B5EF4-FFF2-40B4-BE49-F238E27FC236}">
                <a16:creationId xmlns:a16="http://schemas.microsoft.com/office/drawing/2014/main" id="{B5B4C430-380D-411C-ABE2-9D8987BED0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3028950"/>
            <a:ext cx="4476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p = mv</a:t>
            </a:r>
          </a:p>
        </p:txBody>
      </p:sp>
      <p:sp>
        <p:nvSpPr>
          <p:cNvPr id="11" name="equation-3">
            <a:extLst xmlns:a="http://schemas.openxmlformats.org/drawingml/2006/main">
              <a:ext uri="{FF2B5EF4-FFF2-40B4-BE49-F238E27FC236}">
                <a16:creationId xmlns:a16="http://schemas.microsoft.com/office/drawing/2014/main" id="{883483D0-648E-49BC-A8D7-BAA2D084F0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3733800"/>
            <a:ext cx="4476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F = Δp/Δt</a:t>
            </a:r>
          </a:p>
        </p:txBody>
      </p:sp>
      <p:sp>
        <p:nvSpPr>
          <p:cNvPr id="12" name="scope-extra">
            <a:extLst xmlns:a="http://schemas.openxmlformats.org/drawingml/2006/main">
              <a:ext uri="{FF2B5EF4-FFF2-40B4-BE49-F238E27FC236}">
                <a16:creationId xmlns:a16="http://schemas.microsoft.com/office/drawing/2014/main" id="{BA683BB1-06BE-435A-9E13-288D4C8769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0"/>
            <a:ext cx="102870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EXAM EDGE · Friction and drag oppose motion and grow with speed, so a falling body's acceleration falls to zero at terminal velocity.</a:t>
            </a:r>
          </a:p>
        </p:txBody>
      </p:sp>
    </p:spTree>
    <p:extLst>
      <p:ext uri="{BB962C8B-B14F-4D97-AF65-F5344CB8AC3E}">
        <p14:creationId xmlns:p14="http://schemas.microsoft.com/office/powerpoint/2010/main" val="1196646335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course-rail">
            <a:extLst xmlns:a="http://schemas.openxmlformats.org/drawingml/2006/main">
              <a:ext uri="{FF2B5EF4-FFF2-40B4-BE49-F238E27FC236}">
                <a16:creationId xmlns:a16="http://schemas.microsoft.com/office/drawing/2014/main" id="{41283EE6-7F50-48B0-9876-698D2077EE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3 · DYNAMICS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86F8BB81-6B9A-4208-9577-FA2E09D137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07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23CAFA86-DB55-4266-A414-50E13528EF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303F12DA-5AB6-45A8-B771-6FFBF4AFF6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Predict the graph before the data appear</a:t>
            </a:r>
          </a:p>
        </p:txBody>
      </p:sp>
      <p:sp>
        <p:nvSpPr>
          <p:cNvPr id="5" name="prediction-y-axis">
            <a:extLst xmlns:a="http://schemas.openxmlformats.org/drawingml/2006/main">
              <a:ext uri="{FF2B5EF4-FFF2-40B4-BE49-F238E27FC236}">
                <a16:creationId xmlns:a16="http://schemas.microsoft.com/office/drawing/2014/main" id="{CFD552C9-0017-446D-A055-88030808E7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2000250"/>
            <a:ext cx="38100" cy="3219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33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prediction-x-axis">
            <a:extLst xmlns:a="http://schemas.openxmlformats.org/drawingml/2006/main">
              <a:ext uri="{FF2B5EF4-FFF2-40B4-BE49-F238E27FC236}">
                <a16:creationId xmlns:a16="http://schemas.microsoft.com/office/drawing/2014/main" id="{371D5959-271E-4642-B1C3-486593D235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5181600"/>
            <a:ext cx="7810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33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prediction-y-label">
            <a:extLst xmlns:a="http://schemas.openxmlformats.org/drawingml/2006/main">
              <a:ext uri="{FF2B5EF4-FFF2-40B4-BE49-F238E27FC236}">
                <a16:creationId xmlns:a16="http://schemas.microsoft.com/office/drawing/2014/main" id="{79865EE4-62AC-4AE0-973C-4048FDC5B1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1543050"/>
            <a:ext cx="5715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Force (N)</a:t>
            </a:r>
          </a:p>
        </p:txBody>
      </p:sp>
      <p:sp>
        <p:nvSpPr>
          <p:cNvPr id="8" name="prediction-x-label">
            <a:extLst xmlns:a="http://schemas.openxmlformats.org/drawingml/2006/main">
              <a:ext uri="{FF2B5EF4-FFF2-40B4-BE49-F238E27FC236}">
                <a16:creationId xmlns:a16="http://schemas.microsoft.com/office/drawing/2014/main" id="{0491F07C-94D6-4B2C-B516-97D3F781F5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0" y="5391150"/>
            <a:ext cx="4191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Time (ms)</a:t>
            </a:r>
          </a:p>
        </p:txBody>
      </p:sp>
      <p:sp>
        <p:nvSpPr>
          <p:cNvPr id="9" name="prediction-command">
            <a:extLst xmlns:a="http://schemas.openxmlformats.org/drawingml/2006/main">
              <a:ext uri="{FF2B5EF4-FFF2-40B4-BE49-F238E27FC236}">
                <a16:creationId xmlns:a16="http://schemas.microsoft.com/office/drawing/2014/main" id="{E36FCDDB-5D15-4F2F-A4FF-D908255094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2114550"/>
            <a:ext cx="3333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SKETCH → LABEL → DEFEND</a:t>
            </a:r>
          </a:p>
        </p:txBody>
      </p:sp>
      <p:sp>
        <p:nvSpPr>
          <p:cNvPr id="10" name="prediction-options">
            <a:extLst xmlns:a="http://schemas.openxmlformats.org/drawingml/2006/main">
              <a:ext uri="{FF2B5EF4-FFF2-40B4-BE49-F238E27FC236}">
                <a16:creationId xmlns:a16="http://schemas.microsoft.com/office/drawing/2014/main" id="{71F9A177-6763-480B-9EC3-EEE46B5959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914650"/>
            <a:ext cx="28575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linear?</a:t>
            </a:r>
          </a:p>
          <a:p xmlns:a="http://schemas.openxmlformats.org/drawingml/2006/main">
            <a:pPr algn="ctr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curved?</a:t>
            </a:r>
          </a:p>
          <a:p xmlns:a="http://schemas.openxmlformats.org/drawingml/2006/main">
            <a:pPr algn="ctr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constant?</a:t>
            </a:r>
          </a:p>
          <a:p xmlns:a="http://schemas.openxmlformats.org/drawingml/2006/main">
            <a:pPr algn="ctr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changes sign?</a:t>
            </a:r>
          </a:p>
        </p:txBody>
      </p:sp>
    </p:spTree>
    <p:extLst>
      <p:ext uri="{BB962C8B-B14F-4D97-AF65-F5344CB8AC3E}">
        <p14:creationId xmlns:p14="http://schemas.microsoft.com/office/powerpoint/2010/main" val="876703372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course-rail">
            <a:extLst xmlns:a="http://schemas.openxmlformats.org/drawingml/2006/main">
              <a:ext uri="{FF2B5EF4-FFF2-40B4-BE49-F238E27FC236}">
                <a16:creationId xmlns:a16="http://schemas.microsoft.com/office/drawing/2014/main" id="{D592558F-3DE7-4F58-87F6-90B0D708A9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3 · DYNAMICS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912686CD-8CD2-4F44-AB06-3B12EC3152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08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55EBF89D-6BA6-455B-8935-F9F4E2E15C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3373E35-D163-4857-AA95-6500B9664E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Same impulse, lower peak force</a:t>
            </a:r>
          </a:p>
        </p:txBody>
      </p:sp>
      <p:graphicFrame>
        <p:nvGraphicFramePr>
          <p:cNvPr id="11" name="Chart"/>
          <p:cNvGraphicFramePr/>
          <p:nvPr/>
        </p:nvGraphicFramePr>
        <p:xfrm>
          <a:off xmlns:a="http://schemas.openxmlformats.org/drawingml/2006/main" x="952500" y="1676400"/>
          <a:ext xmlns:a="http://schemas.openxmlformats.org/drawingml/2006/main" cx="10287000" cy="381000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3c4d34911fed4f9a"/>
          </a:graphicData>
        </a:graphic>
      </p:graphicFrame>
      <p:sp>
        <p:nvSpPr>
          <p:cNvPr id="6" name="graph-edit">
            <a:extLst xmlns:a="http://schemas.openxmlformats.org/drawingml/2006/main">
              <a:ext uri="{FF2B5EF4-FFF2-40B4-BE49-F238E27FC236}">
                <a16:creationId xmlns:a16="http://schemas.microsoft.com/office/drawing/2014/main" id="{C886D5B8-C76F-4E26-B865-831D264FEF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486400"/>
            <a:ext cx="10287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EDIT THE CHART · Double the longer collision time while keeping impulse constant. What peak should you enter?</a:t>
            </a:r>
          </a:p>
        </p:txBody>
      </p:sp>
    </p:spTree>
    <p:extLst>
      <p:ext uri="{BB962C8B-B14F-4D97-AF65-F5344CB8AC3E}">
        <p14:creationId xmlns:p14="http://schemas.microsoft.com/office/powerpoint/2010/main" val="679851702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4F0E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course-rail">
            <a:extLst xmlns:a="http://schemas.openxmlformats.org/drawingml/2006/main">
              <a:ext uri="{FF2B5EF4-FFF2-40B4-BE49-F238E27FC236}">
                <a16:creationId xmlns:a16="http://schemas.microsoft.com/office/drawing/2014/main" id="{2BA296B7-3BDA-4AD7-BCBC-C362556A02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3 · DYNAMICS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63EBA3E9-1BE5-4CD8-A6D1-DAFA9A838D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09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E8C1DC4A-13C1-4BD6-90C8-AFBCFB1738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452731EC-0F52-4371-B0CE-6248A2E7F4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Worked problem: commit before the reveal</a:t>
            </a:r>
          </a:p>
        </p:txBody>
      </p:sp>
      <p:sp>
        <p:nvSpPr>
          <p:cNvPr id="5" name="worked-problem">
            <a:extLst xmlns:a="http://schemas.openxmlformats.org/drawingml/2006/main">
              <a:ext uri="{FF2B5EF4-FFF2-40B4-BE49-F238E27FC236}">
                <a16:creationId xmlns:a16="http://schemas.microsoft.com/office/drawing/2014/main" id="{6BA042C3-DA68-4D08-A449-2DE3206742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809750"/>
            <a:ext cx="10477500" cy="1952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150" b="1" i="0">
                <a:solidFill>
                  <a:srgbClr val="0A332E"/>
                </a:solidFill>
              </a:defRPr>
            </a:pPr>
            <a:r>
              <a:rPr sz="3150" b="1" i="0">
                <a:solidFill>
                  <a:srgbClr val="0A332E"/>
                </a:solidFill>
              </a:rPr>
              <a:t>A 0.15 kg ball moving at 12 m s⁻¹ rebounds at 8.0 m s⁻¹. Find its change in momentum and average force over 0.040 s.</a:t>
            </a:r>
          </a:p>
        </p:txBody>
      </p:sp>
      <p:sp>
        <p:nvSpPr>
          <p:cNvPr id="6" name="worked-actions">
            <a:extLst xmlns:a="http://schemas.openxmlformats.org/drawingml/2006/main">
              <a:ext uri="{FF2B5EF4-FFF2-40B4-BE49-F238E27FC236}">
                <a16:creationId xmlns:a16="http://schemas.microsoft.com/office/drawing/2014/main" id="{5A713E83-02A4-4413-9C2F-E74D136B36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762500"/>
            <a:ext cx="9334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ESTIMATE · CHOOSE THE MODEL · STATE THE SIGN</a:t>
            </a:r>
          </a:p>
        </p:txBody>
      </p:sp>
    </p:spTree>
    <p:extLst>
      <p:ext uri="{BB962C8B-B14F-4D97-AF65-F5344CB8AC3E}">
        <p14:creationId xmlns:p14="http://schemas.microsoft.com/office/powerpoint/2010/main" val="1658908667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2026-08-26T11:34:27.5730000Z</dcterms:created>
  <dcterms:modified xsi:type="dcterms:W3CDTF">2026-08-26T11:34:27.5730000Z</dcterms:modified>
</coreProperties>
</file>