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e9f14dfcc3a45a6" /><Relationship Type="http://schemas.openxmlformats.org/officeDocument/2006/relationships/extended-properties" Target="/docProps/app.xml" Id="R60b58f31767341d1" /><Relationship Type="http://schemas.openxmlformats.org/officeDocument/2006/relationships/officeDocument" Target="/ppt/presentation.xml" Id="R3afbd75ee8bc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0113169e344f5"/>
  </p:sldMasterIdLst>
  <p:notesMasterIdLst>
    <p:notesMasterId xmlns:r="http://schemas.openxmlformats.org/officeDocument/2006/relationships" r:id="Rb9b7cc19e30e4964"/>
  </p:notesMasterIdLst>
  <p:sldIdLst>
    <p:sldId xmlns:r="http://schemas.openxmlformats.org/officeDocument/2006/relationships" id="256" r:id="R0c8db4d55d444809"/>
    <p:sldId xmlns:r="http://schemas.openxmlformats.org/officeDocument/2006/relationships" id="257" r:id="R4e21af9841924982"/>
    <p:sldId xmlns:r="http://schemas.openxmlformats.org/officeDocument/2006/relationships" id="258" r:id="Rf0da323f2f5f4717"/>
    <p:sldId xmlns:r="http://schemas.openxmlformats.org/officeDocument/2006/relationships" id="259" r:id="Rf54ad47eb8e54b5c"/>
    <p:sldId xmlns:r="http://schemas.openxmlformats.org/officeDocument/2006/relationships" id="260" r:id="R51ddd6eae741447b"/>
    <p:sldId xmlns:r="http://schemas.openxmlformats.org/officeDocument/2006/relationships" id="261" r:id="R16557d34feb946bd"/>
    <p:sldId xmlns:r="http://schemas.openxmlformats.org/officeDocument/2006/relationships" id="262" r:id="R48b006e857a2408a"/>
    <p:sldId xmlns:r="http://schemas.openxmlformats.org/officeDocument/2006/relationships" id="263" r:id="R4c9d8e4224e942b9"/>
    <p:sldId xmlns:r="http://schemas.openxmlformats.org/officeDocument/2006/relationships" id="264" r:id="R57e8bec391d542a5"/>
    <p:sldId xmlns:r="http://schemas.openxmlformats.org/officeDocument/2006/relationships" id="265" r:id="R571b84588ecf4e4b"/>
    <p:sldId xmlns:r="http://schemas.openxmlformats.org/officeDocument/2006/relationships" id="266" r:id="R051594cfca3c47d2"/>
    <p:sldId xmlns:r="http://schemas.openxmlformats.org/officeDocument/2006/relationships" id="267" r:id="R48fc9ae0e28647b4"/>
    <p:sldId xmlns:r="http://schemas.openxmlformats.org/officeDocument/2006/relationships" id="268" r:id="Re30ae33e5925414f"/>
    <p:sldId xmlns:r="http://schemas.openxmlformats.org/officeDocument/2006/relationships" id="269" r:id="R28971171ccf94927"/>
    <p:sldId xmlns:r="http://schemas.openxmlformats.org/officeDocument/2006/relationships" id="270" r:id="Rf5f68043c4664bf3"/>
    <p:sldId xmlns:r="http://schemas.openxmlformats.org/officeDocument/2006/relationships" id="271" r:id="R8d8b42ef705f4bda"/>
    <p:sldId xmlns:r="http://schemas.openxmlformats.org/officeDocument/2006/relationships" id="272" r:id="R7fc352b7bfbe4f2e"/>
    <p:sldId xmlns:r="http://schemas.openxmlformats.org/officeDocument/2006/relationships" id="273" r:id="R31416b599c9f43c4"/>
    <p:sldId xmlns:r="http://schemas.openxmlformats.org/officeDocument/2006/relationships" id="274" r:id="Rf9337941f23e480f"/>
    <p:sldId xmlns:r="http://schemas.openxmlformats.org/officeDocument/2006/relationships" id="275" r:id="Rfc71c1f080604c2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dec9684bdbe4d71" /><Relationship Type="http://schemas.openxmlformats.org/officeDocument/2006/relationships/slideMaster" Target="/ppt/slideMasters/slideMaster1.xml" Id="Rf2a0113169e344f5" /><Relationship Type="http://schemas.openxmlformats.org/officeDocument/2006/relationships/notesMaster" Target="/ppt/notesMasters/notesMaster1.xml" Id="Rb9b7cc19e30e4964" /><Relationship Type="http://schemas.openxmlformats.org/officeDocument/2006/relationships/presProps" Target="/ppt/presProps.xml" Id="R27568e069ae74f5a" /><Relationship Type="http://schemas.openxmlformats.org/officeDocument/2006/relationships/viewProps" Target="/ppt/viewProps.xml" Id="Rf589e9ca0bcc4a63" /><Relationship Type="http://schemas.openxmlformats.org/officeDocument/2006/relationships/tableStyles" Target="/ppt/tableStyles.xml" Id="R6a5b9e8d3d0745bb" /><Relationship Type="http://schemas.openxmlformats.org/officeDocument/2006/relationships/slide" Target="/ppt/slides/slide1.xml" Id="R0c8db4d55d444809" /><Relationship Type="http://schemas.openxmlformats.org/officeDocument/2006/relationships/slide" Target="/ppt/slides/slide2.xml" Id="R4e21af9841924982" /><Relationship Type="http://schemas.openxmlformats.org/officeDocument/2006/relationships/slide" Target="/ppt/slides/slide3.xml" Id="Rf0da323f2f5f4717" /><Relationship Type="http://schemas.openxmlformats.org/officeDocument/2006/relationships/slide" Target="/ppt/slides/slide4.xml" Id="Rf54ad47eb8e54b5c" /><Relationship Type="http://schemas.openxmlformats.org/officeDocument/2006/relationships/slide" Target="/ppt/slides/slide5.xml" Id="R51ddd6eae741447b" /><Relationship Type="http://schemas.openxmlformats.org/officeDocument/2006/relationships/slide" Target="/ppt/slides/slide6.xml" Id="R16557d34feb946bd" /><Relationship Type="http://schemas.openxmlformats.org/officeDocument/2006/relationships/slide" Target="/ppt/slides/slide7.xml" Id="R48b006e857a2408a" /><Relationship Type="http://schemas.openxmlformats.org/officeDocument/2006/relationships/slide" Target="/ppt/slides/slide8.xml" Id="R4c9d8e4224e942b9" /><Relationship Type="http://schemas.openxmlformats.org/officeDocument/2006/relationships/slide" Target="/ppt/slides/slide9.xml" Id="R57e8bec391d542a5" /><Relationship Type="http://schemas.openxmlformats.org/officeDocument/2006/relationships/slide" Target="/ppt/slides/slide10.xml" Id="R571b84588ecf4e4b" /><Relationship Type="http://schemas.openxmlformats.org/officeDocument/2006/relationships/slide" Target="/ppt/slides/slide11.xml" Id="R051594cfca3c47d2" /><Relationship Type="http://schemas.openxmlformats.org/officeDocument/2006/relationships/slide" Target="/ppt/slides/slide12.xml" Id="R48fc9ae0e28647b4" /><Relationship Type="http://schemas.openxmlformats.org/officeDocument/2006/relationships/slide" Target="/ppt/slides/slide13.xml" Id="Re30ae33e5925414f" /><Relationship Type="http://schemas.openxmlformats.org/officeDocument/2006/relationships/slide" Target="/ppt/slides/slide14.xml" Id="R28971171ccf94927" /><Relationship Type="http://schemas.openxmlformats.org/officeDocument/2006/relationships/slide" Target="/ppt/slides/slide15.xml" Id="Rf5f68043c4664bf3" /><Relationship Type="http://schemas.openxmlformats.org/officeDocument/2006/relationships/slide" Target="/ppt/slides/slide16.xml" Id="R8d8b42ef705f4bda" /><Relationship Type="http://schemas.openxmlformats.org/officeDocument/2006/relationships/slide" Target="/ppt/slides/slide17.xml" Id="R7fc352b7bfbe4f2e" /><Relationship Type="http://schemas.openxmlformats.org/officeDocument/2006/relationships/slide" Target="/ppt/slides/slide18.xml" Id="R31416b599c9f43c4" /><Relationship Type="http://schemas.openxmlformats.org/officeDocument/2006/relationships/slide" Target="/ppt/slides/slide19.xml" Id="Rf9337941f23e480f" /><Relationship Type="http://schemas.openxmlformats.org/officeDocument/2006/relationships/slide" Target="/ppt/slides/slide20.xml" Id="Rfc71c1f080604c2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43f9cc871ff4d8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7c70a9d438445be" /><Relationship Type="http://schemas.openxmlformats.org/officeDocument/2006/relationships/notesMaster" Target="/ppt/notesMasters/notesMaster1.xml" Id="R873c2a8cf8f5498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efe6640923e48e1" /><Relationship Type="http://schemas.openxmlformats.org/officeDocument/2006/relationships/notesMaster" Target="/ppt/notesMasters/notesMaster1.xml" Id="R3800906428ea477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dfee3e05eb34233" /><Relationship Type="http://schemas.openxmlformats.org/officeDocument/2006/relationships/notesMaster" Target="/ppt/notesMasters/notesMaster1.xml" Id="Re137c6ca56f4445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c2e76c9c36d4867" /><Relationship Type="http://schemas.openxmlformats.org/officeDocument/2006/relationships/notesMaster" Target="/ppt/notesMasters/notesMaster1.xml" Id="R01fc9c9c752f42f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877f9b446eb4c41" /><Relationship Type="http://schemas.openxmlformats.org/officeDocument/2006/relationships/notesMaster" Target="/ppt/notesMasters/notesMaster1.xml" Id="R4342abf6daf3465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9128c712e3f4c91" /><Relationship Type="http://schemas.openxmlformats.org/officeDocument/2006/relationships/notesMaster" Target="/ppt/notesMasters/notesMaster1.xml" Id="R0dd40bd35d15462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1029490dcfb484d" /><Relationship Type="http://schemas.openxmlformats.org/officeDocument/2006/relationships/notesMaster" Target="/ppt/notesMasters/notesMaster1.xml" Id="Rc4978a1be9bb4c0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fbb4bc4d2414b5a" /><Relationship Type="http://schemas.openxmlformats.org/officeDocument/2006/relationships/notesMaster" Target="/ppt/notesMasters/notesMaster1.xml" Id="Rfc404aba061742a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190d06a8b404440" /><Relationship Type="http://schemas.openxmlformats.org/officeDocument/2006/relationships/notesMaster" Target="/ppt/notesMasters/notesMaster1.xml" Id="R7d0510df4abe423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ed1cc520e724ef0" /><Relationship Type="http://schemas.openxmlformats.org/officeDocument/2006/relationships/notesMaster" Target="/ppt/notesMasters/notesMaster1.xml" Id="Rf930968cbd804b4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fce5fabfbcf41eb" /><Relationship Type="http://schemas.openxmlformats.org/officeDocument/2006/relationships/notesMaster" Target="/ppt/notesMasters/notesMaster1.xml" Id="R33d73000cc564ea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3cabe71b8e24139" /><Relationship Type="http://schemas.openxmlformats.org/officeDocument/2006/relationships/notesMaster" Target="/ppt/notesMasters/notesMaster1.xml" Id="R878f6b2b5ba2449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dc5aa4720c345b7" /><Relationship Type="http://schemas.openxmlformats.org/officeDocument/2006/relationships/notesMaster" Target="/ppt/notesMasters/notesMaster1.xml" Id="R6fa1fe2aa34b4df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838a1316f3e4760" /><Relationship Type="http://schemas.openxmlformats.org/officeDocument/2006/relationships/notesMaster" Target="/ppt/notesMasters/notesMaster1.xml" Id="R4c9915b9e29041c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9b96daddb92445f" /><Relationship Type="http://schemas.openxmlformats.org/officeDocument/2006/relationships/notesMaster" Target="/ppt/notesMasters/notesMaster1.xml" Id="Rf46d35c4cc9842d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9f5ef5fafa24134" /><Relationship Type="http://schemas.openxmlformats.org/officeDocument/2006/relationships/notesMaster" Target="/ppt/notesMasters/notesMaster1.xml" Id="Rd50208e2f8ed4e7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49cb6033279433e" /><Relationship Type="http://schemas.openxmlformats.org/officeDocument/2006/relationships/notesMaster" Target="/ppt/notesMasters/notesMaster1.xml" Id="R984299dcd6a243d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619d016aa72483d" /><Relationship Type="http://schemas.openxmlformats.org/officeDocument/2006/relationships/notesMaster" Target="/ppt/notesMasters/notesMaster1.xml" Id="R704f47a7ab694c3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5a23a7ffbf5463c" /><Relationship Type="http://schemas.openxmlformats.org/officeDocument/2006/relationships/notesMaster" Target="/ppt/notesMasters/notesMaster1.xml" Id="Rb02daf288ac6426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acd05c6a6964114" /><Relationship Type="http://schemas.openxmlformats.org/officeDocument/2006/relationships/notesMaster" Target="/ppt/notesMasters/notesMaster1.xml" Id="R77735c8832b3479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10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11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12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13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14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15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16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17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18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none. It is a ratio of two lengths. Q2: stress/strain. Defined in the linear elastic region.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19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strain energy. Work done stretching is the area under the graph. Q4: permanent extension. Plastic deformation remains.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20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none. It is a ratio of two lengths. Q2: stress/strain. Defined in the linear elastic region. Q3: strain energy. Work done stretching is the area under the graph. Q4: permanent extension. Plastic deformation remains.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3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none. It is a ratio of two lengths. Q2: stress/strain. Defined in the linear elastic region.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6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extension, elastic, plastic, stress, strain, Young modulus.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The first straight section defines k; later curvature and a drop signal yielding and fracture behaviour. Data: (0, 0), (1, 20), (2, 40), (3, 60), (4, 72), (5, 78), (6, 70).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AS Level; Topic 6 Deformation of solids; slide 9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Wear eye protection for stretched wires; use a safety screen and keep faces away from loaded samples.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598c98ffb415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d2c7d7b8f204e1e" /><Relationship Type="http://schemas.openxmlformats.org/officeDocument/2006/relationships/slideLayout" Target="/ppt/slideLayouts/slideLayout1.xml" Id="Re1949e06659746f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49e06659746f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1b3f7a9c14532" /><Relationship Type="http://schemas.openxmlformats.org/officeDocument/2006/relationships/notesSlide" Target="/ppt/notesSlides/notesSlide1.xml" Id="R19db54f2b6f942a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fe34a4a2943b1" /><Relationship Type="http://schemas.openxmlformats.org/officeDocument/2006/relationships/notesSlide" Target="/ppt/notesSlides/notesSlide10.xml" Id="R669af62c8db0431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b88dc289e4e9c" /><Relationship Type="http://schemas.openxmlformats.org/officeDocument/2006/relationships/notesSlide" Target="/ppt/notesSlides/notesSlide11.xml" Id="R89d9c94eab3e48a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662b8705045ce" /><Relationship Type="http://schemas.openxmlformats.org/officeDocument/2006/relationships/notesSlide" Target="/ppt/notesSlides/notesSlide12.xml" Id="Rf502edf7b7f3406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5fc45d7834c07" /><Relationship Type="http://schemas.openxmlformats.org/officeDocument/2006/relationships/notesSlide" Target="/ppt/notesSlides/notesSlide13.xml" Id="R349a7f1aa3234cc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18957347a4610" /><Relationship Type="http://schemas.openxmlformats.org/officeDocument/2006/relationships/notesSlide" Target="/ppt/notesSlides/notesSlide14.xml" Id="Rfd4e22b037c14e4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3e4078e544bb6" /><Relationship Type="http://schemas.openxmlformats.org/officeDocument/2006/relationships/notesSlide" Target="/ppt/notesSlides/notesSlide15.xml" Id="R50033571c5d84dc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141d18ff0448a" /><Relationship Type="http://schemas.openxmlformats.org/officeDocument/2006/relationships/notesSlide" Target="/ppt/notesSlides/notesSlide16.xml" Id="Rfb9402185a6742f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7df38b4144765" /><Relationship Type="http://schemas.openxmlformats.org/officeDocument/2006/relationships/notesSlide" Target="/ppt/notesSlides/notesSlide17.xml" Id="Re5f74c4bf56a427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793df1184297" /><Relationship Type="http://schemas.openxmlformats.org/officeDocument/2006/relationships/notesSlide" Target="/ppt/notesSlides/notesSlide18.xml" Id="R9829187d07e04f2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e36765362411d" /><Relationship Type="http://schemas.openxmlformats.org/officeDocument/2006/relationships/notesSlide" Target="/ppt/notesSlides/notesSlide19.xml" Id="R22c725e35ea2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6100c27074247" /><Relationship Type="http://schemas.openxmlformats.org/officeDocument/2006/relationships/notesSlide" Target="/ppt/notesSlides/notesSlide2.xml" Id="R3532c593e775493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4c4ab9ad24055" /><Relationship Type="http://schemas.openxmlformats.org/officeDocument/2006/relationships/notesSlide" Target="/ppt/notesSlides/notesSlide20.xml" Id="Rff06b2b3023d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9ecf64ed647af" /><Relationship Type="http://schemas.openxmlformats.org/officeDocument/2006/relationships/notesSlide" Target="/ppt/notesSlides/notesSlide3.xml" Id="R56357d0975f5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28b47f974608" /><Relationship Type="http://schemas.openxmlformats.org/officeDocument/2006/relationships/notesSlide" Target="/ppt/notesSlides/notesSlide4.xml" Id="R7b309571d9b2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1090424994aed" /><Relationship Type="http://schemas.openxmlformats.org/officeDocument/2006/relationships/notesSlide" Target="/ppt/notesSlides/notesSlide5.xml" Id="R37149e82de5d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92727b9946e2" /><Relationship Type="http://schemas.openxmlformats.org/officeDocument/2006/relationships/notesSlide" Target="/ppt/notesSlides/notesSlide6.xml" Id="R35ff5ea2278a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19785cc0c4c63" /><Relationship Type="http://schemas.openxmlformats.org/officeDocument/2006/relationships/notesSlide" Target="/ppt/notesSlides/notesSlide7.xml" Id="Rae4d1c03804447d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708e1ae9049cb" /><Relationship Type="http://schemas.openxmlformats.org/officeDocument/2006/relationships/chart" Target="/ppt/slides/charts/chart1.xml" Id="Raa020edf958640f5" /><Relationship Type="http://schemas.openxmlformats.org/officeDocument/2006/relationships/notesSlide" Target="/ppt/notesSlides/notesSlide8.xml" Id="R5a409138a8ca43c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e8ebe6b134417" /><Relationship Type="http://schemas.openxmlformats.org/officeDocument/2006/relationships/notesSlide" Target="/ppt/notesSlides/notesSlide9.xml" Id="R52e2a7263cc6441b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Deformation of solids</c:v>
          </c:tx>
          <c:spPr>
            <a:solidFill xmlns:a="http://schemas.openxmlformats.org/drawingml/2006/main">
              <a:srgbClr val="B83724"/>
            </a:solidFill>
            <a:ln xmlns:a="http://schemas.openxmlformats.org/drawingml/2006/main" w="38100">
              <a:solidFill>
                <a:srgbClr val="B83724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B83724"/>
              </a:solidFill>
            </c:spPr>
          </c:marker>
          <c:xVal>
            <c:numLit>
              <c:formatCode>General</c:formatCode>
              <c:ptCount val="7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  <c:pt idx="5">
                <c:v>5</c:v>
              </c:pt>
              <c:pt idx="6">
                <c:v>6</c:v>
              </c:pt>
            </c:numLit>
          </c:xVal>
          <c:yVal>
            <c:numLit>
              <c:formatCode>General</c:formatCode>
              <c:ptCount val="7"/>
              <c:pt idx="0">
                <c:v>0</c:v>
              </c:pt>
              <c:pt idx="1">
                <c:v>20</c:v>
              </c:pt>
              <c:pt idx="2">
                <c:v>40</c:v>
              </c:pt>
              <c:pt idx="3">
                <c:v>60</c:v>
              </c:pt>
              <c:pt idx="4">
                <c:v>72</c:v>
              </c:pt>
              <c:pt idx="5">
                <c:v>78</c:v>
              </c:pt>
              <c:pt idx="6">
                <c:v>70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Load (N)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Extension (mm)</a:t>
                </a:r>
              </a:p>
            </c:rich>
          </c:tx>
          <c:overlay val="0"/>
        </c:title>
        <c:numFmt formatCode="0.0" sourceLinked="0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3D7EC6EB-A8DB-42EB-9E91-5DFA8850B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FB66F5A2-9B28-475E-9171-635EAEF45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Deformation of solids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5F09BC48-77B1-465E-9F6D-FD9A75968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F7A65"/>
                </a:solidFill>
              </a:defRPr>
            </a:pPr>
            <a:r>
              <a:rPr sz="3750" b="1" i="0">
                <a:solidFill>
                  <a:srgbClr val="FF7A65"/>
                </a:solidFill>
              </a:rPr>
              <a:t>Stretch, Store, Then Yield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105F3D5A-5E32-427B-9948-FB053926F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F = kx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A25568B3-BB2A-4831-87B8-BB00AE6DA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22BBE00-8FF3-45EC-AC68-DE3550441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6 · DEFORMATION OF SOLIDS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B4ECAA4-C226-446D-BFF1-0BBAEAF2D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9A506D0-876F-4D2D-9B40-768A5360E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1702088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8A07359-5EF2-4FE0-933C-3ED4F01B2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2A36531-439D-4A17-957A-34360C9F4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3821537-44DB-4D98-9910-885810AD4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8B9686D-02A2-4B21-9127-29AF685A3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86D51A36-A0ED-4FEE-AA7B-A4DFD3A51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41A3339F-EB91-49D4-82B7-DB3147780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Stress = 180/(1.5 × 10⁻⁶) = 1.20 × 10⁸ Pa.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088470E8-2BCC-4662-A28B-6DCFFD09D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E03620C4-D91B-4960-8DB6-BB9B7ADC1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Strain = 1.2 × 10⁻³ / 2.0 = 6.0 × 10⁻⁴.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3415CB95-62B7-491D-8787-1548A49FE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98270429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A0E988B-27B6-4D87-8951-C77105421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B0DDEBD-2E5F-408B-8769-0FFD3BC21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379A3EF-B7B6-4CFD-BAF9-46954EFA3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18F7A95-E88B-4789-88A3-84570A09E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3235D026-239C-415E-AFE0-985E066CF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E = stress/strain = 2.0 × 10¹¹ Pa.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555DD76D-26DC-4BB5-B084-0EB8CCA77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FF7A65"/>
                </a:solidFill>
              </a:defRPr>
            </a:pPr>
            <a:r>
              <a:rPr sz="3450" b="1" i="0">
                <a:solidFill>
                  <a:srgbClr val="FF7A65"/>
                </a:solidFill>
              </a:rPr>
              <a:t>Young modulus = 2.0 × 10¹¹ Pa.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9F0D9314-9854-4EFD-9891-6E516DEDA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29806553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1DF7650-D705-4FA4-B544-65171CB98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82B42D6-8DF2-4E5D-8DC1-2BD6D0886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8A82A34-7D54-4B7A-8D57-B3E44B592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C5810D5-DB94-43A3-9116-BBA5F72AD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7784E510-ECB9-49B3-A7B4-1D9983277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spring with k = 240 N m⁻¹ is extended from 0 to 0.080 m. Find force and strain energy.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B618592F-0A5A-4701-AE10-D9BA8C72E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 · FIRST HINT · Use F = kx.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3DEF0ECC-2EB2-4F88-A486-ACD2A03E4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56116503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EC81755-6C4F-455A-8906-B2E14B396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8AF6AA5-E1D1-49E2-9F98-CC0212A6E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27121F1-0A30-47D5-A344-CF40DD5ED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807F45B-B48C-4FB6-B822-65E811F60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55FFD580-CC27-4AFB-8056-EDEC249E9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Use F = kx.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2C792386-EF82-4325-A153-A795D1CC4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Energy is ½Fx or ½kx².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333B2BB2-F0F2-448D-8F28-E443C4F29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Convert no units: x is already in metres.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66337245-5C38-4570-B6D1-F328214DF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B83724"/>
                </a:solidFill>
              </a:defRPr>
            </a:pPr>
            <a:r>
              <a:rPr sz="3300" b="1" i="0">
                <a:solidFill>
                  <a:srgbClr val="B83724"/>
                </a:solidFill>
              </a:rPr>
              <a:t>F = 19.2 N; E = 0.768 J.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0B8F2114-C506-43C9-AC42-F48A91BB6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59223855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B837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02EA533-D384-4805-859B-E3CD5B67A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48C35A7-EEBE-423C-8EB3-18CBA1EB1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BB2E57D-89DD-4D0E-991C-40AE4689C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626272E-3A11-4F0E-A3E5-92BDE1294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27A5E2E0-5D44-4933-8237-90D9B9B32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“Elastic means the material follows Hooke’s law.”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B406A6D3-2771-4F1D-939E-BE83B03DE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67666244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50DA34A-563B-4517-91B6-0BDB97968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8516864-61BB-467C-98DD-6AE0945F7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A400A35-6BE0-4242-A25D-F275C056C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D8C15DF-A64D-4228-8E15-1D63DB20D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AFFCBE99-DAF9-4B64-B86A-13A65E4CE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Elastic means it returns to its original shape; the relationship can be non-linear and still elastic.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FA8D154B-4F2F-4CC2-AB69-A414590C2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FF7A65"/>
                </a:solidFill>
              </a:defRPr>
            </a:pPr>
            <a:r>
              <a:rPr sz="2550" b="0" i="1">
                <a:solidFill>
                  <a:srgbClr val="FF7A65"/>
                </a:solidFill>
              </a:rPr>
              <a:t>A rubber band is elastic even when its graph refuses to use a ruler.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C2167280-FFF6-4BA7-A5E8-82A0C06FD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116668252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C3610D0-A785-47A0-ACE9-ECBB6B0A6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4DD3C70-831C-484F-B68D-C2701BEDB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3C56327-C114-4018-9D5A-900F55D0E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81C1143-9E5E-41E2-887E-8AFC40864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10E345EF-EDA0-4A7D-8A19-7FA278AF5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D56F8026-901A-4E8D-B978-740C8372B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1.8 m wire of area 8.0 × 10⁻⁷ m² extends 0.90 mm under 80 N. Calculate its Young modulus.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E2DB4CC5-BAC4-416C-9A0E-366A908E7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1573141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68C6372-93AF-4A24-9E11-8ADD0AE82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9403651-25F8-4AC6-B122-339A5F9F5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1532B90-DF2C-46BC-9902-BCA19C940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9253C13-DE78-4481-887C-450DC7AD2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D65CE221-C5A6-4EBA-85E9-054265899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DD71C7D4-2EC6-47AB-B5AE-56DEB414F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Stress = 80/(8.0 × 10⁻⁷) = 1.0 × 10⁸ Pa.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0D6B5091-12AB-4D9B-958D-257FE0CE7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98F6DF12-AE4A-43E5-BF4E-ED345ADE5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Strain = 0.90 × 10⁻³/1.8 = 5.0 × 10⁻⁴.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A7BFF4B4-A710-4775-8EA2-282DE6455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76FBE73A-3723-44AA-A306-3D7B4DFA2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E = stress/strain.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C71B7C58-5F29-4342-B155-279DC171C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F93D82A1-DF26-4503-BBD2-10817F504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E = 2.0 × 10¹¹ Pa.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C4AD2CF9-2312-4995-BE4F-64A34BB2C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67740628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6C740DA-1FF6-478B-9090-33D93DA08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5F60638-2349-4BFA-AF8A-CBC31B685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BB1F5C0-4E13-49AB-B13F-0B0F236D4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756BBD0-0296-48DA-AF7F-29B1E3F57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47936C67-52FA-42A2-9656-77AB9887A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A1A486F6-4DC7-4578-97B5-100F70098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640304DB-B6DB-47DC-BFB5-4EDD8BDDB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Strain unit?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E5BBE15C-B851-4C74-B744-A7DCF8F6B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Pa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m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none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441F9CE7-15BB-4BBA-873A-00178C3B8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6D4FE956-D8AC-4B4F-B519-8C4E7D27A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Young modulus is?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CB6F18B0-7505-4C3A-8390-EF75F80B4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stress × strain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stress/strain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strain/stress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force/length</a:t>
            </a:r>
          </a:p>
        </p:txBody>
      </p:sp>
    </p:spTree>
    <p:extLst>
      <p:ext uri="{BB962C8B-B14F-4D97-AF65-F5344CB8AC3E}">
        <p14:creationId xmlns:p14="http://schemas.microsoft.com/office/powerpoint/2010/main" val="200211024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D52B47B-2993-477A-A2FB-4927E750B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25BEAC4-7E86-4D0F-8E33-4CCD7E92C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19214E3-899D-4534-BA75-DDBB317AC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73478FB-7100-45E8-985D-DCF3E5608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086156F3-E4D0-4516-93DA-786560B03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FAD84556-2088-42A1-AFE4-28011AF8B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7B15EA56-A126-467E-8BE6-B17F8F7C5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Area under F–x gives?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85D560B7-C736-4A3E-BDD5-4BD05425A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power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stress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strain energy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Young modulus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79F122B7-873B-4BD6-8DC1-E9797C04A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FF7A65"/>
                </a:solidFill>
              </a:defRPr>
            </a:pPr>
            <a:r>
              <a:rPr sz="2025" b="1" i="0">
                <a:solidFill>
                  <a:srgbClr val="FF7A65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DB82CD44-3AA7-42FA-AD26-1F68640C2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Beyond elastic limit, unloading leaves?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3047A90C-BABB-4F13-9898-1F9082914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zero force only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permanent extension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higher modulus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zero energy</a:t>
            </a:r>
          </a:p>
        </p:txBody>
      </p:sp>
    </p:spTree>
    <p:extLst>
      <p:ext uri="{BB962C8B-B14F-4D97-AF65-F5344CB8AC3E}">
        <p14:creationId xmlns:p14="http://schemas.microsoft.com/office/powerpoint/2010/main" val="150591580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ACC90F5-C84A-4E88-A5B1-60D8F9043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795E32D-2F4B-44B9-83A8-7EFFE6031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D73A073-9E17-4DA0-959C-EA0EA098B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DFEED91-BAC5-4048-9CEE-16A41FB8C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826BC870-1FB4-455F-9A66-E0F0F5357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wire returns to its original length after unloading—but its graph was not perfectly straight. Was it elastic?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8E768E7A-023E-4A30-87A5-465372F31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22800541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60FA106-0EE8-459A-B04E-BDB938E9C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24350E6-D1D2-4145-BDDF-BC1A37CBA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12DE0BA-9D03-4BFF-B270-45DEB412D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859DD82-398B-4642-B4E5-C575ADCA9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96E1728A-C8A8-4566-9A48-F6DD9372B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none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E3EA1B36-E876-48B4-B903-6EFB75347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 stress/strain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B930534A-4089-425C-90F0-F5E217EB3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strain energy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8DFA4196-BEA0-4E53-9F44-449FBEEC0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Q4 permanent extension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30CCB9F6-BABA-45D7-942E-6D1CC3D76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B837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0A433EA8-0C06-46F6-A117-769596646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40606386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D1F520C-62CF-4F31-84A0-FB2F425B7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CE497B3-218D-49BF-9DC2-B64E39E8B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403D653-7694-4A3F-AB73-7A1B92235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DA49941-0671-461D-9C3B-BC451775E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258557B5-43EF-459F-9B9D-5B49006C6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C22F0CA9-BDE5-4349-A033-BA2F7E096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F9504E60-F4B2-4559-BD1D-88E9138F2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Strain unit?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13394516-56E7-4F43-99B4-1F04DF27F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Pa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N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m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none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DC268F4E-FD21-47D8-AC62-20423697C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47DA0CFF-FE06-40FD-B030-14BD28BB3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Young modulus is?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A95FCD5E-BF1B-47A2-B06B-CAC6B43C7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stress × strain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stress/strain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strain/stress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force/length</a:t>
            </a:r>
          </a:p>
        </p:txBody>
      </p:sp>
    </p:spTree>
    <p:extLst>
      <p:ext uri="{BB962C8B-B14F-4D97-AF65-F5344CB8AC3E}">
        <p14:creationId xmlns:p14="http://schemas.microsoft.com/office/powerpoint/2010/main" val="182401199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1466713-C199-FE05-69C4-B49A4848C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3C4025E-0C21-B96E-2E2A-432319860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ADAF0F33-5261-FAF9-D960-AE4C91094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B83724"/>
                </a:solidFill>
              </a:defRPr>
            </a:pPr>
            <a:r>
              <a:rPr sz="2025" b="1">
                <a:solidFill>
                  <a:srgbClr val="B83724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DDF14DAD-35BE-F07C-F1C6-0EC0DD717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Hooke’s law applies only within the proportional region.</a:t>
            </a:r>
          </a:p>
        </p:txBody>
      </p:sp>
      <p:sp>
        <p:nvSpPr>
          <p:cNvPr id="25" name="Straight Connector 24">
            <a:extLst xmlns:a="http://schemas.openxmlformats.org/drawingml/2006/main">
              <a:ext uri="{FF2B5EF4-FFF2-40B4-BE49-F238E27FC236}">
                <a16:creationId xmlns:a16="http://schemas.microsoft.com/office/drawing/2014/main" id="{2CD84CAA-0AE4-40F4-98E4-9524F2EB0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745089"/>
            <a:ext cx="1778000" cy="0"/>
          </a:xfrm>
          <a:prstGeom xmlns:a="http://schemas.openxmlformats.org/drawingml/2006/main" prst="line">
            <a:avLst/>
          </a:prstGeom>
          <a:ln xmlns:a="http://schemas.openxmlformats.org/drawingml/2006/main" w="381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6" name="Straight Connector 25">
            <a:extLst xmlns:a="http://schemas.openxmlformats.org/drawingml/2006/main">
              <a:ext uri="{FF2B5EF4-FFF2-40B4-BE49-F238E27FC236}">
                <a16:creationId xmlns:a16="http://schemas.microsoft.com/office/drawing/2014/main" id="{F9D1E5B1-DEA7-476F-83D2-960136039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3000" y="3745089"/>
            <a:ext cx="0" cy="1166519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7" name="TextBox 26">
            <a:extLst xmlns:a="http://schemas.openxmlformats.org/drawingml/2006/main">
              <a:ext uri="{FF2B5EF4-FFF2-40B4-BE49-F238E27FC236}">
                <a16:creationId xmlns:a16="http://schemas.microsoft.com/office/drawing/2014/main" id="{4C09C000-DAD1-D96A-921A-EDA61535F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211696"/>
            <a:ext cx="88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L</a:t>
            </a:r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CCBC5ABB-0CB8-9B06-911E-1016FB695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124208"/>
            <a:ext cx="4318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A</a:t>
            </a:r>
          </a:p>
        </p:txBody>
      </p:sp>
      <p:sp>
        <p:nvSpPr>
          <p:cNvPr id="29" name="Straight Connector 28">
            <a:extLst xmlns:a="http://schemas.openxmlformats.org/drawingml/2006/main">
              <a:ext uri="{FF2B5EF4-FFF2-40B4-BE49-F238E27FC236}">
                <a16:creationId xmlns:a16="http://schemas.microsoft.com/office/drawing/2014/main" id="{DC6C690A-F67A-4087-9621-3B7686E58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7200" y="4255441"/>
            <a:ext cx="6096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B60DFA8C-6CE8-4D93-8525-AA8294F0F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4000" y="3745089"/>
            <a:ext cx="1778000" cy="0"/>
          </a:xfrm>
          <a:prstGeom xmlns:a="http://schemas.openxmlformats.org/drawingml/2006/main" prst="line">
            <a:avLst/>
          </a:prstGeom>
          <a:ln xmlns:a="http://schemas.openxmlformats.org/drawingml/2006/main" w="381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Straight Connector 30">
            <a:extLst xmlns:a="http://schemas.openxmlformats.org/drawingml/2006/main">
              <a:ext uri="{FF2B5EF4-FFF2-40B4-BE49-F238E27FC236}">
                <a16:creationId xmlns:a16="http://schemas.microsoft.com/office/drawing/2014/main" id="{0E2895DC-19EF-415F-8641-BFCCC9205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745089"/>
            <a:ext cx="0" cy="1166519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2" name="Straight Connector 31">
            <a:extLst xmlns:a="http://schemas.openxmlformats.org/drawingml/2006/main">
              <a:ext uri="{FF2B5EF4-FFF2-40B4-BE49-F238E27FC236}">
                <a16:creationId xmlns:a16="http://schemas.microsoft.com/office/drawing/2014/main" id="{040FBF21-A93F-4F21-A7E8-6CF8C6461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911608"/>
            <a:ext cx="0" cy="320792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EE5B8A2C-0ADA-31B4-214C-B0ADDDDB2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54600" y="4824118"/>
            <a:ext cx="88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x</a:t>
            </a:r>
          </a:p>
        </p:txBody>
      </p:sp>
      <p:sp>
        <p:nvSpPr>
          <p:cNvPr id="34" name="Rectangle 33">
            <a:extLst xmlns:a="http://schemas.openxmlformats.org/drawingml/2006/main">
              <a:ext uri="{FF2B5EF4-FFF2-40B4-BE49-F238E27FC236}">
                <a16:creationId xmlns:a16="http://schemas.microsoft.com/office/drawing/2014/main" id="{C16B53A5-1520-F6BC-7A52-8736266BA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5232400"/>
            <a:ext cx="609600" cy="4082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F3EFDF"/>
                </a:solidFill>
              </a:rPr>
              <a:t>F</a:t>
            </a:r>
          </a:p>
        </p:txBody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F6389F89-9009-62A3-6F3E-ECC37562A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699008"/>
            <a:ext cx="177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unloaded</a:t>
            </a: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C0349EB5-C075-BA29-844D-86067A703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4000" y="5699008"/>
            <a:ext cx="177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loaded</a:t>
            </a:r>
          </a:p>
        </p:txBody>
      </p:sp>
      <p:sp>
        <p:nvSpPr>
          <p:cNvPr id="37" name="Straight Connector 36">
            <a:extLst xmlns:a="http://schemas.openxmlformats.org/drawingml/2006/main">
              <a:ext uri="{FF2B5EF4-FFF2-40B4-BE49-F238E27FC236}">
                <a16:creationId xmlns:a16="http://schemas.microsoft.com/office/drawing/2014/main" id="{323A96BD-0759-412F-A59D-01B4677D5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1000" y="3745089"/>
            <a:ext cx="0" cy="2099733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943DE2DB-A821-AA16-2849-578BF3849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1200" y="3920067"/>
            <a:ext cx="431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stress = F / A</a:t>
            </a:r>
          </a:p>
        </p:txBody>
      </p:sp>
      <p:sp>
        <p:nvSpPr>
          <p:cNvPr id="39" name="TextBox 38">
            <a:extLst xmlns:a="http://schemas.openxmlformats.org/drawingml/2006/main">
              <a:ext uri="{FF2B5EF4-FFF2-40B4-BE49-F238E27FC236}">
                <a16:creationId xmlns:a16="http://schemas.microsoft.com/office/drawing/2014/main" id="{B99D4AE0-4CF6-CFD5-00A4-B0556A248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1200" y="4357511"/>
            <a:ext cx="431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strain = x / L</a:t>
            </a:r>
          </a:p>
        </p:txBody>
      </p:sp>
      <p:sp>
        <p:nvSpPr>
          <p:cNvPr id="40" name="TextBox 39">
            <a:extLst xmlns:a="http://schemas.openxmlformats.org/drawingml/2006/main">
              <a:ext uri="{FF2B5EF4-FFF2-40B4-BE49-F238E27FC236}">
                <a16:creationId xmlns:a16="http://schemas.microsoft.com/office/drawing/2014/main" id="{1F28F1C7-5843-3EE1-E411-CCB99794B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1200" y="4882445"/>
            <a:ext cx="431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their ratio, the Young modulus, describes the material — not this particular wire</a:t>
            </a:r>
          </a:p>
        </p:txBody>
      </p:sp>
      <p:sp>
        <p:nvSpPr>
          <p:cNvPr id="4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9334334-EADD-49F5-BCFE-2BA430989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42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9DF5E8C-8557-43B3-B9B2-6B18DECE1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37367583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5EAC5A5-1237-4B0E-80D6-A546825E6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C780131-8147-4CD9-9B16-CD8814F9A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BEBA597-363B-4AF4-882F-55332B229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3B36AFF-2BF4-4105-B44F-2B6C00845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7A4D5326-915D-45DB-BD74-85E727637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CF6BCF7D-41C6-43F1-8768-AF7095198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Hooke’s law applies only within the proportional region.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25F564B0-E076-41E8-938F-EA47C6B85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2A6BA10C-409C-446C-AE33-82628DEF6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Stress removes force-size dependence; strain removes length dependence.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DBD806F5-5048-4134-9F6C-AF0DFAB37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48221029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B9F25E8-8A7B-4A65-BCCA-516C9FB59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D3C43C6-7EA6-450C-B7A3-27FB35F43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EE0A208-2C2B-4649-8FBB-51D71897B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C95858C-A1A8-40E5-96E3-98C2FDBDE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8DCA83C0-A66F-46B7-8AC0-AA7B2F7AC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667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D7405B2A-46A4-434D-9B20-F668811E2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Young modulus is the stress–strain gradient in the linear elastic region.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C661E23B-05C6-47F2-8B0F-0F5180EE4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Area under force–extension is strain energy; plastic deformation leaves permanent extension.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821320CA-3B74-4C2A-B97C-05E37C293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83724"/>
                </a:solidFill>
              </a:defRPr>
            </a:pPr>
            <a:r>
              <a:rPr sz="2025" b="1" i="0">
                <a:solidFill>
                  <a:srgbClr val="B83724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6C4F71C3-1824-4776-B763-5F1507AAD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 = kx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9A1A5AC6-2FA7-4296-9337-D501AE998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stress = F/A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0823883E-E1D9-4DDB-8C11-505FFDA1A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strain = x/L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30462DE1-CD37-4E8D-B667-6288EAFF5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E = stress/strain</a:t>
            </a:r>
          </a:p>
        </p:txBody>
      </p:sp>
      <p:sp>
        <p:nvSpPr>
          <p:cNvPr id="13" name="equation-question">
            <a:extLst xmlns:a="http://schemas.openxmlformats.org/drawingml/2006/main">
              <a:ext uri="{FF2B5EF4-FFF2-40B4-BE49-F238E27FC236}">
                <a16:creationId xmlns:a16="http://schemas.microsoft.com/office/drawing/2014/main" id="{4EFC0AF1-5D3B-4475-8CAB-B44B05B67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Which quantities change sign if the chosen positive direction reverses?</a:t>
            </a:r>
          </a:p>
        </p:txBody>
      </p:sp>
    </p:spTree>
    <p:extLst>
      <p:ext uri="{BB962C8B-B14F-4D97-AF65-F5344CB8AC3E}">
        <p14:creationId xmlns:p14="http://schemas.microsoft.com/office/powerpoint/2010/main" val="156563464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E8852C8-3D49-404B-8A0C-39F0B8A1B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4570562-B145-4054-B208-AECDA50BA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71F5C58-FD93-4767-A3D8-FAC35A2AD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63F2B27-575A-4930-B5F7-CDA890DC4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5E853263-DA1D-44D9-9E4A-DEE86FF61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1EA71695-CE53-4981-9908-37D06739D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385E54CD-E060-4519-BC6D-F380B35F3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Load (N)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4FF92FD3-AB69-4BD0-83BF-7DC0F9FD4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Extension (mm)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43C27221-150B-4FB3-AE93-E3774F7ED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ABA4EA3C-FE67-4D5B-BE5B-C4F048316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6794689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010B164-CB99-456A-8A73-2666F3EFC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A23A462-51C5-4AEC-B660-BEE6B8709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4DD14DD-94C8-4FF9-8E34-CA7323FAC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D95672D-6DBF-4EE0-BCFD-055B240A3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material leaves Hooke’s law before it breaks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a020edf958640f5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93FD45A4-39F1-42B5-8BEB-ED5034121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EDIT THE CHART · Double the specimen length. Predict which axis values change for the same strain.</a:t>
            </a:r>
          </a:p>
        </p:txBody>
      </p:sp>
    </p:spTree>
    <p:extLst>
      <p:ext uri="{BB962C8B-B14F-4D97-AF65-F5344CB8AC3E}">
        <p14:creationId xmlns:p14="http://schemas.microsoft.com/office/powerpoint/2010/main" val="209635437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9870A3F-D47E-4581-8F72-3E862B84D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AS · CAMBRIDGE PHYSICS 9702 · TOPIC 6 · DEFORMATION OF SOLIDS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4F84360-DF78-4232-8D35-FB0E4D56B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D84EF89-5B95-4235-807E-553668D86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D6EA9C6-06D1-4989-9ED6-8DA130763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1EB17976-9D6F-42CE-82A8-850BD7034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wire of length 2.0 m and cross-sectional area 1.5 × 10⁻⁶ m² extends 1.2 mm under 180 N. Find Young modulus.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07114CD0-D2E8-4D20-B8CE-806B60773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B83724"/>
                </a:solidFill>
              </a:defRPr>
            </a:pPr>
            <a:r>
              <a:rPr sz="2550" b="1" i="0">
                <a:solidFill>
                  <a:srgbClr val="B83724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35277077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2026-08-26T11:34:30.5170000Z</dcterms:created>
  <dcterms:modified xsi:type="dcterms:W3CDTF">2026-08-26T11:34:30.5170000Z</dcterms:modified>
</coreProperties>
</file>