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Cart velocity</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1</c:v>
              </c:pt>
              <c:pt idx="2">
                <c:v>2</c:v>
              </c:pt>
              <c:pt idx="3">
                <c:v>3</c:v>
              </c:pt>
              <c:pt idx="4">
                <c:v>4</c:v>
              </c:pt>
            </c:numLit>
          </c:xVal>
          <c:yVal>
            <c:numLit>
              <c:formatCode>General</c:formatCode>
              <c:ptCount val="5"/>
              <c:pt idx="0">
                <c:v>2</c:v>
              </c:pt>
              <c:pt idx="1">
                <c:v>4</c:v>
              </c:pt>
              <c:pt idx="2">
                <c:v>6</c:v>
              </c:pt>
              <c:pt idx="3">
                <c:v>6</c:v>
              </c:pt>
              <c:pt idx="4">
                <c:v>3</c:v>
              </c:pt>
            </c:numLit>
          </c:yVal>
          <c:smooth val="0"/>
          <c:extLst>
            <c:ext xmlns:c16="http://schemas.microsoft.com/office/drawing/2014/chart" uri="{C3380CC4-5D6E-409C-BE32-E72D297353CC}">
              <c16:uniqueId val="{00000000-630B-4C0F-91CB-11AACBE46B59}"/>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Velocity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dark-green opening slide with the exact topic title “Kinematics”, an accent ring for group AP1, and a single hook question.</a:t>
            </a:r>
          </a:p>
          <a:p>
            <a:r>
              <a:t>[Teacher cue]</a:t>
            </a:r>
          </a:p>
          <a:p>
            <a:r>
              <a:t>Ask the hook question before revealing any explanation. Listen for the representations students choose, then connect their answers to AP unit 1.</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v = v₀ + at — It is one of the unit’s governing relationships. 2. 1.B — Practice 1.B is creating quantitative graphs with scales and units. 3. An object slows only when acceleration opposes velocity; matching signs make speed increase.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9E8CB-A9AD-D667-5BF7-18BE0A102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0F1009-39B8-4594-AFF6-77E68ACAB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03DC27-41DE-A76C-FC9D-468AF86A44C4}"/>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t = 0, v = 10 m/s, t = 3 s, v = 4 m/s, a points left the whole time. A caption reads: Velocity and acceleration point opposite ways; that, not the minus sign, is what slowing down means.</a:t>
            </a:r>
          </a:p>
          <a:p>
            <a:r>
              <a:t>[Teacher cue]</a:t>
            </a:r>
          </a:p>
          <a:p>
            <a:r>
              <a:t>Explain one governing idea at a time. Ask students to restate it using one vocabulary word, then reveal the equation only after its variables and mathematical boundary are named.</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9175F5CA-4B06-6254-2330-EC43B0286920}"/>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957500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An editable scatter chart plots Velocity in m/s against Time in s; Time remains in s; Velocity remains in m/s.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annotate positive acceleration, constant velocity and negative acceleration; then drag one data point and defend the changed story.</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2), (1, 4), (2, 6), (3, 6), (4, 3). Data: illustrative lesson data. Scale: 2 to 6 m/s.</a:t>
            </a:r>
          </a:p>
          <a:p>
            <a:r>
              <a:t>Units: x uses s; y uses 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Choose v = v₀ + at. 2) Substitute: v = 3.0 + (2.0)(4.0). 3) Calculate and include direction. Answer: v = 11 m/s forward.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Δx = v₀t + ½at² 2) Δx = 0 + 0.5(1.5)(6.0²) 3) Check the direction, significant figures and physical meaning of the result. Answer: Δx = 27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https://giophysics.com/chapter-1/kinematics-1d-part-1</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Displacement is a signed change in position, not total path length.; Velocity is the slope of a position–time graph.; Acceleration describes the rate of change of velocity.; Areas and slopes connect motion graphs without calculus.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The minus sign is a direction label, not a tiny brake pedal.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9BF3C23B-8904-48E4-AA1B-429F6E441B66}"/>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466A698C-7BBE-4E23-B62E-A0CA9CF4AE2C}"/>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1 · 10–15% OF MCQ SECTION</a:t>
            </a:r>
          </a:p>
        </p:txBody>
      </p:sp>
      <p:sp>
        <p:nvSpPr>
          <p:cNvPr id="3" name="topic-title">
            <a:extLst>
              <a:ext uri="{FF2B5EF4-FFF2-40B4-BE49-F238E27FC236}">
                <a16:creationId xmlns:a16="http://schemas.microsoft.com/office/drawing/2014/main" id="{277597FB-253E-40F9-B5CB-32E5A842E3F5}"/>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Kinematics</a:t>
            </a:r>
          </a:p>
        </p:txBody>
      </p:sp>
      <p:sp>
        <p:nvSpPr>
          <p:cNvPr id="4" name="lesson-title">
            <a:extLst>
              <a:ext uri="{FF2B5EF4-FFF2-40B4-BE49-F238E27FC236}">
                <a16:creationId xmlns:a16="http://schemas.microsoft.com/office/drawing/2014/main" id="{5E0B3541-F9F9-44EB-80F3-C7C0F1D1EA36}"/>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Slope Detectives</a:t>
            </a:r>
          </a:p>
        </p:txBody>
      </p:sp>
      <p:sp>
        <p:nvSpPr>
          <p:cNvPr id="5" name="lesson-hook">
            <a:extLst>
              <a:ext uri="{FF2B5EF4-FFF2-40B4-BE49-F238E27FC236}">
                <a16:creationId xmlns:a16="http://schemas.microsoft.com/office/drawing/2014/main" id="{AD88C977-61EC-46CF-BE0B-804002EF9717}"/>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cart is moving right but slowing down. Which way do velocity and acceleration point?</a:t>
            </a:r>
          </a:p>
        </p:txBody>
      </p:sp>
      <p:sp>
        <p:nvSpPr>
          <p:cNvPr id="6" name="topic-ring">
            <a:extLst>
              <a:ext uri="{FF2B5EF4-FFF2-40B4-BE49-F238E27FC236}">
                <a16:creationId xmlns:a16="http://schemas.microsoft.com/office/drawing/2014/main" id="{93920BC4-A7C5-46DD-B939-88258171CEFC}"/>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A90604A8-45B3-4C1B-8EA1-2547856A2337}"/>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8E982BF7-5A88-4ECB-862B-0BCFE998CD29}"/>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CF977E1A-A62E-4E6B-A52A-B278290A49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1 · AP PHYSICS 1: ALGEBRA-BASED</a:t>
            </a:r>
          </a:p>
        </p:txBody>
      </p:sp>
      <p:sp>
        <p:nvSpPr>
          <p:cNvPr id="10" name="page-number">
            <a:extLst>
              <a:ext uri="{FF2B5EF4-FFF2-40B4-BE49-F238E27FC236}">
                <a16:creationId xmlns:a16="http://schemas.microsoft.com/office/drawing/2014/main" id="{45BD2210-6AF9-4E4D-ABD9-D2F0AA99584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A040BF24-F73B-4802-BFAC-DEA51E9A8511}"/>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66626711-FDCE-4137-8749-A19B1ACB2C5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AP1-U1 · 10–15%</a:t>
            </a:r>
          </a:p>
        </p:txBody>
      </p:sp>
    </p:spTree>
    <p:extLst>
      <p:ext uri="{BB962C8B-B14F-4D97-AF65-F5344CB8AC3E}">
        <p14:creationId xmlns:p14="http://schemas.microsoft.com/office/powerpoint/2010/main" val="1362441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312C160E-8AFB-4EAD-B625-347B8186E30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C8FF962E-97F0-48A4-8A0A-84C51C5865C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9F29CFEE-BBE2-4C9D-995D-D78F287C174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BE57171-BBA7-4F6E-89B2-A2022FADC40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DA1A5BE5-5281-4DA7-857E-279AA303815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12425CB7-2BB2-49CA-8F8D-94C803839E12}"/>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80DBCB4E-CB3F-4662-8087-73EA14331A78}"/>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5DF391E6-02B3-4924-99AE-B1F12BF12C0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cart has velocity 8.0 m/s at t = 0 and −4.0 m/s at t = 6.0 s with constant acceleration. Determine the acceleration, when it changes direction, and its displacement over 6.0 s.</a:t>
            </a:r>
          </a:p>
        </p:txBody>
      </p:sp>
      <p:sp>
        <p:nvSpPr>
          <p:cNvPr id="9" name="exam-method-frame">
            <a:extLst>
              <a:ext uri="{FF2B5EF4-FFF2-40B4-BE49-F238E27FC236}">
                <a16:creationId xmlns:a16="http://schemas.microsoft.com/office/drawing/2014/main" id="{F1D8E148-FDC3-4ADE-BE34-A5AA7ED5854D}"/>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87712C47-DB2C-46B3-94F6-67CF608FEC67}"/>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6119BE65-6EBA-4C53-AC48-53250A353FD1}"/>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64089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A1A44511-E2B7-4B36-A672-E2ED27A5A9D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A02F0355-3756-4510-A356-AE31105DF33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57E38BEC-8655-4FA5-BC13-651D27FD6CA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4D1AF9F-E5A0-4B09-935D-F31FDE5387C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01B09617-6B62-4BAB-AF55-ACFFD5E9C08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7BE34ABE-FABB-4D82-9806-53367CAC498B}"/>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76F1D561-7A71-4EE7-98C1-355BD736B3AC}"/>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C92282D2-57B9-4959-8CD1-806DBFB3BE03}"/>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61A48F62-2F36-4F5C-B1D6-6FF1C165E7C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 = (−4.0 − 8.0)/6.0 = −2.0 m/s².</a:t>
            </a:r>
          </a:p>
        </p:txBody>
      </p:sp>
      <p:sp>
        <p:nvSpPr>
          <p:cNvPr id="10" name="mark-number-2">
            <a:extLst>
              <a:ext uri="{FF2B5EF4-FFF2-40B4-BE49-F238E27FC236}">
                <a16:creationId xmlns:a16="http://schemas.microsoft.com/office/drawing/2014/main" id="{B4577FA2-3D34-46A7-9912-8B9AEDA9EB9F}"/>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038C7482-7E49-4E7B-BAB0-552A47DB514F}"/>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1F999C61-0FD5-4B2F-ADFC-BBB828B13163}"/>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 = 0 at t = 4.0 s.</a:t>
            </a:r>
          </a:p>
        </p:txBody>
      </p:sp>
      <p:sp>
        <p:nvSpPr>
          <p:cNvPr id="13" name="mark-number-3">
            <a:extLst>
              <a:ext uri="{FF2B5EF4-FFF2-40B4-BE49-F238E27FC236}">
                <a16:creationId xmlns:a16="http://schemas.microsoft.com/office/drawing/2014/main" id="{046C718C-F00C-4339-B67E-388568188C6B}"/>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EFA55328-FC1B-4891-9593-17F68C382478}"/>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4EE7836F-ADA2-4061-8828-D8ADA4160C47}"/>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Δx = average velocity × time = 2.0 × 6.0 = 12 m.</a:t>
            </a:r>
          </a:p>
        </p:txBody>
      </p:sp>
      <p:sp>
        <p:nvSpPr>
          <p:cNvPr id="16" name="improvement-band">
            <a:extLst>
              <a:ext uri="{FF2B5EF4-FFF2-40B4-BE49-F238E27FC236}">
                <a16:creationId xmlns:a16="http://schemas.microsoft.com/office/drawing/2014/main" id="{910579C7-8AEC-435F-A343-044913B420F6}"/>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A22C4CA9-BE06-489F-A3B5-30CB3DA7793D}"/>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812277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51B6DC6F-B3F0-48D5-BF98-5AC36007A9D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E6DFED3A-AA7A-48BC-8AA1-FC57D1FFE3D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55BB5DF8-924A-41C6-8A92-51CCD8CA86D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EECD5FD-4259-4E14-906E-DB539EA0F51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FE683F76-A6F6-49E9-BF5E-F5C6BCEDADF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2DFB345C-AC0D-4DCD-9188-B03447A4528D}"/>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87363EF8-FB20-4B24-9E78-0F2B85C27FF6}"/>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9E14810D-A4FD-44A1-A71C-3D4115A764F7}"/>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10320785-E5E7-4B27-B4B5-6F463ADA1DE6}"/>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v = v₀ + at · B speed = distance only · C energy = force/time · D field = charge × time</a:t>
            </a:r>
          </a:p>
        </p:txBody>
      </p:sp>
      <p:sp>
        <p:nvSpPr>
          <p:cNvPr id="10" name="rule-70-425">
            <a:extLst>
              <a:ext uri="{FF2B5EF4-FFF2-40B4-BE49-F238E27FC236}">
                <a16:creationId xmlns:a16="http://schemas.microsoft.com/office/drawing/2014/main" id="{D59B0FC4-8A70-4CC8-97EB-3FFBB7506122}"/>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734828EE-9856-4AF2-BAFD-4F575AAB2844}"/>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9679DB36-573E-4B2A-BF38-4EEA0403DF91}"/>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8A4B9542-E952-49BD-AB54-BA7CAD12C583}"/>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15FD0C94-507A-49B6-94FC-7562715B92B3}"/>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55875EB7-78E3-4C2C-926E-438837B992CE}"/>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D2F9783C-8C7F-4C02-B42A-A1DE4DD7D52B}"/>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50CF4355-8E51-4815-9761-159C6D96FA3B}"/>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An object slows only when acceleration…make speed increase. · B Negative acceleration always means an object is slowing down. · C Signs and units never matter · D A graph is decorative</a:t>
            </a:r>
          </a:p>
        </p:txBody>
      </p:sp>
      <p:sp>
        <p:nvSpPr>
          <p:cNvPr id="18" name="quiz-question-label-4">
            <a:extLst>
              <a:ext uri="{FF2B5EF4-FFF2-40B4-BE49-F238E27FC236}">
                <a16:creationId xmlns:a16="http://schemas.microsoft.com/office/drawing/2014/main" id="{CF4D35DC-8938-40DD-A472-3B98D2F3ABC6}"/>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E45D3958-02B3-4965-86E7-7685000CC678}"/>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F4586A36-329E-47B5-B34C-3620F4C7CDFB}"/>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57868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AFC5A880-B28B-400C-B49C-B7ACA943E4D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1 · AP PHYSICS 1: ALGEBRA-BASED</a:t>
            </a:r>
          </a:p>
        </p:txBody>
      </p:sp>
      <p:sp>
        <p:nvSpPr>
          <p:cNvPr id="2" name="page-number">
            <a:extLst>
              <a:ext uri="{FF2B5EF4-FFF2-40B4-BE49-F238E27FC236}">
                <a16:creationId xmlns:a16="http://schemas.microsoft.com/office/drawing/2014/main" id="{37E6CD03-1DF8-4185-9179-F6CE71C303A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68034243-A68F-4AD8-B1DA-B4CC4CB6FE5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2C76CA1A-AC8E-4577-A8C1-D17F01CFBC6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AP1-U1 · 10–15%</a:t>
            </a:r>
          </a:p>
        </p:txBody>
      </p:sp>
      <p:sp>
        <p:nvSpPr>
          <p:cNvPr id="5" name="slide-title">
            <a:extLst>
              <a:ext uri="{FF2B5EF4-FFF2-40B4-BE49-F238E27FC236}">
                <a16:creationId xmlns:a16="http://schemas.microsoft.com/office/drawing/2014/main" id="{51B20B98-2B30-467E-8656-A36A02C584B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6D2BC27D-18E8-43DC-8D89-0A15601B3885}"/>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60655657-04B1-4A0C-BB67-9EE5B37C9671}"/>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7ED41CFF-A72B-43BD-BDDE-B3E114F1B912}"/>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v = v₀ + at</a:t>
            </a:r>
          </a:p>
        </p:txBody>
      </p:sp>
      <p:sp>
        <p:nvSpPr>
          <p:cNvPr id="9" name="answer-reason-1">
            <a:extLst>
              <a:ext uri="{FF2B5EF4-FFF2-40B4-BE49-F238E27FC236}">
                <a16:creationId xmlns:a16="http://schemas.microsoft.com/office/drawing/2014/main" id="{1DC002D7-55DC-4A1A-9AFD-CF8E8C84BE44}"/>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7D990431-2F35-4160-891A-25274F540FE9}"/>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65AFE73A-BAFD-4034-9ECC-6100BF9BDE56}"/>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613C0727-DB95-4572-8C46-64890E438688}"/>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EA9F4F72-74DA-4D1C-BB9B-FF0A966253EB}"/>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67645978-2CF3-4705-BEBC-F84ACD116392}"/>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513DD4D3-E1EC-4B01-92A0-918961B0CF46}"/>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78BA38E8-9072-4824-9C82-865D350AB8C3}"/>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05626B92-2349-4F58-B021-A5B09F3B8A02}"/>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621E449D-7AE3-48D0-BF8C-F933F19D3673}"/>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An object slows only when acceleration opposes velocity; matching signs make speed increase.</a:t>
            </a:r>
          </a:p>
        </p:txBody>
      </p:sp>
      <p:sp>
        <p:nvSpPr>
          <p:cNvPr id="19" name="answer-reason-3">
            <a:extLst>
              <a:ext uri="{FF2B5EF4-FFF2-40B4-BE49-F238E27FC236}">
                <a16:creationId xmlns:a16="http://schemas.microsoft.com/office/drawing/2014/main" id="{E589E489-BE96-4DF5-9EE7-87F0CB9E421C}"/>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9CECACCD-E02B-4310-A747-BDDB335DD041}"/>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9F457066-5158-400C-9147-7350CF472EFB}"/>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94AEA636-E38F-4C09-9954-AFD72D1B0813}"/>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CD7E7A23-D197-4E0E-912C-DD6C881AB904}"/>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A4938073-5EA0-49E1-93EC-E7F1BD1AFB55}"/>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18E9A575-A03F-4C29-855D-6B8E22346AAA}"/>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432992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3F94EB41-588D-466C-AFF5-17E4DAFD7A8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6EF99252-177A-4BD3-9A56-5567F44A720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3645C3A6-262A-4655-A6C8-3F928BBB7E3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FD04D5C-9EE8-44E2-89C2-7504B13596E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901C539D-8B97-478B-A981-DBA74DC80DF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22F1AE3-EE5D-49F1-A8E5-9EA55B47F9F1}"/>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77526D95-B0B8-46F3-9504-9291EF2F48D3}"/>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45AFF2C1-4647-4AB0-ACA0-890179058FE4}"/>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A9B31017-319E-4AA3-B282-21BE7DBC12D8}"/>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car travels 90 m in 6.0 s. What is its average speed, and what does the word average hide?</a:t>
            </a:r>
          </a:p>
        </p:txBody>
      </p:sp>
      <p:sp>
        <p:nvSpPr>
          <p:cNvPr id="10" name="retrieval-number-2">
            <a:extLst>
              <a:ext uri="{FF2B5EF4-FFF2-40B4-BE49-F238E27FC236}">
                <a16:creationId xmlns:a16="http://schemas.microsoft.com/office/drawing/2014/main" id="{F2A3EF88-0CBD-4D8E-AF66-674E82FEB707}"/>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93EDCC36-D258-449A-9C09-750E7E17393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3D8093CF-261F-4DB2-B63C-3E3859EA3B39}"/>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runner finishes one complete 400 m lap. Which is zero, the distance or the displacement?</a:t>
            </a:r>
          </a:p>
        </p:txBody>
      </p:sp>
      <p:sp>
        <p:nvSpPr>
          <p:cNvPr id="13" name="retrieval-number-3">
            <a:extLst>
              <a:ext uri="{FF2B5EF4-FFF2-40B4-BE49-F238E27FC236}">
                <a16:creationId xmlns:a16="http://schemas.microsoft.com/office/drawing/2014/main" id="{BB656E5E-0946-4F0B-8604-C8B4110A53FB}"/>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D2A90141-6987-4B1B-B248-8B34CDCEA075}"/>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D1182C5-3284-46D3-8B7D-B6F2DFE6AAC8}"/>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In words, what does the slope of a straight line on any graph tell you?</a:t>
            </a:r>
          </a:p>
        </p:txBody>
      </p:sp>
      <p:sp>
        <p:nvSpPr>
          <p:cNvPr id="16" name="retrieval-close">
            <a:extLst>
              <a:ext uri="{FF2B5EF4-FFF2-40B4-BE49-F238E27FC236}">
                <a16:creationId xmlns:a16="http://schemas.microsoft.com/office/drawing/2014/main" id="{32E95AB5-0466-4E68-90D5-A67B2F4A37A2}"/>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424100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34FB2EF5-1F61-455A-9E01-7E8DD9455C8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F87C3899-AB6A-435A-AEDF-86CA992D586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108127E9-E838-401C-AE53-D49623BBD8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5DF7170-C65B-48CE-AEDF-92FB151E4F8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38409485-66DD-4669-918B-FC7C0CFEBB9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9EBBC131-C4A7-4AC7-AD4C-7D7DF9DE6078}"/>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44A44AA7-5F77-424C-9DD7-6CEBE9982C70}"/>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Displacement is a signed change in position, not total path length.</a:t>
            </a:r>
          </a:p>
        </p:txBody>
      </p:sp>
      <p:sp>
        <p:nvSpPr>
          <p:cNvPr id="8" name="core-index-2">
            <a:extLst>
              <a:ext uri="{FF2B5EF4-FFF2-40B4-BE49-F238E27FC236}">
                <a16:creationId xmlns:a16="http://schemas.microsoft.com/office/drawing/2014/main" id="{A8DBDA9C-B5EC-4FEA-8677-6D03797B13A2}"/>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7B1A09A5-7044-4F22-8350-FC6C5785CE77}"/>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Velocity is the slope of a position–time graph.</a:t>
            </a:r>
          </a:p>
        </p:txBody>
      </p:sp>
      <p:sp>
        <p:nvSpPr>
          <p:cNvPr id="10" name="core-index-3">
            <a:extLst>
              <a:ext uri="{FF2B5EF4-FFF2-40B4-BE49-F238E27FC236}">
                <a16:creationId xmlns:a16="http://schemas.microsoft.com/office/drawing/2014/main" id="{AF8100A9-0A4C-47EB-96D5-F3BC4699D52B}"/>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2EF8077C-2722-4018-9C0E-B11052A32AFD}"/>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Acceleration describes the rate of change of velocity.</a:t>
            </a:r>
          </a:p>
        </p:txBody>
      </p:sp>
      <p:sp>
        <p:nvSpPr>
          <p:cNvPr id="12" name="core-index-4">
            <a:extLst>
              <a:ext uri="{FF2B5EF4-FFF2-40B4-BE49-F238E27FC236}">
                <a16:creationId xmlns:a16="http://schemas.microsoft.com/office/drawing/2014/main" id="{E7D2A411-7037-457B-B818-10B528C5FD96}"/>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13" name="core-point-4">
            <a:extLst>
              <a:ext uri="{FF2B5EF4-FFF2-40B4-BE49-F238E27FC236}">
                <a16:creationId xmlns:a16="http://schemas.microsoft.com/office/drawing/2014/main" id="{7F255B73-EE45-4BDD-BDA9-7C5457D62F2A}"/>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Areas and slopes connect motion graphs without calculus.</a:t>
            </a:r>
          </a:p>
        </p:txBody>
      </p:sp>
      <p:sp>
        <p:nvSpPr>
          <p:cNvPr id="14" name="equation-panel">
            <a:extLst>
              <a:ext uri="{FF2B5EF4-FFF2-40B4-BE49-F238E27FC236}">
                <a16:creationId xmlns:a16="http://schemas.microsoft.com/office/drawing/2014/main" id="{F49E3D61-8E67-4F25-902E-6DEAC29272A3}"/>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2DB75FE8-C91D-4518-99AA-D6F09234D3E7}"/>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44CABF50-CE50-4A6A-8BBF-1879C3741F17}"/>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v = v₀ + at</a:t>
            </a:r>
          </a:p>
        </p:txBody>
      </p:sp>
      <p:sp>
        <p:nvSpPr>
          <p:cNvPr id="17" name="equation-units-1">
            <a:extLst>
              <a:ext uri="{FF2B5EF4-FFF2-40B4-BE49-F238E27FC236}">
                <a16:creationId xmlns:a16="http://schemas.microsoft.com/office/drawing/2014/main" id="{AABB6FA1-3DED-492B-9D00-EF1EC408BC9A}"/>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a:t>
            </a:r>
          </a:p>
        </p:txBody>
      </p:sp>
      <p:sp>
        <p:nvSpPr>
          <p:cNvPr id="18" name="equation-expression-2">
            <a:extLst>
              <a:ext uri="{FF2B5EF4-FFF2-40B4-BE49-F238E27FC236}">
                <a16:creationId xmlns:a16="http://schemas.microsoft.com/office/drawing/2014/main" id="{29121C8E-480B-48ED-AA1A-961A8D943A4A}"/>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Δx = v₀t + ½at²</a:t>
            </a:r>
          </a:p>
        </p:txBody>
      </p:sp>
      <p:sp>
        <p:nvSpPr>
          <p:cNvPr id="19" name="equation-units-2">
            <a:extLst>
              <a:ext uri="{FF2B5EF4-FFF2-40B4-BE49-F238E27FC236}">
                <a16:creationId xmlns:a16="http://schemas.microsoft.com/office/drawing/2014/main" id="{DE9DCA7E-0995-463C-8B02-B8B5CD3CBBA6}"/>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a:t>
            </a:r>
          </a:p>
        </p:txBody>
      </p:sp>
      <p:sp>
        <p:nvSpPr>
          <p:cNvPr id="20" name="vocabulary-label">
            <a:extLst>
              <a:ext uri="{FF2B5EF4-FFF2-40B4-BE49-F238E27FC236}">
                <a16:creationId xmlns:a16="http://schemas.microsoft.com/office/drawing/2014/main" id="{B2B0F210-0CED-4DEE-8CEB-924097BEA8BA}"/>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94383F1D-D875-4336-B6CC-44BA2D5985E7}"/>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position · displacement · velocity · acceleration · reference frame · slope</a:t>
            </a:r>
          </a:p>
        </p:txBody>
      </p:sp>
    </p:spTree>
    <p:extLst>
      <p:ext uri="{BB962C8B-B14F-4D97-AF65-F5344CB8AC3E}">
        <p14:creationId xmlns:p14="http://schemas.microsoft.com/office/powerpoint/2010/main" val="1815687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C8B0E-1725-302A-E04E-7A6B9C1107C8}"/>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53B9A349-35E3-339C-61F3-B4EC8F27D6D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D7407F14-2D18-1778-4E7E-B2902232846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BFCF7049-E3F2-DFCB-568E-A47971682CA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BA64C65-4BC0-56CF-1FAD-09A6CD4959B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7DBD7735-B0A2-235D-7EBE-2E68FA39746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DCDB6DE6-C1B0-727D-C704-89F8E3A836F6}"/>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383EBC5C-998C-8D11-2666-163FA8114E57}"/>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Kinematics is the language for describing how something moves — where it is, how fast it is going, and how quickly that velocity changes — without ever asking what force caused the motion.</a:t>
            </a:r>
          </a:p>
        </p:txBody>
      </p:sp>
      <p:sp>
        <p:nvSpPr>
          <p:cNvPr id="25" name="TextBox 24">
            <a:extLst>
              <a:ext uri="{FF2B5EF4-FFF2-40B4-BE49-F238E27FC236}">
                <a16:creationId xmlns:a16="http://schemas.microsoft.com/office/drawing/2014/main" id="{EF135CBB-9380-4FF0-D189-33FB7B08E4C7}"/>
              </a:ext>
            </a:extLst>
          </p:cNvPr>
          <p:cNvSpPr txBox="1"/>
          <p:nvPr/>
        </p:nvSpPr>
        <p:spPr>
          <a:xfrm>
            <a:off x="660400" y="3686763"/>
            <a:ext cx="5334000" cy="276999"/>
          </a:xfrm>
          <a:prstGeom prst="rect">
            <a:avLst/>
          </a:prstGeom>
          <a:noFill/>
        </p:spPr>
        <p:txBody>
          <a:bodyPr vert="horz" wrap="square" lIns="0" tIns="0" bIns="0" rtlCol="0">
            <a:noAutofit/>
          </a:bodyPr>
          <a:lstStyle/>
          <a:p>
            <a:r>
              <a:rPr lang="en-US" sz="1600" b="1">
                <a:solidFill>
                  <a:srgbClr val="102E29"/>
                </a:solidFill>
              </a:rPr>
              <a:t>Cart moves right the whole time, but slows</a:t>
            </a:r>
          </a:p>
        </p:txBody>
      </p:sp>
      <p:cxnSp>
        <p:nvCxnSpPr>
          <p:cNvPr id="26" name="Straight Connector 25">
            <a:extLst>
              <a:ext uri="{FF2B5EF4-FFF2-40B4-BE49-F238E27FC236}">
                <a16:creationId xmlns:a16="http://schemas.microsoft.com/office/drawing/2014/main" id="{49B754C5-A980-0A1D-9724-04BD81E92D4E}"/>
              </a:ext>
            </a:extLst>
          </p:cNvPr>
          <p:cNvCxnSpPr/>
          <p:nvPr/>
        </p:nvCxnSpPr>
        <p:spPr>
          <a:xfrm>
            <a:off x="1143000" y="5144911"/>
            <a:ext cx="10033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ACC9660-E514-9A0A-8BA0-6F83DFF7B399}"/>
              </a:ext>
            </a:extLst>
          </p:cNvPr>
          <p:cNvSpPr/>
          <p:nvPr/>
        </p:nvSpPr>
        <p:spPr>
          <a:xfrm>
            <a:off x="1778000" y="4474163"/>
            <a:ext cx="965200" cy="641585"/>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t = 0</a:t>
            </a:r>
          </a:p>
        </p:txBody>
      </p:sp>
      <p:cxnSp>
        <p:nvCxnSpPr>
          <p:cNvPr id="28" name="Straight Connector 27">
            <a:extLst>
              <a:ext uri="{FF2B5EF4-FFF2-40B4-BE49-F238E27FC236}">
                <a16:creationId xmlns:a16="http://schemas.microsoft.com/office/drawing/2014/main" id="{931EB185-CEC0-9B0C-CDA4-DADF1A924611}"/>
              </a:ext>
            </a:extLst>
          </p:cNvPr>
          <p:cNvCxnSpPr/>
          <p:nvPr/>
        </p:nvCxnSpPr>
        <p:spPr>
          <a:xfrm>
            <a:off x="2819400" y="4794955"/>
            <a:ext cx="21590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F04E996-86E6-D46F-3710-5ED0E7387BF9}"/>
              </a:ext>
            </a:extLst>
          </p:cNvPr>
          <p:cNvSpPr txBox="1"/>
          <p:nvPr/>
        </p:nvSpPr>
        <p:spPr>
          <a:xfrm>
            <a:off x="2946400" y="4299185"/>
            <a:ext cx="2159000" cy="276999"/>
          </a:xfrm>
          <a:prstGeom prst="rect">
            <a:avLst/>
          </a:prstGeom>
          <a:noFill/>
        </p:spPr>
        <p:txBody>
          <a:bodyPr vert="horz" wrap="square" lIns="0" tIns="0" bIns="0" rtlCol="0">
            <a:noAutofit/>
          </a:bodyPr>
          <a:lstStyle/>
          <a:p>
            <a:r>
              <a:rPr lang="en-US" sz="1600">
                <a:solidFill>
                  <a:srgbClr val="102E29"/>
                </a:solidFill>
              </a:rPr>
              <a:t>v = 10 m/s</a:t>
            </a:r>
          </a:p>
        </p:txBody>
      </p:sp>
      <p:sp>
        <p:nvSpPr>
          <p:cNvPr id="30" name="Rectangle 29">
            <a:extLst>
              <a:ext uri="{FF2B5EF4-FFF2-40B4-BE49-F238E27FC236}">
                <a16:creationId xmlns:a16="http://schemas.microsoft.com/office/drawing/2014/main" id="{3823C82A-746A-C16A-1723-29959F4975D3}"/>
              </a:ext>
            </a:extLst>
          </p:cNvPr>
          <p:cNvSpPr/>
          <p:nvPr/>
        </p:nvSpPr>
        <p:spPr>
          <a:xfrm>
            <a:off x="7112000" y="4474163"/>
            <a:ext cx="965200" cy="641585"/>
          </a:xfrm>
          <a:prstGeom prst="rect">
            <a:avLst/>
          </a:prstGeom>
          <a:solidFill>
            <a:srgbClr val="F3EFDF"/>
          </a:solidFill>
          <a:ln w="19050">
            <a:solidFill>
              <a:srgbClr val="6B7F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t = 3 s</a:t>
            </a:r>
          </a:p>
        </p:txBody>
      </p:sp>
      <p:cxnSp>
        <p:nvCxnSpPr>
          <p:cNvPr id="31" name="Straight Connector 30">
            <a:extLst>
              <a:ext uri="{FF2B5EF4-FFF2-40B4-BE49-F238E27FC236}">
                <a16:creationId xmlns:a16="http://schemas.microsoft.com/office/drawing/2014/main" id="{2BE9124F-EF87-9BEB-BD66-9B6151C96212}"/>
              </a:ext>
            </a:extLst>
          </p:cNvPr>
          <p:cNvCxnSpPr/>
          <p:nvPr/>
        </p:nvCxnSpPr>
        <p:spPr>
          <a:xfrm>
            <a:off x="8153400" y="4794955"/>
            <a:ext cx="8890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D65C4AA-B49A-A0D1-9672-1715F36E6DF8}"/>
              </a:ext>
            </a:extLst>
          </p:cNvPr>
          <p:cNvSpPr txBox="1"/>
          <p:nvPr/>
        </p:nvSpPr>
        <p:spPr>
          <a:xfrm>
            <a:off x="8229600" y="4299185"/>
            <a:ext cx="2159000" cy="276999"/>
          </a:xfrm>
          <a:prstGeom prst="rect">
            <a:avLst/>
          </a:prstGeom>
          <a:noFill/>
        </p:spPr>
        <p:txBody>
          <a:bodyPr vert="horz" wrap="square" lIns="0" tIns="0" bIns="0" rtlCol="0">
            <a:noAutofit/>
          </a:bodyPr>
          <a:lstStyle/>
          <a:p>
            <a:r>
              <a:rPr lang="en-US" sz="1600">
                <a:solidFill>
                  <a:srgbClr val="102E29"/>
                </a:solidFill>
              </a:rPr>
              <a:t>v = 4 m/s</a:t>
            </a:r>
          </a:p>
        </p:txBody>
      </p:sp>
      <p:cxnSp>
        <p:nvCxnSpPr>
          <p:cNvPr id="33" name="Straight Connector 32">
            <a:extLst>
              <a:ext uri="{FF2B5EF4-FFF2-40B4-BE49-F238E27FC236}">
                <a16:creationId xmlns:a16="http://schemas.microsoft.com/office/drawing/2014/main" id="{E495F4F0-FBDA-8381-9259-0013B93D6D6A}"/>
              </a:ext>
            </a:extLst>
          </p:cNvPr>
          <p:cNvCxnSpPr/>
          <p:nvPr/>
        </p:nvCxnSpPr>
        <p:spPr>
          <a:xfrm flipH="1">
            <a:off x="3810000" y="5553192"/>
            <a:ext cx="12700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5DCFC43-1D69-CFF9-C3CB-603B46DA2345}"/>
              </a:ext>
            </a:extLst>
          </p:cNvPr>
          <p:cNvSpPr txBox="1"/>
          <p:nvPr/>
        </p:nvSpPr>
        <p:spPr>
          <a:xfrm>
            <a:off x="3810000" y="5640682"/>
            <a:ext cx="3302000" cy="276999"/>
          </a:xfrm>
          <a:prstGeom prst="rect">
            <a:avLst/>
          </a:prstGeom>
          <a:noFill/>
        </p:spPr>
        <p:txBody>
          <a:bodyPr vert="horz" wrap="square" lIns="0" tIns="0" bIns="0" rtlCol="0">
            <a:noAutofit/>
          </a:bodyPr>
          <a:lstStyle/>
          <a:p>
            <a:r>
              <a:rPr lang="en-US" sz="1600">
                <a:solidFill>
                  <a:srgbClr val="EF5C3E"/>
                </a:solidFill>
              </a:rPr>
              <a:t>a points left the whole time</a:t>
            </a:r>
          </a:p>
        </p:txBody>
      </p:sp>
      <p:sp>
        <p:nvSpPr>
          <p:cNvPr id="35" name="diagram-caption">
            <a:extLst>
              <a:ext uri="{FF2B5EF4-FFF2-40B4-BE49-F238E27FC236}">
                <a16:creationId xmlns:a16="http://schemas.microsoft.com/office/drawing/2014/main" id="{28089D02-F14F-FE00-0121-3C550D43FBAE}"/>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Velocity and acceleration point opposite ways; that, not the minus sign, is what slowing down means.</a:t>
            </a:r>
          </a:p>
        </p:txBody>
      </p:sp>
    </p:spTree>
    <p:extLst>
      <p:ext uri="{BB962C8B-B14F-4D97-AF65-F5344CB8AC3E}">
        <p14:creationId xmlns:p14="http://schemas.microsoft.com/office/powerpoint/2010/main" val="117408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B1BB6F1-DE6B-4A39-877E-EEAD6D9620F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75C6D7FB-7E75-4C7E-B885-C53289B8C55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802FE050-67F1-44EC-9F79-84D7DD27E40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BEC7F2C-5B29-4759-862A-8958CD376E8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80D7BEEF-6A10-41DC-B726-D0FE1F89BFD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Velocity–time data tell a whole motion story</a:t>
            </a:r>
          </a:p>
        </p:txBody>
      </p:sp>
      <p:sp>
        <p:nvSpPr>
          <p:cNvPr id="6" name="graph-mode">
            <a:extLst>
              <a:ext uri="{FF2B5EF4-FFF2-40B4-BE49-F238E27FC236}">
                <a16:creationId xmlns:a16="http://schemas.microsoft.com/office/drawing/2014/main" id="{BD06A9EA-094B-4A90-B805-5F9E7EFF6F28}"/>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3B7D0413-AC75-48CA-B54D-BF8C90620297}"/>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DA572848-883B-410A-9607-CEB676031114}"/>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2), (1, 4), …, (3, 6), (4, 3).</a:t>
            </a:r>
          </a:p>
        </p:txBody>
      </p:sp>
      <p:sp>
        <p:nvSpPr>
          <p:cNvPr id="9" name="graph-scale">
            <a:extLst>
              <a:ext uri="{FF2B5EF4-FFF2-40B4-BE49-F238E27FC236}">
                <a16:creationId xmlns:a16="http://schemas.microsoft.com/office/drawing/2014/main" id="{FD168BF7-B364-441A-880E-A3A657FA22A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2–6 m/s. Axes: Time / s; Velocity / m/s.</a:t>
            </a:r>
          </a:p>
        </p:txBody>
      </p:sp>
      <p:sp>
        <p:nvSpPr>
          <p:cNvPr id="10" name="chart-frame">
            <a:extLst>
              <a:ext uri="{FF2B5EF4-FFF2-40B4-BE49-F238E27FC236}">
                <a16:creationId xmlns:a16="http://schemas.microsoft.com/office/drawing/2014/main" id="{3C87F349-88DE-4607-BE06-ED7245857652}"/>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693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61C9BF4-73B2-49F8-BBC7-F64C9FF89F8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B6A98C34-A9EA-49F3-AC28-99B03CCE1B4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0C61CB8-3915-4545-BE0E-935E799E2AB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8CF9C52-297D-4E5A-9166-8D2430A3E91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B51AD143-DF26-4EFD-BE7A-307109FF09E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76F4D005-7A45-4DE9-BE86-D36F38E9CB87}"/>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DF454B23-32F2-4D6E-BE5A-F70F798BB5D4}"/>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7B960C9-E524-4304-8B2A-26B16A8ACBD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cyclist starts at 3.0 m/s and accelerates at 2.0 m/s² for 4.0 s. Find the final speed.</a:t>
            </a:r>
          </a:p>
        </p:txBody>
      </p:sp>
      <p:sp>
        <p:nvSpPr>
          <p:cNvPr id="9" name="step-label-1">
            <a:extLst>
              <a:ext uri="{FF2B5EF4-FFF2-40B4-BE49-F238E27FC236}">
                <a16:creationId xmlns:a16="http://schemas.microsoft.com/office/drawing/2014/main" id="{4FC3A17F-3792-4B74-8450-C9F0E8ADB8E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FA89F10F-D1E5-43ED-A5A4-C37DFA4AE9FB}"/>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8D448D51-5049-4EDE-A5E7-D9EF88E4F058}"/>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Choose v = v₀ + at.</a:t>
            </a:r>
          </a:p>
        </p:txBody>
      </p:sp>
      <p:sp>
        <p:nvSpPr>
          <p:cNvPr id="12" name="step-label-2">
            <a:extLst>
              <a:ext uri="{FF2B5EF4-FFF2-40B4-BE49-F238E27FC236}">
                <a16:creationId xmlns:a16="http://schemas.microsoft.com/office/drawing/2014/main" id="{525D8BFF-4459-49F0-A73C-21A49F3C919D}"/>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7C6F8554-C4DD-4E13-9FBD-20C125B479DB}"/>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C1F61248-DAE7-43A1-BA21-AEE60C71EF5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v = 3.0 + (2.0)(4.0).</a:t>
            </a:r>
          </a:p>
        </p:txBody>
      </p:sp>
      <p:sp>
        <p:nvSpPr>
          <p:cNvPr id="15" name="step-label-3">
            <a:extLst>
              <a:ext uri="{FF2B5EF4-FFF2-40B4-BE49-F238E27FC236}">
                <a16:creationId xmlns:a16="http://schemas.microsoft.com/office/drawing/2014/main" id="{31D6D663-130F-4936-8611-73CE65DB313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7FA526CC-D3AB-4941-BC93-288D88F9C471}"/>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F6C53DDE-8AE6-4A0D-8A75-48DD295DFD4C}"/>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Calculate and include direction.</a:t>
            </a:r>
          </a:p>
        </p:txBody>
      </p:sp>
      <p:sp>
        <p:nvSpPr>
          <p:cNvPr id="18" name="answer-frame">
            <a:extLst>
              <a:ext uri="{FF2B5EF4-FFF2-40B4-BE49-F238E27FC236}">
                <a16:creationId xmlns:a16="http://schemas.microsoft.com/office/drawing/2014/main" id="{3CFA4BCB-9BAC-4B33-8AC3-FB564B3BEE66}"/>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E8212760-33F5-4190-AD99-D41457F1B0C0}"/>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 = 11 m/s forward.</a:t>
            </a:r>
          </a:p>
        </p:txBody>
      </p:sp>
    </p:spTree>
    <p:extLst>
      <p:ext uri="{BB962C8B-B14F-4D97-AF65-F5344CB8AC3E}">
        <p14:creationId xmlns:p14="http://schemas.microsoft.com/office/powerpoint/2010/main" val="1126059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CF7EDEC-F7A0-4648-A1CC-5725C9881DE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1 · AP PHYSICS 1: ALGEBRA-BASED</a:t>
            </a:r>
          </a:p>
        </p:txBody>
      </p:sp>
      <p:sp>
        <p:nvSpPr>
          <p:cNvPr id="2" name="page-number">
            <a:extLst>
              <a:ext uri="{FF2B5EF4-FFF2-40B4-BE49-F238E27FC236}">
                <a16:creationId xmlns:a16="http://schemas.microsoft.com/office/drawing/2014/main" id="{2F4134B1-D479-475B-A53E-1B40260A073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32F251B4-9A88-4A5A-8B41-EF4BB9546F8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AAB6492-8F0B-42E5-8D66-E471CE3ED4E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AP1-U1 · 10–15%</a:t>
            </a:r>
          </a:p>
        </p:txBody>
      </p:sp>
      <p:sp>
        <p:nvSpPr>
          <p:cNvPr id="5" name="slide-title">
            <a:extLst>
              <a:ext uri="{FF2B5EF4-FFF2-40B4-BE49-F238E27FC236}">
                <a16:creationId xmlns:a16="http://schemas.microsoft.com/office/drawing/2014/main" id="{34E1238C-D816-481A-B6A1-4DA2BF6932C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5D6C8EDD-BD6B-435D-A69D-77E0649252D9}"/>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145BEDC8-4330-4D9B-9649-014E30FA572E}"/>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807A6605-8561-4A36-A779-56A13ABA54D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ball starts from rest and accelerates at 1.5 m/s² for 6.0 s. Find its displacement.</a:t>
            </a:r>
          </a:p>
        </p:txBody>
      </p:sp>
      <p:sp>
        <p:nvSpPr>
          <p:cNvPr id="9" name="step-label-1">
            <a:extLst>
              <a:ext uri="{FF2B5EF4-FFF2-40B4-BE49-F238E27FC236}">
                <a16:creationId xmlns:a16="http://schemas.microsoft.com/office/drawing/2014/main" id="{2183E1B5-A125-45F7-AE4F-78213E75E7F9}"/>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94509953-D2C3-46C3-84D6-5C64EE49CCF8}"/>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E26B0ED6-8433-486A-A45B-2A540FE5E760}"/>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Δx = v₀t + ½at²</a:t>
            </a:r>
          </a:p>
        </p:txBody>
      </p:sp>
      <p:sp>
        <p:nvSpPr>
          <p:cNvPr id="12" name="step-label-2">
            <a:extLst>
              <a:ext uri="{FF2B5EF4-FFF2-40B4-BE49-F238E27FC236}">
                <a16:creationId xmlns:a16="http://schemas.microsoft.com/office/drawing/2014/main" id="{E63904DB-70B1-4065-86E7-4DDA3AEC401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4DDFBC83-A12A-434C-87FD-7B9F1B487412}"/>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D9B63BA6-A184-4203-BF90-2AF06CAC5CB9}"/>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Δx = 0 + 0.5(1.5)(6.0²)</a:t>
            </a:r>
          </a:p>
        </p:txBody>
      </p:sp>
      <p:sp>
        <p:nvSpPr>
          <p:cNvPr id="15" name="step-label-3">
            <a:extLst>
              <a:ext uri="{FF2B5EF4-FFF2-40B4-BE49-F238E27FC236}">
                <a16:creationId xmlns:a16="http://schemas.microsoft.com/office/drawing/2014/main" id="{4C90A671-B895-4935-B4D6-929DF96DEFCB}"/>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900FE7DC-6200-40B2-93EC-28CAA59BFBD8}"/>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D72C8FAB-976E-4296-96AE-A32788E32C06}"/>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4439D304-0C30-4D09-AA62-BE69311ACDCE}"/>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CF4B43A5-6B2B-4EA9-A33D-A79940A689EE}"/>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Δx = 27 m.</a:t>
            </a:r>
          </a:p>
        </p:txBody>
      </p:sp>
    </p:spTree>
    <p:extLst>
      <p:ext uri="{BB962C8B-B14F-4D97-AF65-F5344CB8AC3E}">
        <p14:creationId xmlns:p14="http://schemas.microsoft.com/office/powerpoint/2010/main" val="174616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FCD35EA-B400-4058-BDA6-F19689E453C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1 · AP PHYSICS 1: ALGEBRA-BASED</a:t>
            </a:r>
          </a:p>
        </p:txBody>
      </p:sp>
      <p:sp>
        <p:nvSpPr>
          <p:cNvPr id="2" name="page-number">
            <a:extLst>
              <a:ext uri="{FF2B5EF4-FFF2-40B4-BE49-F238E27FC236}">
                <a16:creationId xmlns:a16="http://schemas.microsoft.com/office/drawing/2014/main" id="{5BFEA2A9-2661-41F7-9DAF-34DF8A27FDC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5F6307C5-BB8A-4586-AB6C-8378BBA4C1A5}"/>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8D58912-597E-4158-840D-871A284F445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AP1-U1 · 10–15%</a:t>
            </a:r>
          </a:p>
        </p:txBody>
      </p:sp>
      <p:sp>
        <p:nvSpPr>
          <p:cNvPr id="5" name="slide-title">
            <a:extLst>
              <a:ext uri="{FF2B5EF4-FFF2-40B4-BE49-F238E27FC236}">
                <a16:creationId xmlns:a16="http://schemas.microsoft.com/office/drawing/2014/main" id="{24FEED4F-CAEA-4529-B197-D914135244C9}"/>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C54FC418-D6EA-43B8-94B8-A14096C2517C}"/>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927FEA33-3C10-4A17-A59C-74356C53C1C9}"/>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D74AF125-AC83-4672-9F3B-82015B927C11}"/>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556C9F5D-05BB-4BEA-BAF7-50B756AEA799}"/>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E25A13D7-D969-4FB8-8906-0867DE007AD9}"/>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B5181BFC-5392-49FD-B688-33304FBA9685}"/>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One student walks along a taped line while a partner records position each second.</a:t>
            </a:r>
          </a:p>
        </p:txBody>
      </p:sp>
      <p:sp>
        <p:nvSpPr>
          <p:cNvPr id="12" name="activity-step-2">
            <a:extLst>
              <a:ext uri="{FF2B5EF4-FFF2-40B4-BE49-F238E27FC236}">
                <a16:creationId xmlns:a16="http://schemas.microsoft.com/office/drawing/2014/main" id="{9AA2B1C8-ABB1-420B-AB31-CBD4DDDDFF1A}"/>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0BC7F760-8984-48C8-B383-017C8FE62680}"/>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F269E3B2-0259-4EDF-A2D6-7D3E4FD60F1E}"/>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sketch position–time and velocity–time graphs.</a:t>
            </a:r>
          </a:p>
        </p:txBody>
      </p:sp>
      <p:sp>
        <p:nvSpPr>
          <p:cNvPr id="15" name="activity-step-3">
            <a:extLst>
              <a:ext uri="{FF2B5EF4-FFF2-40B4-BE49-F238E27FC236}">
                <a16:creationId xmlns:a16="http://schemas.microsoft.com/office/drawing/2014/main" id="{18C7025A-2E85-4FA2-9247-BEED53366725}"/>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58C1FFA3-5F7C-4DA8-9FE1-4BCAAF69E8E3}"/>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D7E48BD1-EAB6-4D1D-A248-9E7181381C0A}"/>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Compare graph features, not artistic style.</a:t>
            </a:r>
          </a:p>
        </p:txBody>
      </p:sp>
      <p:sp>
        <p:nvSpPr>
          <p:cNvPr id="18" name="rule-70-518">
            <a:extLst>
              <a:ext uri="{FF2B5EF4-FFF2-40B4-BE49-F238E27FC236}">
                <a16:creationId xmlns:a16="http://schemas.microsoft.com/office/drawing/2014/main" id="{5A6EF93D-6589-4FC6-A850-B3AC65A67887}"/>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E8EB23BD-E11F-41C0-AAE6-D96ECF9C5C96}"/>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Every segment has a verbal motion description and labelled axes.</a:t>
            </a:r>
          </a:p>
        </p:txBody>
      </p:sp>
    </p:spTree>
    <p:extLst>
      <p:ext uri="{BB962C8B-B14F-4D97-AF65-F5344CB8AC3E}">
        <p14:creationId xmlns:p14="http://schemas.microsoft.com/office/powerpoint/2010/main" val="2113641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D942CF4B-2F0A-4FAA-8C90-15087622EE2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1 · AP PHYSICS 1: ALGEBRA-BASED</a:t>
            </a:r>
          </a:p>
        </p:txBody>
      </p:sp>
      <p:sp>
        <p:nvSpPr>
          <p:cNvPr id="2" name="page-number">
            <a:extLst>
              <a:ext uri="{FF2B5EF4-FFF2-40B4-BE49-F238E27FC236}">
                <a16:creationId xmlns:a16="http://schemas.microsoft.com/office/drawing/2014/main" id="{F60F8AEE-515D-45B8-8AD2-FB2C2A67D7E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859F6E5F-586B-43D6-B991-BE82389E72CA}"/>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790D2BE5-56E7-4023-BC84-145FAEAFB7D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AP1-U1 · 10–15%</a:t>
            </a:r>
          </a:p>
        </p:txBody>
      </p:sp>
      <p:sp>
        <p:nvSpPr>
          <p:cNvPr id="5" name="misconception-label">
            <a:extLst>
              <a:ext uri="{FF2B5EF4-FFF2-40B4-BE49-F238E27FC236}">
                <a16:creationId xmlns:a16="http://schemas.microsoft.com/office/drawing/2014/main" id="{BB0C5EC9-6891-4091-A798-1D1B29FBE0B4}"/>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BBBD15CC-C166-4B42-BF48-BE9021A0AD83}"/>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“Negative acceleration always means an object is slowing down.”</a:t>
            </a:r>
          </a:p>
        </p:txBody>
      </p:sp>
      <p:sp>
        <p:nvSpPr>
          <p:cNvPr id="7" name="correction-frame">
            <a:extLst>
              <a:ext uri="{FF2B5EF4-FFF2-40B4-BE49-F238E27FC236}">
                <a16:creationId xmlns:a16="http://schemas.microsoft.com/office/drawing/2014/main" id="{53AC08CB-E90C-4EDC-8EE5-AC7E3BDC1B65}"/>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F871CD97-5107-466A-95B4-EF2BA59F8A56}"/>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An object slows only when acceleration opposes velocity; matching signs make speed increase.</a:t>
            </a:r>
          </a:p>
        </p:txBody>
      </p:sp>
      <p:sp>
        <p:nvSpPr>
          <p:cNvPr id="9" name="humor-line">
            <a:extLst>
              <a:ext uri="{FF2B5EF4-FFF2-40B4-BE49-F238E27FC236}">
                <a16:creationId xmlns:a16="http://schemas.microsoft.com/office/drawing/2014/main" id="{773D5BDE-6E09-462B-B059-D6257569FE18}"/>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minus sign is a direction label, not a tiny brake pedal.</a:t>
            </a:r>
          </a:p>
        </p:txBody>
      </p:sp>
      <p:sp>
        <p:nvSpPr>
          <p:cNvPr id="10" name="misconception-check">
            <a:extLst>
              <a:ext uri="{FF2B5EF4-FFF2-40B4-BE49-F238E27FC236}">
                <a16:creationId xmlns:a16="http://schemas.microsoft.com/office/drawing/2014/main" id="{4575B0E0-A3F6-4DBF-A740-09069E821D14}"/>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Give one sign pair that speeds an object up.</a:t>
            </a:r>
          </a:p>
        </p:txBody>
      </p:sp>
    </p:spTree>
    <p:extLst>
      <p:ext uri="{BB962C8B-B14F-4D97-AF65-F5344CB8AC3E}">
        <p14:creationId xmlns:p14="http://schemas.microsoft.com/office/powerpoint/2010/main" val="1489303389"/>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5735</Words>
  <Application>Microsoft Office PowerPoint</Application>
  <DocSecurity>0</DocSecurity>
  <PresentationFormat>Widescreen</PresentationFormat>
  <Paragraphs>392</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4</cp:revision>
  <dcterms:created xsi:type="dcterms:W3CDTF">2026-08-14T20:14:33Z</dcterms:created>
  <dcterms:modified xsi:type="dcterms:W3CDTF">2026-08-15T16:01:13Z</dcterms:modified>
</cp:coreProperties>
</file>