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Flywheel angular momentum</c:v>
          </c:tx>
          <c:spPr>
            <a:ln w="28575">
              <a:solidFill>
                <a:srgbClr val="B83724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B83724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</c:numLit>
          </c:xVal>
          <c:yVal>
            <c:numLit>
              <c:formatCode>General</c:formatCode>
              <c:ptCount val="5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F1C7-4C11-8C80-10B70BA94A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Angular momentum / kg·m²/s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Angular speed / rad/s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dark-green opening slide with the exact topic title “Energy and Momentum of Rotating Systems”, an accent ring for group AP1,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representations students choose, then connect their answers to AP unit 6.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original 3-mark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derive, calculate, justify. Do not reveal the mark scheme until slide 11.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numbered mark-scheme ideas are listed in a single readable column,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[Quiz answers] 1. Krot = ½Iω² — It is one of the unit’s governing relationships. 2. 1.B — Practice 1.B is creating quantitative graphs with scales and units. 3. Internal work can change rotational kinetic energy while total angular momentum stays constant. — The correction states the physically valid boundary or relationship. 4. Units and a physical interpretation — A complete response connects mathematics to the model and reports units.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6A53-2783-A7D9-226D-2158093E8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94D201-F0BF-F39F-2EFE-A36A67655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7416CE-898C-04CD-F7C1-38AF8F3861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ω₁, large I, slow ω, pull in, ω₂, small I, fast ω, L = Iω stays the same. A caption reads: Same angular momentum, more kinetic energy: the difference was paid for by internal work.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BFF4D-B9BA-1186-6463-A1A033432D2C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9312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editable scatter chart plots Angular momentum in kg·m²/s against Angular speed in rad/s; Angular speed remains in rad/s; Angular momentum remains in kg·m²/s.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Students infer I from slope, then halve I and sketch the new line for the same omega range.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[Quantitative visual] Values: Editable model data: (0, 0), (1, 2), (2, 4), (3, 6), (4, 8). Data: illustrative lesson data. Scale: 0 to 8 kg·m²/s.</a:t>
            </a:r>
          </a:p>
          <a:p>
            <a:r>
              <a:t>Units: x uses rad/s; y uses kg·m²/s.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[Worked problem] Steps: 1) Use Krot = ½Iω². 2) Substitute: 0.5(0.80)(6.0²). 3) Keep radians dimensionless in the energy unit. Answer: Krot = 14.4 J.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[Worked problem] Steps: 1) ωf = Iiωi/If 2) ωf = (4.0)(2.0)/1.6 3) Check the direction, significant figures and physical meaning of the result. Answer: ωf = 5.0 rad/s.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[Safety] 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1: Algebra-Based Course and Exam Description (Fall 2024 frameworks · current in 2026), https://apcentral.collegeboard.org/media/pdf/ap-physics-1-course-and-exam-description.pdf</a:t>
            </a:r>
          </a:p>
          <a:p>
            <a:r>
              <a:t>College Board course page, https://apcentral.collegeboard.org/courses/ap-physics-1</a:t>
            </a:r>
          </a:p>
          <a:p>
            <a:r>
              <a:t>GioPhysics lesson route, https://giophysics.com/chapter-10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Rotational kinetic energy depends on I and angular speed.; Angular momentum is conserved when external torque impulse is negligible.; Rolling without slipping links translation and rotation.; Internal work can change kinetic energy while angular momentum remains constant.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proportional reasoning and graph slopes/areas; no calculus is required.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[Humor] Conservation laws are colleagues, not identical twins.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392E0F96-5FD7-4539-9EB3-2A772496E6A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32C4EEFD-3158-495B-A4B3-A69B7785D595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AP PHYSICS 1: ALGEBRA-BASED · UNIT 6 · 5–8% OF MCQ SECTION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B4A21480-0BFB-430F-8ABF-2D693FFEA746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Energy and Momentum of Rotating Systems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2CCA6F0E-F4F6-453E-83AD-5C710A3D0BCB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F45B43"/>
                </a:solidFill>
              </a:defRPr>
            </a:pPr>
            <a:r>
              <a:rPr sz="2850" b="1" i="0">
                <a:solidFill>
                  <a:srgbClr val="F45B43"/>
                </a:solidFill>
              </a:rPr>
              <a:t>The Skater’s Bargain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863771D2-02D5-4456-A294-2799AF4B25EC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A spinning student pulls in two masses and speeds up. Where did the extra rotational kinetic energy come from?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209D93BA-CF09-4446-9D2D-5A2E8CC1CD4A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4D395407-DCC2-42B9-97F6-CA28573475A2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39BCCC48-8337-4DFB-8607-D97A374F3583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EDITABLE · 45-MINUTE CLASSROOM LESSON · ALGEBRA-BASED · NO CALCULUS REQUIRED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C5F3EB22-2B1C-408B-822E-56A94BAE634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AP1 · UNIT 6 · AP PHYSICS 1: ALGEBRA-BASED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D8B79C63-1ADF-493D-932B-834EC8A3078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CC3233A4-4973-4F9F-8FCF-0AB85297CAC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0D8A9235-322E-420D-BB82-32E2A04F33F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AP1-U6 · 5–8%</a:t>
            </a:r>
          </a:p>
        </p:txBody>
      </p:sp>
    </p:spTree>
    <p:extLst>
      <p:ext uri="{BB962C8B-B14F-4D97-AF65-F5344CB8AC3E}">
        <p14:creationId xmlns:p14="http://schemas.microsoft.com/office/powerpoint/2010/main" val="2027311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8AB40B4B-12ED-40E7-894E-55C9132B56D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AP1 · UNIT 6 · AP PHYSICS 1: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1B7F1F7-982C-4F42-A515-8C9EC943FA4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12E85F6-5684-40B4-9608-75EF650DD5B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CCBD934-F6D1-4DD3-981B-169738D53F3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AP1-U6 · 5–8%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E63D006-AB9E-4C35-A183-BD60D9544E7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AP-style free-response challenge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BB6BDF89-4B1F-4539-8445-052E56BBDD8B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Algebra-based · 3 MARKS · DERIVE · CALCULATE · JUSTIFY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D8E337D1-F9EC-480E-9EE3-829055B63C6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969DDC0A-20D7-4E72-8BFD-0BA904E0ED61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solid cylinder rolls without slipping at 4.0 m/s. Its mass is 3.0 kg and I = ½MR². Find total kinetic energy.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62958A13-B52E-45E6-BE84-3787BFD516AD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71729825-4DB4-46B7-BDA9-A45EE31E39BD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74396BB7-B95C-415D-BE38-B7FC988082B5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AP-style question · not a College Board exam question.</a:t>
            </a:r>
          </a:p>
        </p:txBody>
      </p:sp>
    </p:spTree>
    <p:extLst>
      <p:ext uri="{BB962C8B-B14F-4D97-AF65-F5344CB8AC3E}">
        <p14:creationId xmlns:p14="http://schemas.microsoft.com/office/powerpoint/2010/main" val="2050881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9799DF97-CFAA-4394-AB80-80EF3F99198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AP1 · UNIT 6 · AP PHYSICS 1: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3F4F13C-482F-461A-BEDE-034934A572B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04B87A9-AAC6-46A7-8935-0C0D719069D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CBFE34A-DEBD-41CD-848F-18948C7E2A8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AP1-U6 · 5–8%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85F35C4-86BC-406C-8E93-C7549157665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4A99E263-F9B3-427C-85DF-C4347CEF35BC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E7EFEFF9-9DD6-4A7D-88A4-C28F96C30215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1B5058AB-66D3-4D23-ADE8-36731EDCC4C9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42639804-239E-4F2D-9FD9-B4E3EF00A76E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Ktrans = ½Mv² = 24 J.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1F49B6BF-3D05-40F4-B364-166F80516390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88A5D1BE-FC37-4AF8-B85A-954F9737069B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E942C4E9-43A8-415F-8B29-DD6FE91E1A94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ω = v/R, so Krot = ½(½MR²)(v²/R²) = ¼Mv² = 12 J.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3FDBF63C-7F07-41EA-BD1D-E9B1CE38DFEE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BC70C679-DF26-46BC-82E2-0D90FC72BCB2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78AE57E5-5518-4B82-AEA7-311F0213A7A1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Ktotal = 36 J.</a:t>
            </a:r>
          </a:p>
        </p:txBody>
      </p:sp>
      <p:sp>
        <p:nvSpPr>
          <p:cNvPr id="16" name="improvement-band">
            <a:extLst>
              <a:ext uri="{FF2B5EF4-FFF2-40B4-BE49-F238E27FC236}">
                <a16:creationId xmlns:a16="http://schemas.microsoft.com/office/drawing/2014/main" id="{269CF7F6-0613-4C4A-8AC8-31282CCCEAD7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improvement-prompt">
            <a:extLst>
              <a:ext uri="{FF2B5EF4-FFF2-40B4-BE49-F238E27FC236}">
                <a16:creationId xmlns:a16="http://schemas.microsoft.com/office/drawing/2014/main" id="{C59855F9-C656-40F1-AC54-A640A1E9FE42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representation, one unit and one sentence of physical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1326516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FF2B5EF4-FFF2-40B4-BE49-F238E27FC236}">
                <a16:creationId xmlns:a16="http://schemas.microsoft.com/office/drawing/2014/main" id="{3A0EE5C6-13DB-4AFA-A8F4-CD10A7ADBB7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AP1 · UNIT 6 · AP PHYSICS 1: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53387AB1-C1D1-440C-8F6F-0177C7F298D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281E94C-E2A5-4D92-93C8-7E3963A4557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3D33F11-7630-4CE9-8254-28ACF009D14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AP1-U6 · 5–8%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D699D75-1929-46A2-A567-FDB520CD944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C851CB9E-346D-4F04-ACAD-B7597380D455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04A83154-5DEB-4D0F-8BC5-C7E477F69C2D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9CE57644-B35E-4318-A4A9-FC83278A898E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relationship belongs at the center of this unit model?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12D64F61-F2DF-4CB2-9A57-267A8F20F5DF}"/>
              </a:ext>
            </a:extLst>
          </p:cNvPr>
          <p:cNvSpPr>
            <a:spLocks noGrp="1"/>
          </p:cNvSpPr>
          <p:nvPr/>
        </p:nvSpPr>
        <p:spPr>
          <a:xfrm>
            <a:off x="6667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Krot = ½Iω² · B speed = distance only · C energy = force/time · D field = charge × time</a:t>
            </a:r>
          </a:p>
        </p:txBody>
      </p:sp>
      <p:sp>
        <p:nvSpPr>
          <p:cNvPr id="10" name="rule-70-425">
            <a:extLst>
              <a:ext uri="{FF2B5EF4-FFF2-40B4-BE49-F238E27FC236}">
                <a16:creationId xmlns:a16="http://schemas.microsoft.com/office/drawing/2014/main" id="{9442BDD3-BB9C-48D8-AA7A-F5ED3DEEC2A5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A3B246FC-D732-4762-AC80-7AEFED820EC1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E5491EFF-6F05-40EC-AB50-15047B32AFF3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AP science practice is used when students plot labelled quantitative data?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0989C70A-A6F5-4195-BACB-7FD8EA013209}"/>
              </a:ext>
            </a:extLst>
          </p:cNvPr>
          <p:cNvSpPr>
            <a:spLocks noGrp="1"/>
          </p:cNvSpPr>
          <p:nvPr/>
        </p:nvSpPr>
        <p:spPr>
          <a:xfrm>
            <a:off x="61912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1.B · B 2.D · C 3.A · D none</a:t>
            </a:r>
          </a:p>
        </p:txBody>
      </p:sp>
      <p:sp>
        <p:nvSpPr>
          <p:cNvPr id="14" name="rule-650-425">
            <a:extLst>
              <a:ext uri="{FF2B5EF4-FFF2-40B4-BE49-F238E27FC236}">
                <a16:creationId xmlns:a16="http://schemas.microsoft.com/office/drawing/2014/main" id="{D76BC0FF-70F4-447E-B07D-E288F023421D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2627A340-6C45-407C-87E1-78A30DCEA8F4}"/>
              </a:ext>
            </a:extLst>
          </p:cNvPr>
          <p:cNvSpPr>
            <a:spLocks noGrp="1"/>
          </p:cNvSpPr>
          <p:nvPr/>
        </p:nvSpPr>
        <p:spPr>
          <a:xfrm>
            <a:off x="6667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D4804CC8-4FFD-483A-A31F-2D2FC52D5F6E}"/>
              </a:ext>
            </a:extLst>
          </p:cNvPr>
          <p:cNvSpPr>
            <a:spLocks noGrp="1"/>
          </p:cNvSpPr>
          <p:nvPr/>
        </p:nvSpPr>
        <p:spPr>
          <a:xfrm>
            <a:off x="6667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statement correctly repairs today’s physics trap?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B69ABF68-AD39-40FE-8D8B-BC9A705DF759}"/>
              </a:ext>
            </a:extLst>
          </p:cNvPr>
          <p:cNvSpPr>
            <a:spLocks noGrp="1"/>
          </p:cNvSpPr>
          <p:nvPr/>
        </p:nvSpPr>
        <p:spPr>
          <a:xfrm>
            <a:off x="6667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Internal work can change rotational kinetic…momentum stays constant. · B If angular momentum is conserved, rotational…also be conserved. · C Signs and units never matter · D A graph is decorative</a:t>
            </a:r>
          </a:p>
        </p:txBody>
      </p:sp>
      <p:sp>
        <p:nvSpPr>
          <p:cNvPr id="18" name="quiz-question-label-4">
            <a:extLst>
              <a:ext uri="{FF2B5EF4-FFF2-40B4-BE49-F238E27FC236}">
                <a16:creationId xmlns:a16="http://schemas.microsoft.com/office/drawing/2014/main" id="{E2CE92F2-3316-439D-9784-6E948FEAA401}"/>
              </a:ext>
            </a:extLst>
          </p:cNvPr>
          <p:cNvSpPr>
            <a:spLocks noGrp="1"/>
          </p:cNvSpPr>
          <p:nvPr/>
        </p:nvSpPr>
        <p:spPr>
          <a:xfrm>
            <a:off x="61912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Q4</a:t>
            </a:r>
          </a:p>
        </p:txBody>
      </p:sp>
      <p:sp>
        <p:nvSpPr>
          <p:cNvPr id="19" name="quiz-question-4">
            <a:extLst>
              <a:ext uri="{FF2B5EF4-FFF2-40B4-BE49-F238E27FC236}">
                <a16:creationId xmlns:a16="http://schemas.microsoft.com/office/drawing/2014/main" id="{B8580F5E-971F-42D0-892D-315B7849610F}"/>
              </a:ext>
            </a:extLst>
          </p:cNvPr>
          <p:cNvSpPr>
            <a:spLocks noGrp="1"/>
          </p:cNvSpPr>
          <p:nvPr/>
        </p:nvSpPr>
        <p:spPr>
          <a:xfrm>
            <a:off x="61912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What should follow a numerical AP Physics result?</a:t>
            </a:r>
          </a:p>
        </p:txBody>
      </p:sp>
      <p:sp>
        <p:nvSpPr>
          <p:cNvPr id="20" name="quiz-choices-4">
            <a:extLst>
              <a:ext uri="{FF2B5EF4-FFF2-40B4-BE49-F238E27FC236}">
                <a16:creationId xmlns:a16="http://schemas.microsoft.com/office/drawing/2014/main" id="{F62DB2B1-A77F-43DE-8E57-6E58BD335EAA}"/>
              </a:ext>
            </a:extLst>
          </p:cNvPr>
          <p:cNvSpPr>
            <a:spLocks noGrp="1"/>
          </p:cNvSpPr>
          <p:nvPr/>
        </p:nvSpPr>
        <p:spPr>
          <a:xfrm>
            <a:off x="61912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Units and a physical interpretation · B Only more decimals · C A copied formula · D No sign convention</a:t>
            </a:r>
          </a:p>
        </p:txBody>
      </p:sp>
    </p:spTree>
    <p:extLst>
      <p:ext uri="{BB962C8B-B14F-4D97-AF65-F5344CB8AC3E}">
        <p14:creationId xmlns:p14="http://schemas.microsoft.com/office/powerpoint/2010/main" val="1034929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9040055C-0113-4450-899A-C56D3644FC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AP1 · UNIT 6 · AP PHYSICS 1: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015504F-0AB9-479D-A572-19DDA7AE57E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55F5306-5DCF-48AF-9F79-45F530A1AF7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90B03F8-8021-4B4A-8E61-2CB04C00FBE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AP1-U6 · 5–8%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520D98E-A72A-426A-BB22-8C697DDAA83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363E90BC-60EA-447E-94FF-1781D782DFA0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78E1275C-4230-4EB9-BDE8-77581EF7A34C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518DCF98-C596-4ECC-B1BA-6E023AF1B850}"/>
              </a:ext>
            </a:extLst>
          </p:cNvPr>
          <p:cNvSpPr>
            <a:spLocks noGrp="1"/>
          </p:cNvSpPr>
          <p:nvPr/>
        </p:nvSpPr>
        <p:spPr>
          <a:xfrm>
            <a:off x="1476375" y="164782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Answer: Krot = ½Iω²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5CB1CBD9-62E1-4998-B485-C316F7354F60}"/>
              </a:ext>
            </a:extLst>
          </p:cNvPr>
          <p:cNvSpPr>
            <a:spLocks noGrp="1"/>
          </p:cNvSpPr>
          <p:nvPr/>
        </p:nvSpPr>
        <p:spPr>
          <a:xfrm>
            <a:off x="6477000" y="169545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It is one of the unit’s governing relationships.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544C6F8D-F14D-4257-9F4A-0DCA870B8116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D09A554F-7699-4BD7-899A-98F3FF81DB3E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AEE4A635-B41B-4852-A869-FF8B216C9919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B1F09887-7B62-4488-88B5-679A73F860BA}"/>
              </a:ext>
            </a:extLst>
          </p:cNvPr>
          <p:cNvSpPr>
            <a:spLocks noGrp="1"/>
          </p:cNvSpPr>
          <p:nvPr/>
        </p:nvSpPr>
        <p:spPr>
          <a:xfrm>
            <a:off x="1476375" y="262890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Answer: 1.B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E2B886AE-82E9-4DC0-AD33-C45FAFB4E221}"/>
              </a:ext>
            </a:extLst>
          </p:cNvPr>
          <p:cNvSpPr>
            <a:spLocks noGrp="1"/>
          </p:cNvSpPr>
          <p:nvPr/>
        </p:nvSpPr>
        <p:spPr>
          <a:xfrm>
            <a:off x="6477000" y="267652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Practice 1.B is creating quantitative graphs with scales and units.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5C730F47-32AF-4C30-AC97-8E8B8F38CBE0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193C3CD2-4133-4A4C-9F66-0E224D4C7E06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EFEF9549-7813-441A-B479-C927C84C610D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2F601CF1-276B-4B92-9102-834E1E504BEF}"/>
              </a:ext>
            </a:extLst>
          </p:cNvPr>
          <p:cNvSpPr>
            <a:spLocks noGrp="1"/>
          </p:cNvSpPr>
          <p:nvPr/>
        </p:nvSpPr>
        <p:spPr>
          <a:xfrm>
            <a:off x="1476375" y="360997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Answer: Internal work can change rotational kinetic energy while total angular momentum stays constant.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F1531641-B3C5-4236-9C5D-0765C0F2F67F}"/>
              </a:ext>
            </a:extLst>
          </p:cNvPr>
          <p:cNvSpPr>
            <a:spLocks noGrp="1"/>
          </p:cNvSpPr>
          <p:nvPr/>
        </p:nvSpPr>
        <p:spPr>
          <a:xfrm>
            <a:off x="6477000" y="365760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The correction states the physically valid boundary or relationship.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3B3E5764-E3BC-442A-A1F7-A49DD31921CD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9213250C-1756-4425-9F42-598FB1CA0F37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34609787-9C90-414C-94AF-5A8DFB5700B9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6E3AA092-2DF5-4472-8DB5-1E20C4B48264}"/>
              </a:ext>
            </a:extLst>
          </p:cNvPr>
          <p:cNvSpPr>
            <a:spLocks noGrp="1"/>
          </p:cNvSpPr>
          <p:nvPr/>
        </p:nvSpPr>
        <p:spPr>
          <a:xfrm>
            <a:off x="1476375" y="459105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Answer: Units and a physical interpretation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75BDA89E-C5D1-474B-9DBD-9F8FE429900D}"/>
              </a:ext>
            </a:extLst>
          </p:cNvPr>
          <p:cNvSpPr>
            <a:spLocks noGrp="1"/>
          </p:cNvSpPr>
          <p:nvPr/>
        </p:nvSpPr>
        <p:spPr>
          <a:xfrm>
            <a:off x="6477000" y="463867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A complete response connects mathematics to the model and reports units.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09956609-484A-41E4-8D0A-2C31DD598647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Next move: Correct one response, name the AP science practice you used, and write one new question about this unit.</a:t>
            </a:r>
          </a:p>
        </p:txBody>
      </p:sp>
    </p:spTree>
    <p:extLst>
      <p:ext uri="{BB962C8B-B14F-4D97-AF65-F5344CB8AC3E}">
        <p14:creationId xmlns:p14="http://schemas.microsoft.com/office/powerpoint/2010/main" val="124126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A49A2E06-2816-4AFD-B99E-F8EEF78F301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AP1 · UNIT 6 · AP PHYSICS 1: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55C88B1-1C8E-48CE-9F4C-1176275D632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9C1AD01-C126-4D0A-865D-6F7B6BF07C1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748D7AA-2AFA-4572-9F51-9F14B633025A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AP1-U6 · 5–8%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711EA40-C0A1-449A-BBBE-57D6D376E25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223B2854-C344-43AC-B884-2BDB81D2D291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E56A5C80-E86A-44BD-A264-74EEDA84A19A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C3AC25E3-E6B7-4D49-AAB1-BC726DE5EF14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F052097C-CC29-4E1D-812B-58532AF57B2F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A wheel of radius 0.25 m turns at 8.0 rad/s. How fast does a point on its rim move?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810C997C-99B9-4826-AB6F-60E2AC09D0A8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556AEEE0-6106-420F-85F1-627CA00535F4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4D0202E9-D258-4F9C-AE02-95EF2BE04E54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Write the kinetic energy of an object moving in a straight line and name the two quantities in it.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C08154DE-5B18-4330-9503-BC35CE3E57ED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F6E92888-48FC-4E19-A951-FA1CC4B86B07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B2630E98-0765-452C-AB7D-4685E14168A6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Under what condition is the momentum of a chosen system conserved?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49EBD383-8EF1-4BED-BF24-39E225A7128D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B83724"/>
                </a:solidFill>
              </a:defRPr>
            </a:pPr>
            <a:r>
              <a:rPr sz="1800" b="1" i="0">
                <a:solidFill>
                  <a:srgbClr val="B83724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797116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1F88D875-78DA-42F7-9E6D-E20DF552A08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AP1 · UNIT 6 · AP PHYSICS 1: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D325B1DE-D66F-4CAF-81AB-8149DF790C91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760EE68-3D02-4D76-9E96-8DA38A373E1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93FA8AF-230F-4983-B328-BA62A428D32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AP1-U6 · 5–8%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F62367B-EE29-4A70-BA2B-F22BCF41286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Build the model before reaching for numbers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DFF7E05F-FEA8-4349-B7A6-4EDDB8A4381E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5CDCC7BB-2211-4B76-A7CC-901CFD2A31CD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Rotational kinetic energy depends on I and angular speed.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28552B6B-67CA-4CE0-9DEC-0DC98C48796B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4D69D0E9-2A91-4AD4-82B4-6E4BD292AC45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Angular momentum is conserved when external torque impulse is negligible.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58C444F3-30D7-4BA4-81B0-26F267DC2B7A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C9194E0C-48BD-41D6-ABD0-C63DC633B38A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Rolling without slipping links translation and rotation.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33E57E8F-1FF6-41D5-B06C-DFB687B7C43F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AE8C2C90-4F96-4277-8F96-25FC39E0E50C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Internal work can change kinetic energy while angular momentum remains constant.</a:t>
            </a:r>
          </a:p>
        </p:txBody>
      </p:sp>
      <p:sp>
        <p:nvSpPr>
          <p:cNvPr id="14" name="equation-panel">
            <a:extLst>
              <a:ext uri="{FF2B5EF4-FFF2-40B4-BE49-F238E27FC236}">
                <a16:creationId xmlns:a16="http://schemas.microsoft.com/office/drawing/2014/main" id="{8F4A5056-7D4A-4239-83A3-E620A1A37EE0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5" name="equation-label">
            <a:extLst>
              <a:ext uri="{FF2B5EF4-FFF2-40B4-BE49-F238E27FC236}">
                <a16:creationId xmlns:a16="http://schemas.microsoft.com/office/drawing/2014/main" id="{DDC52900-DA4F-418D-85C0-A74D81D88BA2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EQUATIONS TO OWN</a:t>
            </a:r>
          </a:p>
        </p:txBody>
      </p:sp>
      <p:sp>
        <p:nvSpPr>
          <p:cNvPr id="16" name="equation-expression-1">
            <a:extLst>
              <a:ext uri="{FF2B5EF4-FFF2-40B4-BE49-F238E27FC236}">
                <a16:creationId xmlns:a16="http://schemas.microsoft.com/office/drawing/2014/main" id="{6DB747EC-9B18-48B1-BED0-E54CE9E751FB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ALGEBRA-BASED · Krot = ½Iω²</a:t>
            </a:r>
          </a:p>
        </p:txBody>
      </p:sp>
      <p:sp>
        <p:nvSpPr>
          <p:cNvPr id="17" name="equation-units-1">
            <a:extLst>
              <a:ext uri="{FF2B5EF4-FFF2-40B4-BE49-F238E27FC236}">
                <a16:creationId xmlns:a16="http://schemas.microsoft.com/office/drawing/2014/main" id="{1EA42649-1CAF-42BF-91FA-87BF263B63D5}"/>
              </a:ext>
            </a:extLst>
          </p:cNvPr>
          <p:cNvSpPr>
            <a:spLocks noGrp="1"/>
          </p:cNvSpPr>
          <p:nvPr/>
        </p:nvSpPr>
        <p:spPr>
          <a:xfrm>
            <a:off x="8143875" y="32766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J</a:t>
            </a:r>
          </a:p>
        </p:txBody>
      </p:sp>
      <p:sp>
        <p:nvSpPr>
          <p:cNvPr id="18" name="equation-expression-2">
            <a:extLst>
              <a:ext uri="{FF2B5EF4-FFF2-40B4-BE49-F238E27FC236}">
                <a16:creationId xmlns:a16="http://schemas.microsoft.com/office/drawing/2014/main" id="{E32D4518-6295-4141-9BB1-25D476A2230D}"/>
              </a:ext>
            </a:extLst>
          </p:cNvPr>
          <p:cNvSpPr>
            <a:spLocks noGrp="1"/>
          </p:cNvSpPr>
          <p:nvPr/>
        </p:nvSpPr>
        <p:spPr>
          <a:xfrm>
            <a:off x="8143875" y="371475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ALGEBRA-BASED · L = Iω</a:t>
            </a:r>
          </a:p>
        </p:txBody>
      </p:sp>
      <p:sp>
        <p:nvSpPr>
          <p:cNvPr id="19" name="equation-units-2">
            <a:extLst>
              <a:ext uri="{FF2B5EF4-FFF2-40B4-BE49-F238E27FC236}">
                <a16:creationId xmlns:a16="http://schemas.microsoft.com/office/drawing/2014/main" id="{59662589-F852-433F-AEE1-94C7EBF1CBD0}"/>
              </a:ext>
            </a:extLst>
          </p:cNvPr>
          <p:cNvSpPr>
            <a:spLocks noGrp="1"/>
          </p:cNvSpPr>
          <p:nvPr/>
        </p:nvSpPr>
        <p:spPr>
          <a:xfrm>
            <a:off x="8143875" y="42672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kg·m²/s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D54C5F93-4ABE-4D1B-85D5-6476D8576AE8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B2A03964-8E8F-4C90-9631-211BA0EDF9AE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angular momentum · rotational kinetic energy · rolling · external torque · rotational inertia · work</a:t>
            </a:r>
          </a:p>
        </p:txBody>
      </p:sp>
    </p:spTree>
    <p:extLst>
      <p:ext uri="{BB962C8B-B14F-4D97-AF65-F5344CB8AC3E}">
        <p14:creationId xmlns:p14="http://schemas.microsoft.com/office/powerpoint/2010/main" val="1076243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CFD1F-EC4C-7220-15F0-B995B6283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7962FA64-CF38-0AF8-A041-1F80F384F3B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AP1 · UNIT 6 · AP PHYSICS 1: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0434A36-4B07-6010-A2E5-E1370414A35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0146595-601A-8127-9B60-F23E9202EC4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B42F261-ED6B-DBA2-8E57-D28083112B9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AP1-U6 · 5–8%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0C3B6E4-1ABE-60C4-FA89-E2F5E8A3AC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77BEE047-3DE3-EFB2-5187-036B5C22FE30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D4A6F2C8-2EAE-230E-E1E4-703D7FBEA459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Spin has its own momentum and its own energy: angular momentum, which cannot change unless an outside torque acts, and rotational kinetic energy, which can change while that momentum stays put.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7112A43-284A-9291-DF8C-BA66972D7F42}"/>
              </a:ext>
            </a:extLst>
          </p:cNvPr>
          <p:cNvCxnSpPr/>
          <p:nvPr/>
        </p:nvCxnSpPr>
        <p:spPr>
          <a:xfrm>
            <a:off x="1397000" y="4824118"/>
            <a:ext cx="2286000" cy="0"/>
          </a:xfrm>
          <a:prstGeom prst="line">
            <a:avLst/>
          </a:prstGeom>
          <a:ln w="1905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37BE0223-21BE-D041-B518-DF597D5A67A1}"/>
              </a:ext>
            </a:extLst>
          </p:cNvPr>
          <p:cNvSpPr/>
          <p:nvPr/>
        </p:nvSpPr>
        <p:spPr>
          <a:xfrm>
            <a:off x="1244600" y="4649141"/>
            <a:ext cx="304800" cy="349955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A5AACEB-351D-3F9C-9D9F-2745DCA752BC}"/>
              </a:ext>
            </a:extLst>
          </p:cNvPr>
          <p:cNvSpPr/>
          <p:nvPr/>
        </p:nvSpPr>
        <p:spPr>
          <a:xfrm>
            <a:off x="3530600" y="4649141"/>
            <a:ext cx="304800" cy="349955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21EBEB4-1480-5CC2-FE5F-9A09480316AC}"/>
              </a:ext>
            </a:extLst>
          </p:cNvPr>
          <p:cNvSpPr/>
          <p:nvPr/>
        </p:nvSpPr>
        <p:spPr>
          <a:xfrm>
            <a:off x="2235200" y="4474163"/>
            <a:ext cx="609600" cy="699911"/>
          </a:xfrm>
          <a:prstGeom prst="ellipse">
            <a:avLst/>
          </a:prstGeom>
          <a:noFill/>
          <a:ln w="19050">
            <a:solidFill>
              <a:srgbClr val="102E2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>
                <a:solidFill>
                  <a:srgbClr val="102E29"/>
                </a:solidFill>
              </a:rPr>
              <a:t>ω₁</a:t>
            </a:r>
            <a:endParaRPr lang="en-US" sz="1600">
              <a:solidFill>
                <a:srgbClr val="102E29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B3D08F-1086-CF36-FF93-85A6875CD95A}"/>
              </a:ext>
            </a:extLst>
          </p:cNvPr>
          <p:cNvSpPr txBox="1"/>
          <p:nvPr/>
        </p:nvSpPr>
        <p:spPr>
          <a:xfrm>
            <a:off x="1524000" y="5319889"/>
            <a:ext cx="203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large I, slow </a:t>
            </a:r>
            <a:r>
              <a:rPr lang="el-GR" sz="1600">
                <a:solidFill>
                  <a:srgbClr val="102E29"/>
                </a:solidFill>
              </a:rPr>
              <a:t>ω</a:t>
            </a:r>
            <a:endParaRPr lang="en-US" sz="1600">
              <a:solidFill>
                <a:srgbClr val="102E29"/>
              </a:solidFill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F4EF599-1DD0-77E1-7DC4-4788F5C35533}"/>
              </a:ext>
            </a:extLst>
          </p:cNvPr>
          <p:cNvCxnSpPr/>
          <p:nvPr/>
        </p:nvCxnSpPr>
        <p:spPr>
          <a:xfrm>
            <a:off x="4013200" y="4824118"/>
            <a:ext cx="889000" cy="0"/>
          </a:xfrm>
          <a:prstGeom prst="line">
            <a:avLst/>
          </a:prstGeom>
          <a:ln w="3175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0E1A984-6014-1894-D133-F0EB8A94D95A}"/>
              </a:ext>
            </a:extLst>
          </p:cNvPr>
          <p:cNvSpPr txBox="1"/>
          <p:nvPr/>
        </p:nvSpPr>
        <p:spPr>
          <a:xfrm>
            <a:off x="3886200" y="4386674"/>
            <a:ext cx="12192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EF5C3E"/>
                </a:solidFill>
              </a:rPr>
              <a:t>pull in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CC0C89A-C610-E8A0-A7AD-82C207CC26D4}"/>
              </a:ext>
            </a:extLst>
          </p:cNvPr>
          <p:cNvCxnSpPr/>
          <p:nvPr/>
        </p:nvCxnSpPr>
        <p:spPr>
          <a:xfrm>
            <a:off x="5537200" y="4824118"/>
            <a:ext cx="1117600" cy="0"/>
          </a:xfrm>
          <a:prstGeom prst="line">
            <a:avLst/>
          </a:prstGeom>
          <a:ln w="1905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3281B38A-C2A9-E02A-1C6D-903940E9861B}"/>
              </a:ext>
            </a:extLst>
          </p:cNvPr>
          <p:cNvSpPr/>
          <p:nvPr/>
        </p:nvSpPr>
        <p:spPr>
          <a:xfrm>
            <a:off x="5384800" y="4649141"/>
            <a:ext cx="304800" cy="349955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F232769-CB47-1BD6-A5B5-1D8C1687BD96}"/>
              </a:ext>
            </a:extLst>
          </p:cNvPr>
          <p:cNvSpPr/>
          <p:nvPr/>
        </p:nvSpPr>
        <p:spPr>
          <a:xfrm>
            <a:off x="6502400" y="4649141"/>
            <a:ext cx="304800" cy="349955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DE1DF86-1BF8-7DD5-9963-9979DBE47BCD}"/>
              </a:ext>
            </a:extLst>
          </p:cNvPr>
          <p:cNvSpPr/>
          <p:nvPr/>
        </p:nvSpPr>
        <p:spPr>
          <a:xfrm>
            <a:off x="5791200" y="4474163"/>
            <a:ext cx="609600" cy="699911"/>
          </a:xfrm>
          <a:prstGeom prst="ellipse">
            <a:avLst/>
          </a:prstGeom>
          <a:noFill/>
          <a:ln w="19050">
            <a:solidFill>
              <a:srgbClr val="102E2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>
                <a:solidFill>
                  <a:srgbClr val="102E29"/>
                </a:solidFill>
              </a:rPr>
              <a:t>ω₂</a:t>
            </a:r>
            <a:endParaRPr lang="en-US" sz="1600">
              <a:solidFill>
                <a:srgbClr val="102E29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C519C0-2122-9D2A-CE37-87E5A3187018}"/>
              </a:ext>
            </a:extLst>
          </p:cNvPr>
          <p:cNvSpPr txBox="1"/>
          <p:nvPr/>
        </p:nvSpPr>
        <p:spPr>
          <a:xfrm>
            <a:off x="5080000" y="5319889"/>
            <a:ext cx="203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small I, fast </a:t>
            </a:r>
            <a:r>
              <a:rPr lang="el-GR" sz="1600">
                <a:solidFill>
                  <a:srgbClr val="102E29"/>
                </a:solidFill>
              </a:rPr>
              <a:t>ω</a:t>
            </a:r>
            <a:endParaRPr lang="en-US" sz="1600">
              <a:solidFill>
                <a:srgbClr val="102E29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DCE373-B4C1-72F1-3327-9B52C47F6558}"/>
              </a:ext>
            </a:extLst>
          </p:cNvPr>
          <p:cNvSpPr txBox="1"/>
          <p:nvPr/>
        </p:nvSpPr>
        <p:spPr>
          <a:xfrm>
            <a:off x="7874000" y="4328348"/>
            <a:ext cx="342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L = Iω stays the same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BAAF814-A331-0EA2-7486-032003B5CFFD}"/>
              </a:ext>
            </a:extLst>
          </p:cNvPr>
          <p:cNvSpPr txBox="1"/>
          <p:nvPr/>
        </p:nvSpPr>
        <p:spPr>
          <a:xfrm>
            <a:off x="7874000" y="4824118"/>
            <a:ext cx="342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but K = ½Iω² rises, because pulling the masses in takes work.</a:t>
            </a:r>
          </a:p>
        </p:txBody>
      </p:sp>
      <p:sp>
        <p:nvSpPr>
          <p:cNvPr id="39" name="diagram-caption">
            <a:extLst>
              <a:ext uri="{FF2B5EF4-FFF2-40B4-BE49-F238E27FC236}">
                <a16:creationId xmlns:a16="http://schemas.microsoft.com/office/drawing/2014/main" id="{C3946941-F00D-1177-E249-4AA61C11165D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Same angular momentum, more kinetic energy: the difference was paid for by internal work.</a:t>
            </a:r>
          </a:p>
        </p:txBody>
      </p:sp>
    </p:spTree>
    <p:extLst>
      <p:ext uri="{BB962C8B-B14F-4D97-AF65-F5344CB8AC3E}">
        <p14:creationId xmlns:p14="http://schemas.microsoft.com/office/powerpoint/2010/main" val="3285101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2D8C5E52-F008-431F-B0E0-42727181863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AP1 · UNIT 6 · AP PHYSICS 1: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C559E24-3DD5-4165-8216-DFB6DD712A7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D08C2E0-B06C-4F3B-ADC9-C17445634BC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8C8A283-9764-4E68-87CF-EB344BAAE80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AP1-U6 · 5–8%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6D7D37F-CDDA-4150-AFC3-C5096E8B0DF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Angular momentum is linear in angular speed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5529A956-7A9E-4D94-BA07-CD868DC80CCB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737EEACC-B019-4FB1-B840-EC9856B87912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F8C35FAD-6AC4-42EA-B566-57CEEDC8AC7C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Editable model data: (0, 0), (1, 2), …, (3, 6), (4, 8).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26186146-36B3-49FC-A7D4-AF59DA7F9DFB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0–8 kg·m²/s. Axes: Angular speed / rad/s; Angular momentum / kg·m²/s.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7A189EBA-E711-4696-AFA4-DD51666B7D59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4481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B0EE6119-778B-400D-821A-4F896B7EF58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AP1 · UNIT 6 · AP PHYSICS 1: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B43F771-DF2B-45FE-A8D6-788C8B20630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5A04F98-88CA-4915-93EC-B2EDC21F583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18DFD95-DEF9-4F81-88DF-DC5BB19BEB0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AP1-U6 · 5–8%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46E8118-65E8-428C-85F1-11121746B76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problem: model → equation → answer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C2C2A321-7BE2-4853-BA62-02B2B34413C5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ALGEBRA-BASED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17376634-178F-4775-9355-2A0549EA9D81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BB325B45-A410-4ED5-BDE4-E4A399545A6F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wheel with I = 0.80 kg·m² spins at 6.0 rad/s. Find its rotational kinetic energy.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EB350847-78F7-4A22-9623-80D8353E664D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B83724"/>
                </a:solidFill>
              </a:defRPr>
            </a:pPr>
            <a:r>
              <a:rPr sz="1800" b="1" i="0">
                <a:solidFill>
                  <a:srgbClr val="B83724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D7085454-8E2C-4B60-A0A8-356F311DA8F1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13E2D736-A530-4888-AE12-12BC63922679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Use Krot = ½Iω².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CCE69E1B-02D7-46C3-81DD-C471DB1CB78C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B83724"/>
                </a:solidFill>
              </a:defRPr>
            </a:pPr>
            <a:r>
              <a:rPr sz="1800" b="1" i="0">
                <a:solidFill>
                  <a:srgbClr val="B83724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67646158-FB90-48F3-BE02-8861037B9317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4B2B1BC7-19FA-471F-8432-239D0C24088F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Substitute: 0.5(0.80)(6.0²).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32835290-BF57-4A94-AD93-F6F493625DA8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B83724"/>
                </a:solidFill>
              </a:defRPr>
            </a:pPr>
            <a:r>
              <a:rPr sz="1800" b="1" i="0">
                <a:solidFill>
                  <a:srgbClr val="B83724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5DF5EB08-C301-4960-8A25-2A150675A7AF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0DAB1487-EEA1-4A2E-A939-ADCF6E2E5806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Keep radians dimensionless in the energy unit.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39659C68-F780-4DC5-B1A6-7EBDB4479F94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AF0DE8D3-450D-44BC-B6CA-83E04932FD9A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Krot = 14.4 J.</a:t>
            </a:r>
          </a:p>
        </p:txBody>
      </p:sp>
    </p:spTree>
    <p:extLst>
      <p:ext uri="{BB962C8B-B14F-4D97-AF65-F5344CB8AC3E}">
        <p14:creationId xmlns:p14="http://schemas.microsoft.com/office/powerpoint/2010/main" val="1259559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F92DA805-D42E-47C9-B3A8-3AEF180035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AP1 · UNIT 6 · AP PHYSICS 1: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C4B852A-B57F-4F49-A404-207F5A291B41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D2C23B5-2554-4CE8-A956-050629626A9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651DA0C-D06A-4C47-8198-B23FA207853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AP1-U6 · 5–8%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8B0937B-71FE-4AEA-BA61-E46ACB80991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Guided problem: finish the reasoning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5F9F592E-FC29-46CC-B6CB-88F6C64B21AB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ALGEBRA-BASED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8BC74E26-59AD-4DB1-ACB3-B2FCE207B669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5A6A89E0-4300-43FC-AA74-2EA7AE8FE3B4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skater changes I from 4.0 to 1.6 kg·m² with negligible external torque. Initial ω = 2.0 rad/s. Find final ω.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46BBC5CA-E228-4FC3-A25E-AC9E964BB11A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B83724"/>
                </a:solidFill>
              </a:defRPr>
            </a:pPr>
            <a:r>
              <a:rPr sz="1800" b="1" i="0">
                <a:solidFill>
                  <a:srgbClr val="B83724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6CB6C85C-51A2-4B59-B8C7-10F47BA532EE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0D2E9252-C407-4F42-BC7C-95636A70C6CD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ωf = Iiωi/If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FD9F06E3-E450-40AF-A556-FC034433FB82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B83724"/>
                </a:solidFill>
              </a:defRPr>
            </a:pPr>
            <a:r>
              <a:rPr sz="1800" b="1" i="0">
                <a:solidFill>
                  <a:srgbClr val="B83724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7834FDA5-4E0E-4EED-A85F-4690202D8B12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28212B28-C999-4C9D-8591-D543A1C36BE5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ωf = (4.0)(2.0)/1.6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F6E7A223-1958-4BD8-805F-9AF82224F03F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B83724"/>
                </a:solidFill>
              </a:defRPr>
            </a:pPr>
            <a:r>
              <a:rPr sz="1800" b="1" i="0">
                <a:solidFill>
                  <a:srgbClr val="B83724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9D9017E7-7764-4B04-8E94-29EB5AF66270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7F741B03-6E79-418B-9457-C2CB36DE5C1E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2B4FD0BB-37C8-4FAF-84E2-7185B4687D7F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43A7D801-145F-4231-96B0-BE95DC1FF341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ωf = 5.0 rad/s.</a:t>
            </a:r>
          </a:p>
        </p:txBody>
      </p:sp>
    </p:spTree>
    <p:extLst>
      <p:ext uri="{BB962C8B-B14F-4D97-AF65-F5344CB8AC3E}">
        <p14:creationId xmlns:p14="http://schemas.microsoft.com/office/powerpoint/2010/main" val="123958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99CC4DB0-65FB-49F7-97BF-4EA6D646E79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AP1 · UNIT 6 · AP PHYSICS 1: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F0F24D0-E1A1-446B-8441-A7AAFC12AC3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7ACA01C-B13D-4515-B130-5234614842C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41FA8D9-F96B-4AF7-AFF4-ED292EC4638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AP1-U6 · 5–8%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46853CF-7815-49C2-BE84-2787DA86193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68D085B3-FC22-40EA-B20E-921BCBBD6D3F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CLASS ACTIVITY · AP SCIENCE-PRACTICE ACTIVITY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9A410853-4037-42F2-B6FD-998DDFA35C9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B9CB6473-1C87-4BE2-AFA5-A4C7EC6C4E01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editable slide • mini-whiteboards • calculator when useful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9FA358B6-FAF5-417B-8A1C-BEB995B0CD56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58B8B2BF-42C6-4F90-818C-0CCA97B9D170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59927285-4882-4F0C-8A99-BD51C0E0918C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Compare a hoop and solid disk on the same gentle ramp using a simulation or teacher demo.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374B73FD-3E1C-4DF1-A2F6-06704A632886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E10DB5C3-5A95-48F4-BCCB-005D1D2036A2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9D690746-4397-45CB-A0D5-E2A56D830E9A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Predict first, then identify the energy partitions.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FCB56C3E-B7C7-4F55-B75C-F8E761F0AD1A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18CAB67F-62B9-4391-A684-49B8BABAEE7F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E3FBF900-D2C4-4649-ACC1-97B60ACE7205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Explain the result without saying only ‘shape’.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0C0FD5C0-AD6C-4485-A61C-942CE0FED691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6AFE010D-501F-4545-99C2-98EAF8F72E66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Success check: The explanation links rotational inertia to translational acceleration and energy partition.</a:t>
            </a:r>
          </a:p>
        </p:txBody>
      </p:sp>
    </p:spTree>
    <p:extLst>
      <p:ext uri="{BB962C8B-B14F-4D97-AF65-F5344CB8AC3E}">
        <p14:creationId xmlns:p14="http://schemas.microsoft.com/office/powerpoint/2010/main" val="1261367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5B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306F94E5-C452-4871-A276-C341DE3C3FF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AP1 · UNIT 6 · AP PHYSICS 1: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C78DC13-57AA-4A5F-AED1-F5D2FE4A959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4B1206CA-6BB0-4693-B025-3D5DBD14B6A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F5025F2-3BED-4C3E-A2F5-B02664F5505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COLLEGE BOARD AP PHYSICS · AP1-U6 · 5–8%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2C537D4F-70A8-48B9-9A30-627E878049CE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6F875FFA-6157-41E6-9704-555906101D9E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“If angular momentum is conserved, rotational kinetic energy must also be conserved.”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6B40CC84-00D4-4D4B-9F07-123B65B93A13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8573449A-31A9-48A6-9887-D3F2B0E6255B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Internal work can change rotational kinetic energy while total angular momentum stays constant.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C45F1C56-C5DC-43E7-8779-FCC8D1F0712D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Conservation laws are colleagues, not identical twins.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C0014C45-B54F-4929-8D19-12B0FCBC49D4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What energy source speeds up a skater who pulls in their arms?</a:t>
            </a:r>
          </a:p>
        </p:txBody>
      </p:sp>
    </p:spTree>
    <p:extLst>
      <p:ext uri="{BB962C8B-B14F-4D97-AF65-F5344CB8AC3E}">
        <p14:creationId xmlns:p14="http://schemas.microsoft.com/office/powerpoint/2010/main" val="13479232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5698</Words>
  <Application>Microsoft Office PowerPoint</Application>
  <DocSecurity>0</DocSecurity>
  <PresentationFormat>Widescreen</PresentationFormat>
  <Paragraphs>393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2026-08-14T20:14:36Z</dcterms:created>
  <dcterms:modified xsi:type="dcterms:W3CDTF">2026-08-15T16:01:16Z</dcterms:modified>
</cp:coreProperties>
</file>