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5"/>
  </p:notesMasterIdLst>
  <p:sldIdLst>
    <p:sldId id="256" r:id="rId2"/>
    <p:sldId id="257" r:id="rId3"/>
    <p:sldId id="258" r:id="rId4"/>
    <p:sldId id="268" r:id="rId5"/>
    <p:sldId id="259" r:id="rId6"/>
    <p:sldId id="260" r:id="rId7"/>
    <p:sldId id="261" r:id="rId8"/>
    <p:sldId id="262" r:id="rId9"/>
    <p:sldId id="263" r:id="rId10"/>
    <p:sldId id="264" r:id="rId11"/>
    <p:sldId id="265" r:id="rId12"/>
    <p:sldId id="266" r:id="rId13"/>
    <p:sldId id="267"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1"/>
  <c:style val="2"/>
  <c:chart>
    <c:autoTitleDeleted val="1"/>
    <c:plotArea>
      <c:layout/>
      <c:scatterChart>
        <c:scatterStyle val="lineMarker"/>
        <c:varyColors val="1"/>
        <c:ser>
          <c:idx val="0"/>
          <c:order val="0"/>
          <c:tx>
            <c:v>Potential from a 1.0 μC charge</c:v>
          </c:tx>
          <c:spPr>
            <a:ln w="28575">
              <a:solidFill>
                <a:srgbClr val="8A6200"/>
              </a:solidFill>
              <a:prstDash val="solid"/>
            </a:ln>
          </c:spPr>
          <c:marker>
            <c:symbol val="circle"/>
            <c:size val="7"/>
            <c:spPr>
              <a:solidFill>
                <a:srgbClr val="8A6200"/>
              </a:solidFill>
            </c:spPr>
          </c:marker>
          <c:xVal>
            <c:numLit>
              <c:formatCode>General</c:formatCode>
              <c:ptCount val="5"/>
              <c:pt idx="0">
                <c:v>10</c:v>
              </c:pt>
              <c:pt idx="1">
                <c:v>20</c:v>
              </c:pt>
              <c:pt idx="2">
                <c:v>30</c:v>
              </c:pt>
              <c:pt idx="3">
                <c:v>40</c:v>
              </c:pt>
              <c:pt idx="4">
                <c:v>50</c:v>
              </c:pt>
            </c:numLit>
          </c:xVal>
          <c:yVal>
            <c:numLit>
              <c:formatCode>General</c:formatCode>
              <c:ptCount val="5"/>
              <c:pt idx="0">
                <c:v>90</c:v>
              </c:pt>
              <c:pt idx="1">
                <c:v>45</c:v>
              </c:pt>
              <c:pt idx="2">
                <c:v>30</c:v>
              </c:pt>
              <c:pt idx="3">
                <c:v>22.5</c:v>
              </c:pt>
              <c:pt idx="4">
                <c:v>18</c:v>
              </c:pt>
            </c:numLit>
          </c:yVal>
          <c:smooth val="0"/>
          <c:extLst>
            <c:ext xmlns:c16="http://schemas.microsoft.com/office/drawing/2014/chart" uri="{C3380CC4-5D6E-409C-BE32-E72D297353CC}">
              <c16:uniqueId val="{00000000-576B-408D-8D3D-38A829EB0A23}"/>
            </c:ext>
          </c:extLst>
        </c:ser>
        <c:dLbls>
          <c:showLegendKey val="0"/>
          <c:showVal val="0"/>
          <c:showCatName val="0"/>
          <c:showSerName val="0"/>
          <c:showPercent val="0"/>
          <c:showBubbleSize val="0"/>
        </c:dLbls>
        <c:axId val="48650112"/>
        <c:axId val="48672768"/>
      </c:scatterChart>
      <c:valAx>
        <c:axId val="48672768"/>
        <c:scaling>
          <c:orientation val="minMax"/>
        </c:scaling>
        <c:delete val="0"/>
        <c:axPos val="l"/>
        <c:majorGridlines>
          <c:spPr>
            <a:ln w="9525">
              <a:solidFill>
                <a:srgbClr val="D6DED8"/>
              </a:solidFill>
              <a:prstDash val="solid"/>
            </a:ln>
          </c:spPr>
        </c:majorGridlines>
        <c:title>
          <c:tx>
            <c:rich>
              <a:bodyPr/>
              <a:lstStyle/>
              <a:p>
                <a:r>
                  <a:t>Electric potential / kV</a:t>
                </a:r>
              </a:p>
            </c:rich>
          </c:tx>
          <c:overlay val="0"/>
        </c:title>
        <c:numFmt formatCode="General" sourceLinked="1"/>
        <c:majorTickMark val="none"/>
        <c:minorTickMark val="none"/>
        <c:tickLblPos val="nextTo"/>
        <c:spPr>
          <a:ln w="9525">
            <a:solidFill>
              <a:srgbClr val="A9BBB4"/>
            </a:solidFill>
            <a:prstDash val="solid"/>
          </a:ln>
        </c:spPr>
        <c:txPr>
          <a:bodyPr anchorCtr="1"/>
          <a:lstStyle/>
          <a:p>
            <a:pPr>
              <a:defRPr sz="1650">
                <a:solidFill>
                  <a:srgbClr val="48635E"/>
                </a:solidFill>
              </a:defRPr>
            </a:pPr>
            <a:endParaRPr lang="en-US"/>
          </a:p>
        </c:txPr>
        <c:crossAx val="48650112"/>
        <c:crosses val="autoZero"/>
        <c:crossBetween val="midCat"/>
        <c:majorUnit val="20"/>
      </c:valAx>
      <c:valAx>
        <c:axId val="48650112"/>
        <c:scaling>
          <c:orientation val="minMax"/>
        </c:scaling>
        <c:delete val="0"/>
        <c:axPos val="b"/>
        <c:title>
          <c:tx>
            <c:rich>
              <a:bodyPr/>
              <a:lstStyle/>
              <a:p>
                <a:r>
                  <a:t>Distance / cm</a:t>
                </a:r>
              </a:p>
            </c:rich>
          </c:tx>
          <c:overlay val="0"/>
        </c:title>
        <c:numFmt formatCode="General" sourceLinked="1"/>
        <c:majorTickMark val="none"/>
        <c:minorTickMark val="none"/>
        <c:tickLblPos val="nextTo"/>
        <c:spPr>
          <a:ln w="9525">
            <a:solidFill>
              <a:srgbClr val="A9BBB4"/>
            </a:solidFill>
            <a:prstDash val="solid"/>
          </a:ln>
        </c:spPr>
        <c:txPr>
          <a:bodyPr anchorCtr="1"/>
          <a:lstStyle/>
          <a:p>
            <a:pPr>
              <a:defRPr sz="1650">
                <a:solidFill>
                  <a:srgbClr val="48635E"/>
                </a:solidFill>
              </a:defRPr>
            </a:pPr>
            <a:endParaRPr lang="en-US"/>
          </a:p>
        </c:txPr>
        <c:crossAx val="48672768"/>
        <c:crosses val="autoZero"/>
        <c:crossBetween val="midCat"/>
        <c:majorUnit val="10"/>
      </c:valAx>
      <c:spPr>
        <a:solidFill>
          <a:srgbClr val="FCFAF1"/>
        </a:solidFill>
        <a:ln w="0">
          <a:noFill/>
          <a:prstDash val="solid"/>
        </a:ln>
      </c:spPr>
    </c:plotArea>
    <c:plotVisOnly val="1"/>
    <c:dispBlanksAs val="zero"/>
    <c:showDLblsOverMax val="1"/>
  </c:chart>
  <c:spPr>
    <a:solidFill>
      <a:srgbClr val="FCFAF1"/>
    </a:solidFill>
    <a:ln w="0">
      <a:noFill/>
      <a:prstDash val="solid"/>
    </a:ln>
  </c:spPr>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p:cNvSpPr>
            <a:spLocks noGrp="1"/>
          </p:cNvSpPr>
          <p:nvPr>
            <p:ph type="hdr" sz="quarter"/>
          </p:nvPr>
        </p:nvSpPr>
        <p:spPr>
          <a:prstGeom prst="rect">
            <a:avLst/>
          </a:prstGeom>
        </p:spPr>
        <p:txBody>
          <a:bodyPr/>
          <a:lstStyle/>
          <a:p>
            <a:endParaRPr/>
          </a:p>
        </p:txBody>
      </p:sp>
      <p:sp>
        <p:nvSpPr>
          <p:cNvPr id="3" name="Date Placeholder"/>
          <p:cNvSpPr>
            <a:spLocks noGrp="1"/>
          </p:cNvSpPr>
          <p:nvPr>
            <p:ph type="dt" sz="quarter" idx="1"/>
          </p:nvPr>
        </p:nvSpPr>
        <p:spPr>
          <a:prstGeom prst="rect">
            <a:avLst/>
          </a:prstGeom>
        </p:spPr>
        <p:txBody>
          <a:bodyPr/>
          <a:lstStyle/>
          <a:p>
            <a:endParaRPr/>
          </a:p>
        </p:txBody>
      </p:sp>
      <p:sp>
        <p:nvSpPr>
          <p:cNvPr id="4" name="Slide Image Placeholder"/>
          <p:cNvSpPr>
            <a:spLocks noGrp="1" noRot="1" noChangeAspect="1"/>
          </p:cNvSpPr>
          <p:nvPr>
            <p:ph type="sldImg" idx="2"/>
          </p:nvPr>
        </p:nvSpPr>
        <p:spPr>
          <a:prstGeom prst="rect">
            <a:avLst/>
          </a:prstGeom>
        </p:spPr>
        <p:txBody>
          <a:bodyPr/>
          <a:lstStyle/>
          <a:p>
            <a:endParaRPr/>
          </a:p>
        </p:txBody>
      </p:sp>
      <p:sp>
        <p:nvSpPr>
          <p:cNvPr id="5" name="Notes Placeholder"/>
          <p:cNvSpPr>
            <a:spLocks noGrp="1"/>
          </p:cNvSpPr>
          <p:nvPr>
            <p:ph type="body" sz="quarter" idx="3"/>
          </p:nvPr>
        </p:nvSpPr>
        <p:spPr>
          <a:prstGeom prst="rect">
            <a:avLst/>
          </a:prstGeom>
        </p:spPr>
        <p:txBody>
          <a:bodyPr/>
          <a:lstStyle/>
          <a:p>
            <a:endParaRPr/>
          </a:p>
        </p:txBody>
      </p:sp>
      <p:sp>
        <p:nvSpPr>
          <p:cNvPr id="6" name="Footer Placeholder"/>
          <p:cNvSpPr>
            <a:spLocks noGrp="1"/>
          </p:cNvSpPr>
          <p:nvPr>
            <p:ph type="ftr" sz="quarter" idx="4"/>
          </p:nvPr>
        </p:nvSpPr>
        <p:spPr>
          <a:prstGeom prst="rect">
            <a:avLst/>
          </a:prstGeom>
        </p:spPr>
        <p:txBody>
          <a:bodyPr/>
          <a:lstStyle/>
          <a:p>
            <a:endParaRPr/>
          </a:p>
        </p:txBody>
      </p:sp>
      <p:sp>
        <p:nvSpPr>
          <p:cNvPr id="7" name="Slide Number Placeholder"/>
          <p:cNvSpPr>
            <a:spLocks noGrp="1"/>
          </p:cNvSpPr>
          <p:nvPr>
            <p:ph type="sldNum" sz="quarter" idx="5"/>
          </p:nvPr>
        </p:nvSpPr>
        <p:spPr>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2: Algebra-Based Course and Exam Description (Fall 2024 frameworks · current in 2026), https://apcentral.collegeboard.org/media/pdf/ap-physics-2-course-and-exam-description.pdf</a:t>
            </a:r>
          </a:p>
          <a:p>
            <a:r>
              <a:t>College Board course page, https://apcentral.collegeboard.org/courses/ap-physics-2</a:t>
            </a:r>
          </a:p>
          <a:p>
            <a:r>
              <a:t>GioPhysics lesson route, https://giophysics.com/chapter-19/coulombs-law</a:t>
            </a:r>
          </a:p>
          <a:p>
            <a:r>
              <a:t>This deck uses original GioPhysics worked examples and AP-style questions; it does not reproduce College Board exam questions.</a:t>
            </a:r>
          </a:p>
          <a:p>
            <a:r>
              <a:t>[Visual description]</a:t>
            </a:r>
          </a:p>
          <a:p>
            <a:r>
              <a:t>A dark-green opening slide with the exact topic title “Electric Force, Field, and Potential”, an accent ring for group AP2, and a single hook question.</a:t>
            </a:r>
          </a:p>
          <a:p>
            <a:r>
              <a:t>[Teacher cue]</a:t>
            </a:r>
          </a:p>
          <a:p>
            <a:r>
              <a:t>Ask the hook question before revealing any explanation. Listen for the representations students choose, then connect their answers to AP unit 10.</a:t>
            </a:r>
          </a:p>
          <a:p>
            <a:r>
              <a:t>[Syllabus coverage]</a:t>
            </a:r>
          </a:p>
          <a:p>
            <a:r>
              <a:t>Electric force and field are vectors; potential is a scalar.; Superposition combines contributions from each source charge.; Electric potential energy depends on the charge configuration.; Equipotential lines are perpendicular to electric-field direction.</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logarithms where introduced, proportional reasoning and graph slopes/areas; no calculus is required.</a:t>
            </a:r>
          </a:p>
          <a:p>
            <a:r>
              <a:t>[Safety]</a:t>
            </a:r>
          </a:p>
          <a:p>
            <a:r>
              <a:t>Follow the school risk assessment, secure apparatus and keep movement routes clear.</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2: Algebra-Based Course and Exam Description (Fall 2024 frameworks · current in 2026), https://apcentral.collegeboard.org/media/pdf/ap-physics-2-course-and-exam-description.pdf</a:t>
            </a:r>
          </a:p>
          <a:p>
            <a:r>
              <a:t>College Board course page, https://apcentral.collegeboard.org/courses/ap-physics-2</a:t>
            </a:r>
          </a:p>
          <a:p>
            <a:r>
              <a:t>GioPhysics lesson route, https://giophysics.com/chapter-19/coulombs-law</a:t>
            </a:r>
          </a:p>
          <a:p>
            <a:r>
              <a:t>This deck uses original GioPhysics worked examples and AP-style questions; it does not reproduce College Board exam questions.</a:t>
            </a:r>
          </a:p>
          <a:p>
            <a:r>
              <a:t>[Visual description]</a:t>
            </a:r>
          </a:p>
          <a:p>
            <a:r>
              <a:t>An original 3-mark exam-style question occupies the main page, with a dark solve–pair–compare–justify sequence beside it.</a:t>
            </a:r>
          </a:p>
          <a:p>
            <a:r>
              <a:t>[Teacher cue]</a:t>
            </a:r>
          </a:p>
          <a:p>
            <a:r>
              <a:t>Give independent thinking time, then ask pairs to compare methods before answers. Listen for each command word: derive, calculate, justify. Do not reveal the mark scheme until slide 11.</a:t>
            </a:r>
          </a:p>
          <a:p>
            <a:r>
              <a:t>[Syllabus coverage]</a:t>
            </a:r>
          </a:p>
          <a:p>
            <a:r>
              <a:t>Electric force and field are vectors; potential is a scalar.; Superposition combines contributions from each source charge.; Electric potential energy depends on the charge configuration.; Equipotential lines are perpendicular to electric-field direction.</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logarithms where introduced, proportional reasoning and graph slopes/areas; no calculus is required.</a:t>
            </a:r>
          </a:p>
          <a:p>
            <a:r>
              <a:t>[Safety]</a:t>
            </a:r>
          </a:p>
          <a:p>
            <a:r>
              <a:t>Follow the school risk assessment, secure apparatus and keep movement routes clear.</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2: Algebra-Based Course and Exam Description (Fall 2024 frameworks · current in 2026), https://apcentral.collegeboard.org/media/pdf/ap-physics-2-course-and-exam-description.pdf</a:t>
            </a:r>
          </a:p>
          <a:p>
            <a:r>
              <a:t>College Board course page, https://apcentral.collegeboard.org/courses/ap-physics-2</a:t>
            </a:r>
          </a:p>
          <a:p>
            <a:r>
              <a:t>GioPhysics lesson route, https://giophysics.com/chapter-19/coulombs-law</a:t>
            </a:r>
          </a:p>
          <a:p>
            <a:r>
              <a:t>This deck uses original GioPhysics worked examples and AP-style questions; it does not reproduce College Board exam questions.</a:t>
            </a:r>
          </a:p>
          <a:p>
            <a:r>
              <a:t>[Visual description]</a:t>
            </a:r>
          </a:p>
          <a:p>
            <a:r>
              <a:t>Three numbered mark-scheme ideas are listed in a single readable column, followed by a dark pair-improvement challenge.</a:t>
            </a:r>
          </a:p>
          <a:p>
            <a:r>
              <a:t>[Teacher cue]</a:t>
            </a:r>
          </a:p>
          <a:p>
            <a:r>
              <a:t>Reveal one numbered marking point at a time. Ask students to locate matching evidence in their own answer, explain missing reasoning and improve one line before counting marks.</a:t>
            </a:r>
          </a:p>
          <a:p>
            <a:r>
              <a:t>[Syllabus coverage]</a:t>
            </a:r>
          </a:p>
          <a:p>
            <a:r>
              <a:t>Electric force and field are vectors; potential is a scalar.; Superposition combines contributions from each source charge.; Electric potential energy depends on the charge configuration.; Equipotential lines are perpendicular to electric-field direction.</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logarithms where introduced, proportional reasoning and graph slopes/areas; no calculus is required.</a:t>
            </a:r>
          </a:p>
          <a:p>
            <a:r>
              <a:t>[Safety]</a:t>
            </a:r>
          </a:p>
          <a:p>
            <a:r>
              <a:t>Follow the school risk assessment, secure apparatus and keep movement routes clear.</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2: Algebra-Based Course and Exam Description (Fall 2024 frameworks · current in 2026), https://apcentral.collegeboard.org/media/pdf/ap-physics-2-course-and-exam-description.pdf</a:t>
            </a:r>
          </a:p>
          <a:p>
            <a:r>
              <a:t>College Board course page, https://apcentral.collegeboard.org/courses/ap-physics-2</a:t>
            </a:r>
          </a:p>
          <a:p>
            <a:r>
              <a:t>GioPhysics lesson route, https://giophysics.com/chapter-19/coulombs-law</a:t>
            </a:r>
          </a:p>
          <a:p>
            <a:r>
              <a:t>This deck uses original GioPhysics worked examples and AP-style questions; it does not reproduce College Board exam questions.</a:t>
            </a:r>
          </a:p>
          <a:p>
            <a:r>
              <a:t>[Visual description]</a:t>
            </a:r>
          </a:p>
          <a:p>
            <a:r>
              <a:t>A four-question final quiz is presented in two columns. Each question has four editable answer choices and space for independent reasoning.</a:t>
            </a:r>
          </a:p>
          <a:p>
            <a:r>
              <a:t>[Teacher cue]</a:t>
            </a:r>
          </a:p>
          <a:p>
            <a:r>
              <a:t>Run the quiz independently first. Ask students to commit to all four answers, then compare only the question they found hardest. Do not reveal solutions until slide 13.</a:t>
            </a:r>
          </a:p>
          <a:p>
            <a:r>
              <a:t>[Syllabus coverage]</a:t>
            </a:r>
          </a:p>
          <a:p>
            <a:r>
              <a:t>Electric force and field are vectors; potential is a scalar.; Superposition combines contributions from each source charge.; Electric potential energy depends on the charge configuration.; Equipotential lines are perpendicular to electric-field direction.</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logarithms where introduced, proportional reasoning and graph slopes/areas; no calculus is required.</a:t>
            </a:r>
          </a:p>
          <a:p>
            <a:r>
              <a:t>[Safety]</a:t>
            </a:r>
          </a:p>
          <a:p>
            <a:r>
              <a:t>Follow the school risk assessment, secure apparatus and keep movement routes clear.</a:t>
            </a:r>
          </a:p>
          <a:p>
            <a:r>
              <a:t>[Final quiz] Four original retrieval and application questions. Require at least one spoken or written justification before the answer reveal.</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2: Algebra-Based Course and Exam Description (Fall 2024 frameworks · current in 2026), https://apcentral.collegeboard.org/media/pdf/ap-physics-2-course-and-exam-description.pdf</a:t>
            </a:r>
          </a:p>
          <a:p>
            <a:r>
              <a:t>College Board course page, https://apcentral.collegeboard.org/courses/ap-physics-2</a:t>
            </a:r>
          </a:p>
          <a:p>
            <a:r>
              <a:t>GioPhysics lesson route, https://giophysics.com/chapter-19/coulombs-law</a:t>
            </a:r>
          </a:p>
          <a:p>
            <a:r>
              <a:t>This deck uses original GioPhysics worked examples and AP-style questions; it does not reproduce College Board exam questions.</a:t>
            </a:r>
          </a:p>
          <a:p>
            <a:r>
              <a:t>[Visual description]</a:t>
            </a:r>
          </a:p>
          <a:p>
            <a:r>
              <a:t>Four numbered quiz answers appear as horizontal rows on a dark background, each pairing the correct answer with a concise reason and ending with an exit ticket.</a:t>
            </a:r>
          </a:p>
          <a:p>
            <a:r>
              <a:t>[Teacher cue]</a:t>
            </a:r>
          </a:p>
          <a:p>
            <a:r>
              <a:t>Reveal answers one at a time. Ask for the reason before reading it, then invite students to correct in a different colour and complete the one-sentence exit ticket.</a:t>
            </a:r>
          </a:p>
          <a:p>
            <a:r>
              <a:t>[Syllabus coverage]</a:t>
            </a:r>
          </a:p>
          <a:p>
            <a:r>
              <a:t>Electric force and field are vectors; potential is a scalar.; Superposition combines contributions from each source charge.; Electric potential energy depends on the charge configuration.; Equipotential lines are perpendicular to electric-field direction.</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logarithms where introduced, proportional reasoning and graph slopes/areas; no calculus is required.</a:t>
            </a:r>
          </a:p>
          <a:p>
            <a:r>
              <a:t>[Safety]</a:t>
            </a:r>
          </a:p>
          <a:p>
            <a:r>
              <a:t>Follow the school risk assessment, secure apparatus and keep movement routes clear.</a:t>
            </a:r>
          </a:p>
          <a:p>
            <a:r>
              <a:t>[Quiz answers] 1. F = k|q₁q₂|/r² — It is one of the unit’s governing relationships. 2. 1.B — Practice 1.B is creating quantitative graphs with scales and units. 3. Potential contributions can cancel while the vector field remains nonzero. — The correction states the physically valid boundary or relationship. 4. Units and a physical interpretation — A complete response connects mathematics to the model and reports units.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2: Algebra-Based Course and Exam Description (Fall 2024 frameworks · current in 2026), https://apcentral.collegeboard.org/media/pdf/ap-physics-2-course-and-exam-description.pdf</a:t>
            </a:r>
          </a:p>
          <a:p>
            <a:r>
              <a:t>College Board course page, https://apcentral.collegeboard.org/courses/ap-physics-2</a:t>
            </a:r>
          </a:p>
          <a:p>
            <a:r>
              <a:t>GioPhysics lesson route, https://giophysics.com/chapter-19/coulombs-law</a:t>
            </a:r>
          </a:p>
          <a:p>
            <a:r>
              <a:t>This deck uses original GioPhysics worked examples and AP-style questions; it does not reproduce College Board exam questions.</a:t>
            </a:r>
          </a:p>
          <a:p>
            <a:r>
              <a:t>[Visual description]</a:t>
            </a:r>
          </a:p>
          <a:p>
            <a:r>
              <a:t>Three large numbered retrieval questions run down the slide, followed by a mini-whiteboard challenge. No answers are visible on this slide.</a:t>
            </a:r>
          </a:p>
          <a:p>
            <a:r>
              <a:t>[Teacher cue]</a:t>
            </a:r>
          </a:p>
          <a:p>
            <a:r>
              <a:t>Allow silent think time first. Ask for answers without confirming immediately; invite a partner to explain or challenge each response before the reveal later in the lesson.</a:t>
            </a:r>
          </a:p>
          <a:p>
            <a:r>
              <a:t>[Syllabus coverage]</a:t>
            </a:r>
          </a:p>
          <a:p>
            <a:r>
              <a:t>Electric force and field are vectors; potential is a scalar.; Superposition combines contributions from each source charge.; Electric potential energy depends on the charge configuration.; Equipotential lines are perpendicular to electric-field direction.</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logarithms where introduced, proportional reasoning and graph slopes/areas; no calculus is required.</a:t>
            </a:r>
          </a:p>
          <a:p>
            <a:r>
              <a:t>[Safety]</a:t>
            </a:r>
          </a:p>
          <a:p>
            <a:r>
              <a:t>Follow the school risk assessment, secure apparatus and keep movement routes clear.</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2: Algebra-Based Course and Exam Description (Fall 2024 frameworks · current in 2026), https://apcentral.collegeboard.org/media/pdf/ap-physics-2-course-and-exam-description.pdf</a:t>
            </a:r>
          </a:p>
          <a:p>
            <a:r>
              <a:t>College Board course page, https://apcentral.collegeboard.org/courses/ap-physics-2</a:t>
            </a:r>
          </a:p>
          <a:p>
            <a:r>
              <a:t>GioPhysics lesson route, https://giophysics.com/chapter-19/coulombs-law</a:t>
            </a:r>
          </a:p>
          <a:p>
            <a:r>
              <a:t>This deck uses original GioPhysics worked examples and AP-style questions; it does not reproduce College Board exam questions.</a:t>
            </a:r>
          </a:p>
          <a:p>
            <a:r>
              <a:t>[Visual description]</a:t>
            </a:r>
          </a:p>
          <a:p>
            <a:r>
              <a:t>Five concise syllabus ideas form a vertical sequence on the left. An editable dark equation panel and vocabulary rail sit on the right.</a:t>
            </a:r>
          </a:p>
          <a:p>
            <a:r>
              <a:t>[Teacher cue]</a:t>
            </a:r>
          </a:p>
          <a:p>
            <a:r>
              <a:t>Explain one governing idea at a time. Ask students to restate it using one vocabulary word, then reveal the equation only after its variables and mathematical boundary are named.</a:t>
            </a:r>
          </a:p>
          <a:p>
            <a:r>
              <a:t>[Syllabus coverage]</a:t>
            </a:r>
          </a:p>
          <a:p>
            <a:r>
              <a:t>Electric force and field are vectors; potential is a scalar.; Superposition combines contributions from each source charge.; Electric potential energy depends on the charge configuration.; Equipotential lines are perpendicular to electric-field direction.</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logarithms where introduced, proportional reasoning and graph slopes/areas; no calculus is required.</a:t>
            </a:r>
          </a:p>
          <a:p>
            <a:r>
              <a:t>[Safety]</a:t>
            </a:r>
          </a:p>
          <a:p>
            <a:r>
              <a:t>Follow the school risk assessment, secure apparatus and keep movement routes clear.</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176092-3915-598C-0ACF-6246A83527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F54148-498D-0EDA-42DF-5C49E36E2C3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C78F64F-2538-BA4E-CCF8-8C37DEA6777D}"/>
              </a:ext>
            </a:extLst>
          </p:cNvPr>
          <p:cNvSpPr>
            <a:spLocks noGrp="1"/>
          </p:cNvSpPr>
          <p:nvPr>
            <p:ph type="body" idx="1"/>
          </p:nvPr>
        </p:nvSpPr>
        <p:spPr/>
        <p:txBody>
          <a:bodyPr/>
          <a:lstStyle/>
          <a:p>
            <a:r>
              <a:t>[Sources]</a:t>
            </a:r>
          </a:p>
          <a:p>
            <a:r>
              <a:t>AP Physics 2: Algebra-Based Course and Exam Description (Fall 2024 frameworks · current in 2026), https://apcentral.collegeboard.org/media/pdf/ap-physics-2-course-and-exam-description.pdf</a:t>
            </a:r>
          </a:p>
          <a:p>
            <a:r>
              <a:t>College Board course page, https://apcentral.collegeboard.org/courses/ap-physics-2</a:t>
            </a:r>
          </a:p>
          <a:p>
            <a:r>
              <a:t>GioPhysics lesson route, https://giophysics.com/chapter-19/coulombs-law</a:t>
            </a:r>
          </a:p>
          <a:p>
            <a:r>
              <a:t>This deck uses original GioPhysics worked examples and AP-style questions; it does not reproduce College Board exam questions.</a:t>
            </a:r>
          </a:p>
          <a:p>
            <a:r>
              <a:t>[Visual description]</a:t>
            </a:r>
          </a:p>
          <a:p>
            <a:r>
              <a:t>The simple definition is stated in one sentence across the top of the slide. Below it a drawn diagram is labelled +q, −q, midpoint, E from +q, E from −q, V = 0 here, Force and field: vectors, Potential: a scalar. A caption reads: At the midpoint the two field arrows point the same way and add; the two potentials cancel.</a:t>
            </a:r>
          </a:p>
          <a:p>
            <a:r>
              <a:t>[Teacher cue]</a:t>
            </a:r>
          </a:p>
          <a:p>
            <a:r>
              <a:t>Explain one governing idea at a time. Ask students to restate it using one vocabulary word, then reveal the equation only after its variables and mathematical boundary are named.</a:t>
            </a:r>
          </a:p>
          <a:p>
            <a:r>
              <a:t>[Syllabus coverage]</a:t>
            </a:r>
          </a:p>
          <a:p>
            <a:r>
              <a:t>Electric force and field are vectors; potential is a scalar.; Superposition combines contributions from each source charge.; Electric potential energy depends on the charge configuration.; Equipotential lines are perpendicular to electric-field direction.</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logarithms where introduced, proportional reasoning and graph slopes/areas; no calculus is required.</a:t>
            </a:r>
          </a:p>
          <a:p>
            <a:r>
              <a:t>[Safety]</a:t>
            </a:r>
          </a:p>
          <a:p>
            <a:r>
              <a:t>Follow the school risk assessment, secure apparatus and keep movement routes clear.</a:t>
            </a:r>
          </a:p>
        </p:txBody>
      </p:sp>
      <p:sp>
        <p:nvSpPr>
          <p:cNvPr id="4" name="Slide Number Placeholder 3">
            <a:extLst>
              <a:ext uri="{FF2B5EF4-FFF2-40B4-BE49-F238E27FC236}">
                <a16:creationId xmlns:a16="http://schemas.microsoft.com/office/drawing/2014/main" id="{5D588C8B-4331-7023-AF85-17AE672BECB5}"/>
              </a:ext>
            </a:extLst>
          </p:cNvPr>
          <p:cNvSpPr>
            <a:spLocks noGrp="1"/>
          </p:cNvSpPr>
          <p:nvPr>
            <p:ph type="sldNum" idx="5"/>
          </p:nvPr>
        </p:nvSpPr>
        <p:spPr/>
        <p:txBody>
          <a:bodyPr/>
          <a:lstStyle/>
          <a:p>
            <a:endParaRPr/>
          </a:p>
        </p:txBody>
      </p:sp>
    </p:spTree>
    <p:extLst>
      <p:ext uri="{BB962C8B-B14F-4D97-AF65-F5344CB8AC3E}">
        <p14:creationId xmlns:p14="http://schemas.microsoft.com/office/powerpoint/2010/main" val="25627672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2: Algebra-Based Course and Exam Description (Fall 2024 frameworks · current in 2026), https://apcentral.collegeboard.org/media/pdf/ap-physics-2-course-and-exam-description.pdf</a:t>
            </a:r>
          </a:p>
          <a:p>
            <a:r>
              <a:t>College Board course page, https://apcentral.collegeboard.org/courses/ap-physics-2</a:t>
            </a:r>
          </a:p>
          <a:p>
            <a:r>
              <a:t>GioPhysics lesson route, https://giophysics.com/chapter-19/coulombs-law</a:t>
            </a:r>
          </a:p>
          <a:p>
            <a:r>
              <a:t>This deck uses original GioPhysics worked examples and AP-style questions; it does not reproduce College Board exam questions.</a:t>
            </a:r>
          </a:p>
          <a:p>
            <a:r>
              <a:t>[Visual description]</a:t>
            </a:r>
          </a:p>
          <a:p>
            <a:r>
              <a:t>An editable scatter chart plots Electric potential in kV against Distance in m; Distance is converted from metres to centimetres; Electric potential remains in kV. The left rail states the original data and scale so the graph remains accessible without colour.</a:t>
            </a:r>
          </a:p>
          <a:p>
            <a:r>
              <a:t>[Teacher cue]</a:t>
            </a:r>
          </a:p>
          <a:p>
            <a:r>
              <a:t>Ask for a silent prediction before showing the plotted relationship. Then select the native chart, edit one data value and ask which physical quantity and conclusion must change. Students test inverse proportionality by doubling distance and discuss why the sign follows source charge.</a:t>
            </a:r>
          </a:p>
          <a:p>
            <a:r>
              <a:t>[Syllabus coverage]</a:t>
            </a:r>
          </a:p>
          <a:p>
            <a:r>
              <a:t>Electric force and field are vectors; potential is a scalar.; Superposition combines contributions from each source charge.; Electric potential energy depends on the charge configuration.; Equipotential lines are perpendicular to electric-field direction.</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logarithms where introduced, proportional reasoning and graph slopes/areas; no calculus is required.</a:t>
            </a:r>
          </a:p>
          <a:p>
            <a:r>
              <a:t>[Safety]</a:t>
            </a:r>
          </a:p>
          <a:p>
            <a:r>
              <a:t>Follow the school risk assessment, secure apparatus and keep movement routes clear.</a:t>
            </a:r>
          </a:p>
          <a:p>
            <a:r>
              <a:t>[Quantitative visual] Values: Editable model data: (0.1, 90), (0.2, 45), (0.3, 30), (0.4, 22.5), (0.5, 18). Data: illustrative lesson data. Scale: 18.0 to 90 kV.</a:t>
            </a:r>
          </a:p>
          <a:p>
            <a:r>
              <a:t>Units: x uses metres; y uses kV.</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2: Algebra-Based Course and Exam Description (Fall 2024 frameworks · current in 2026), https://apcentral.collegeboard.org/media/pdf/ap-physics-2-course-and-exam-description.pdf</a:t>
            </a:r>
          </a:p>
          <a:p>
            <a:r>
              <a:t>College Board course page, https://apcentral.collegeboard.org/courses/ap-physics-2</a:t>
            </a:r>
          </a:p>
          <a:p>
            <a:r>
              <a:t>GioPhysics lesson route, https://giophysics.com/chapter-19/coulombs-law</a:t>
            </a:r>
          </a:p>
          <a:p>
            <a:r>
              <a:t>This deck uses original GioPhysics worked examples and AP-style questions; it does not reproduce College Board exam questions.</a:t>
            </a:r>
          </a:p>
          <a:p>
            <a:r>
              <a:t>[Visual description]</a:t>
            </a:r>
          </a:p>
          <a:p>
            <a:r>
              <a:t>A large problem statement is followed by three editable Step 1–3 reasoning lines and a high-contrast answer band.</a:t>
            </a:r>
          </a:p>
          <a:p>
            <a:r>
              <a:t>[Teacher cue]</a:t>
            </a:r>
          </a:p>
          <a:p>
            <a:r>
              <a:t>Model the reasoning aloud, then ask students to explain why each operation is valid. Pause before the answer and listen for unit or substitution errors.</a:t>
            </a:r>
          </a:p>
          <a:p>
            <a:r>
              <a:t>[Syllabus coverage]</a:t>
            </a:r>
          </a:p>
          <a:p>
            <a:r>
              <a:t>Electric force and field are vectors; potential is a scalar.; Superposition combines contributions from each source charge.; Electric potential energy depends on the charge configuration.; Equipotential lines are perpendicular to electric-field direction.</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logarithms where introduced, proportional reasoning and graph slopes/areas; no calculus is required.</a:t>
            </a:r>
          </a:p>
          <a:p>
            <a:r>
              <a:t>[Safety]</a:t>
            </a:r>
          </a:p>
          <a:p>
            <a:r>
              <a:t>Follow the school risk assessment, secure apparatus and keep movement routes clear.</a:t>
            </a:r>
          </a:p>
          <a:p>
            <a:r>
              <a:t>[Worked problem] Steps: 1) Use E = k|q|/r². 2) Substitute 8.99×10⁹(2.0×10⁻⁶)/(0.30²). 3) Direction is away from positive charge. Answer: E = 2.0 × 10⁵ N/C away from the charge.</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2: Algebra-Based Course and Exam Description (Fall 2024 frameworks · current in 2026), https://apcentral.collegeboard.org/media/pdf/ap-physics-2-course-and-exam-description.pdf</a:t>
            </a:r>
          </a:p>
          <a:p>
            <a:r>
              <a:t>College Board course page, https://apcentral.collegeboard.org/courses/ap-physics-2</a:t>
            </a:r>
          </a:p>
          <a:p>
            <a:r>
              <a:t>GioPhysics lesson route, https://giophysics.com/chapter-19/coulombs-law</a:t>
            </a:r>
          </a:p>
          <a:p>
            <a:r>
              <a:t>This deck uses original GioPhysics worked examples and AP-style questions; it does not reproduce College Board exam questions.</a:t>
            </a:r>
          </a:p>
          <a:p>
            <a:r>
              <a:t>[Visual description]</a:t>
            </a:r>
          </a:p>
          <a:p>
            <a:r>
              <a:t>A large problem statement is followed by three editable Step 1–3 reasoning lines and a high-contrast answer band.</a:t>
            </a:r>
          </a:p>
          <a:p>
            <a:r>
              <a:t>[Teacher cue]</a:t>
            </a:r>
          </a:p>
          <a:p>
            <a:r>
              <a:t>Ask students to solve each line on mini-whiteboards before you explain and reveal the next step. Compare units and methods, not only final numbers.</a:t>
            </a:r>
          </a:p>
          <a:p>
            <a:r>
              <a:t>[Syllabus coverage]</a:t>
            </a:r>
          </a:p>
          <a:p>
            <a:r>
              <a:t>Electric force and field are vectors; potential is a scalar.; Superposition combines contributions from each source charge.; Electric potential energy depends on the charge configuration.; Equipotential lines are perpendicular to electric-field direction.</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logarithms where introduced, proportional reasoning and graph slopes/areas; no calculus is required.</a:t>
            </a:r>
          </a:p>
          <a:p>
            <a:r>
              <a:t>[Safety]</a:t>
            </a:r>
          </a:p>
          <a:p>
            <a:r>
              <a:t>Follow the school risk assessment, secure apparatus and keep movement routes clear.</a:t>
            </a:r>
          </a:p>
          <a:p>
            <a:r>
              <a:t>[Worked problem] Steps: 1) V = (8.99×10⁹)(−3.0×10⁻⁶)/0.20 2) Keep the negative sign. 3) Check the direction, significant figures and physical meaning of the result. Answer: V = −1.35 × 10⁵ V.</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2: Algebra-Based Course and Exam Description (Fall 2024 frameworks · current in 2026), https://apcentral.collegeboard.org/media/pdf/ap-physics-2-course-and-exam-description.pdf</a:t>
            </a:r>
          </a:p>
          <a:p>
            <a:r>
              <a:t>College Board course page, https://apcentral.collegeboard.org/courses/ap-physics-2</a:t>
            </a:r>
          </a:p>
          <a:p>
            <a:r>
              <a:t>GioPhysics lesson route, https://giophysics.com/chapter-19/coulombs-law</a:t>
            </a:r>
          </a:p>
          <a:p>
            <a:r>
              <a:t>This deck uses original GioPhysics worked examples and AP-style questions; it does not reproduce College Board exam questions.</a:t>
            </a:r>
          </a:p>
          <a:p>
            <a:r>
              <a:t>[Visual description]</a:t>
            </a:r>
          </a:p>
          <a:p>
            <a:r>
              <a:t>A dark activity slide shows required materials on the left, three large numbered instructions on the right and a success criterion at the bottom.</a:t>
            </a:r>
          </a:p>
          <a:p>
            <a:r>
              <a:t>[Teacher cue]</a:t>
            </a:r>
          </a:p>
          <a:p>
            <a:r>
              <a:t>Explain the success check before starting. Circulate, listen for misconceptions and ask pairs to compare evidence. Stop the activity with enough time for one group to model a strong answer.</a:t>
            </a:r>
          </a:p>
          <a:p>
            <a:r>
              <a:t>[Syllabus coverage]</a:t>
            </a:r>
          </a:p>
          <a:p>
            <a:r>
              <a:t>Electric force and field are vectors; potential is a scalar.; Superposition combines contributions from each source charge.; Electric potential energy depends on the charge configuration.; Equipotential lines are perpendicular to electric-field direction.</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logarithms where introduced, proportional reasoning and graph slopes/areas; no calculus is required.</a:t>
            </a:r>
          </a:p>
          <a:p>
            <a:r>
              <a:t>[Safety]</a:t>
            </a:r>
          </a:p>
          <a:p>
            <a:r>
              <a:t>Follow the school risk assessment, secure apparatus and keep movement routes clear.</a:t>
            </a:r>
          </a:p>
          <a:p>
            <a:r>
              <a:t>[Safety] Follow the school risk assessment, secure apparatus and keep movement routes clear.</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2: Algebra-Based Course and Exam Description (Fall 2024 frameworks · current in 2026), https://apcentral.collegeboard.org/media/pdf/ap-physics-2-course-and-exam-description.pdf</a:t>
            </a:r>
          </a:p>
          <a:p>
            <a:r>
              <a:t>College Board course page, https://apcentral.collegeboard.org/courses/ap-physics-2</a:t>
            </a:r>
          </a:p>
          <a:p>
            <a:r>
              <a:t>GioPhysics lesson route, https://giophysics.com/chapter-19/coulombs-law</a:t>
            </a:r>
          </a:p>
          <a:p>
            <a:r>
              <a:t>This deck uses original GioPhysics worked examples and AP-style questions; it does not reproduce College Board exam questions.</a:t>
            </a:r>
          </a:p>
          <a:p>
            <a:r>
              <a:t>[Visual description]</a:t>
            </a:r>
          </a:p>
          <a:p>
            <a:r>
              <a:t>A full accent-colour slide contrasts one large misconception with a dark correction band, a classroom-safe joke and a mini-whiteboard check.</a:t>
            </a:r>
          </a:p>
          <a:p>
            <a:r>
              <a:t>[Teacher cue]</a:t>
            </a:r>
          </a:p>
          <a:p>
            <a:r>
              <a:t>Ask students to vote true or false before reading the correction. Invite one pair to explain the trap, then use the humorous line as a memory cue rather than as the scientific explanation.</a:t>
            </a:r>
          </a:p>
          <a:p>
            <a:r>
              <a:t>[Syllabus coverage]</a:t>
            </a:r>
          </a:p>
          <a:p>
            <a:r>
              <a:t>Electric force and field are vectors; potential is a scalar.; Superposition combines contributions from each source charge.; Electric potential energy depends on the charge configuration.; Equipotential lines are perpendicular to electric-field direction.</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logarithms where introduced, proportional reasoning and graph slopes/areas; no calculus is required.</a:t>
            </a:r>
          </a:p>
          <a:p>
            <a:r>
              <a:t>[Safety]</a:t>
            </a:r>
          </a:p>
          <a:p>
            <a:r>
              <a:t>Follow the school risk assessment, secure apparatus and keep movement routes clear.</a:t>
            </a:r>
          </a:p>
          <a:p>
            <a:r>
              <a:t>[Humor] Zero on one scoreboard does not mean every player stopped moving.</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aster">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lnSpc>
          <a:spcPct val="90000"/>
        </a:lnSpc>
        <a:spcBef>
          <a:spcPts val="0"/>
        </a:spcBef>
        <a:buNone/>
        <a:defRPr sz="4400">
          <a:solidFill>
            <a:schemeClr val="tx1"/>
          </a:solidFill>
          <a:latin typeface="+mj-lt"/>
          <a:ea typeface="+mj-lt"/>
          <a:cs typeface="+mj-lt"/>
        </a:defRPr>
      </a:lvl1pPr>
    </p:titleStyle>
    <p:bodyStyle>
      <a:lvl1pPr marL="228600" indent="-228600" algn="l">
        <a:lnSpc>
          <a:spcPct val="90000"/>
        </a:lnSpc>
        <a:spcBef>
          <a:spcPts val="1000"/>
        </a:spcBef>
        <a:buChar char="•"/>
        <a:defRPr sz="2800">
          <a:solidFill>
            <a:schemeClr val="tx1"/>
          </a:solidFill>
          <a:latin typeface="+mn-lt"/>
          <a:ea typeface="+mn-lt"/>
          <a:cs typeface="+mn-lt"/>
        </a:defRPr>
      </a:lvl1pPr>
      <a:lvl2pPr marL="685800" indent="-228600" algn="l">
        <a:lnSpc>
          <a:spcPct val="90000"/>
        </a:lnSpc>
        <a:spcBef>
          <a:spcPts val="500"/>
        </a:spcBef>
        <a:buChar char="•"/>
        <a:defRPr sz="2400">
          <a:solidFill>
            <a:schemeClr val="tx1"/>
          </a:solidFill>
          <a:latin typeface="+mn-lt"/>
          <a:ea typeface="+mn-lt"/>
          <a:cs typeface="+mn-lt"/>
        </a:defRPr>
      </a:lvl2pPr>
      <a:lvl3pPr marL="1143000" indent="-228600" algn="l">
        <a:lnSpc>
          <a:spcPct val="90000"/>
        </a:lnSpc>
        <a:spcBef>
          <a:spcPts val="500"/>
        </a:spcBef>
        <a:buChar char="•"/>
        <a:defRPr sz="2000">
          <a:solidFill>
            <a:schemeClr val="tx1"/>
          </a:solidFill>
          <a:latin typeface="+mn-lt"/>
          <a:ea typeface="+mn-lt"/>
          <a:cs typeface="+mn-lt"/>
        </a:defRPr>
      </a:lvl3pPr>
      <a:lvl4pPr marL="1600200" indent="-228600" algn="l">
        <a:lnSpc>
          <a:spcPct val="90000"/>
        </a:lnSpc>
        <a:spcBef>
          <a:spcPts val="500"/>
        </a:spcBef>
        <a:buChar char="•"/>
        <a:defRPr sz="1800">
          <a:solidFill>
            <a:schemeClr val="tx1"/>
          </a:solidFill>
          <a:latin typeface="+mn-lt"/>
          <a:ea typeface="+mn-lt"/>
          <a:cs typeface="+mn-lt"/>
        </a:defRPr>
      </a:lvl4pPr>
      <a:lvl5pPr marL="2057400" indent="-228600" algn="l">
        <a:lnSpc>
          <a:spcPct val="90000"/>
        </a:lnSpc>
        <a:spcBef>
          <a:spcPts val="500"/>
        </a:spcBef>
        <a:buChar char="•"/>
        <a:defRPr sz="1800">
          <a:solidFill>
            <a:schemeClr val="tx1"/>
          </a:solidFill>
          <a:latin typeface="+mn-lt"/>
          <a:ea typeface="+mn-lt"/>
          <a:cs typeface="+mn-lt"/>
        </a:defRPr>
      </a:lvl5pPr>
      <a:lvl6pPr marL="2514600" indent="-228600" algn="l">
        <a:lnSpc>
          <a:spcPct val="90000"/>
        </a:lnSpc>
        <a:spcBef>
          <a:spcPts val="500"/>
        </a:spcBef>
        <a:buChar char="•"/>
        <a:defRPr sz="1800">
          <a:solidFill>
            <a:schemeClr val="tx1"/>
          </a:solidFill>
          <a:latin typeface="+mn-lt"/>
          <a:ea typeface="+mn-lt"/>
          <a:cs typeface="+mn-lt"/>
        </a:defRPr>
      </a:lvl6pPr>
      <a:lvl7pPr marL="2971800" indent="-228600" algn="l">
        <a:lnSpc>
          <a:spcPct val="90000"/>
        </a:lnSpc>
        <a:spcBef>
          <a:spcPts val="500"/>
        </a:spcBef>
        <a:buChar char="•"/>
        <a:defRPr sz="1800">
          <a:solidFill>
            <a:schemeClr val="tx1"/>
          </a:solidFill>
          <a:latin typeface="+mn-lt"/>
          <a:ea typeface="+mn-lt"/>
          <a:cs typeface="+mn-lt"/>
        </a:defRPr>
      </a:lvl7pPr>
      <a:lvl8pPr marL="3429000" indent="-228600" algn="l">
        <a:lnSpc>
          <a:spcPct val="90000"/>
        </a:lnSpc>
        <a:spcBef>
          <a:spcPts val="500"/>
        </a:spcBef>
        <a:buChar char="•"/>
        <a:defRPr sz="1800">
          <a:solidFill>
            <a:schemeClr val="tx1"/>
          </a:solidFill>
          <a:latin typeface="+mn-lt"/>
          <a:ea typeface="+mn-lt"/>
          <a:cs typeface="+mn-lt"/>
        </a:defRPr>
      </a:lvl8pPr>
      <a:lvl9pPr marL="3886200" indent="-228600" algn="l">
        <a:lnSpc>
          <a:spcPct val="90000"/>
        </a:lnSpc>
        <a:spcBef>
          <a:spcPts val="500"/>
        </a:spcBef>
        <a:buChar char="•"/>
        <a:defRPr sz="1800">
          <a:solidFill>
            <a:schemeClr val="tx1"/>
          </a:solidFill>
          <a:latin typeface="+mn-lt"/>
          <a:ea typeface="+mn-lt"/>
          <a:cs typeface="+mn-lt"/>
        </a:defRPr>
      </a:lvl9pPr>
    </p:bodyStyle>
    <p:otherStyle>
      <a:lvl1pPr marL="0" algn="l">
        <a:buNone/>
        <a:defRPr sz="1800">
          <a:solidFill>
            <a:schemeClr val="tx1"/>
          </a:solidFill>
          <a:latin typeface="+mn-lt"/>
          <a:ea typeface="+mn-lt"/>
          <a:cs typeface="+mn-lt"/>
        </a:defRPr>
      </a:lvl1pPr>
      <a:lvl2pPr marL="457200" algn="l">
        <a:buNone/>
        <a:defRPr sz="1800">
          <a:solidFill>
            <a:schemeClr val="tx1"/>
          </a:solidFill>
          <a:latin typeface="+mn-lt"/>
          <a:ea typeface="+mn-lt"/>
          <a:cs typeface="+mn-lt"/>
        </a:defRPr>
      </a:lvl2pPr>
      <a:lvl3pPr marL="914400" algn="l">
        <a:buNone/>
        <a:defRPr sz="1800">
          <a:solidFill>
            <a:schemeClr val="tx1"/>
          </a:solidFill>
          <a:latin typeface="+mn-lt"/>
          <a:ea typeface="+mn-lt"/>
          <a:cs typeface="+mn-lt"/>
        </a:defRPr>
      </a:lvl3pPr>
      <a:lvl4pPr marL="1371600" algn="l">
        <a:buNone/>
        <a:defRPr sz="1800">
          <a:solidFill>
            <a:schemeClr val="tx1"/>
          </a:solidFill>
          <a:latin typeface="+mn-lt"/>
          <a:ea typeface="+mn-lt"/>
          <a:cs typeface="+mn-lt"/>
        </a:defRPr>
      </a:lvl4pPr>
      <a:lvl5pPr marL="1828800" algn="l">
        <a:buNone/>
        <a:defRPr sz="1800">
          <a:solidFill>
            <a:schemeClr val="tx1"/>
          </a:solidFill>
          <a:latin typeface="+mn-lt"/>
          <a:ea typeface="+mn-lt"/>
          <a:cs typeface="+mn-lt"/>
        </a:defRPr>
      </a:lvl5pPr>
      <a:lvl6pPr marL="2286000" algn="l">
        <a:buNone/>
        <a:defRPr sz="1800">
          <a:solidFill>
            <a:schemeClr val="tx1"/>
          </a:solidFill>
          <a:latin typeface="+mn-lt"/>
          <a:ea typeface="+mn-lt"/>
          <a:cs typeface="+mn-lt"/>
        </a:defRPr>
      </a:lvl6pPr>
      <a:lvl7pPr marL="2743200" algn="l">
        <a:buNone/>
        <a:defRPr sz="1800">
          <a:solidFill>
            <a:schemeClr val="tx1"/>
          </a:solidFill>
          <a:latin typeface="+mn-lt"/>
          <a:ea typeface="+mn-lt"/>
          <a:cs typeface="+mn-lt"/>
        </a:defRPr>
      </a:lvl7pPr>
      <a:lvl8pPr marL="3200400" algn="l">
        <a:buNone/>
        <a:defRPr sz="1800">
          <a:solidFill>
            <a:schemeClr val="tx1"/>
          </a:solidFill>
          <a:latin typeface="+mn-lt"/>
          <a:ea typeface="+mn-lt"/>
          <a:cs typeface="+mn-lt"/>
        </a:defRPr>
      </a:lvl8pPr>
      <a:lvl9pPr marL="3657600" algn="l">
        <a:buNone/>
        <a:defRPr sz="1800">
          <a:solidFill>
            <a:schemeClr val="tx1"/>
          </a:solidFill>
          <a:latin typeface="+mn-lt"/>
          <a:ea typeface="+mn-lt"/>
          <a:cs typeface="+mn-l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342E"/>
        </a:solidFill>
        <a:effectLst/>
      </p:bgPr>
    </p:bg>
    <p:spTree>
      <p:nvGrpSpPr>
        <p:cNvPr id="1" name=""/>
        <p:cNvGrpSpPr/>
        <p:nvPr/>
      </p:nvGrpSpPr>
      <p:grpSpPr>
        <a:xfrm>
          <a:off x="0" y="0"/>
          <a:ext cx="0" cy="0"/>
          <a:chOff x="0" y="0"/>
          <a:chExt cx="0" cy="0"/>
        </a:xfrm>
      </p:grpSpPr>
      <p:sp>
        <p:nvSpPr>
          <p:cNvPr id="13" name="accent-rail">
            <a:extLst>
              <a:ext uri="{FF2B5EF4-FFF2-40B4-BE49-F238E27FC236}">
                <a16:creationId xmlns:a16="http://schemas.microsoft.com/office/drawing/2014/main" id="{11D17B62-E173-43D9-BCC0-65A883B6E9CC}"/>
              </a:ext>
            </a:extLst>
          </p:cNvPr>
          <p:cNvSpPr>
            <a:spLocks noGrp="1"/>
          </p:cNvSpPr>
          <p:nvPr/>
        </p:nvSpPr>
        <p:spPr>
          <a:xfrm>
            <a:off x="0" y="0"/>
            <a:ext cx="171450" cy="6858000"/>
          </a:xfrm>
          <a:prstGeom prst="rect">
            <a:avLst/>
          </a:prstGeom>
          <a:solidFill>
            <a:srgbClr val="EFB42B"/>
          </a:solidFill>
          <a:ln w="0">
            <a:noFill/>
            <a:prstDash val="solid"/>
          </a:ln>
        </p:spPr>
      </p:sp>
      <p:sp>
        <p:nvSpPr>
          <p:cNvPr id="2" name="title-eyebrow">
            <a:extLst>
              <a:ext uri="{FF2B5EF4-FFF2-40B4-BE49-F238E27FC236}">
                <a16:creationId xmlns:a16="http://schemas.microsoft.com/office/drawing/2014/main" id="{5562D1DC-4C85-4ABD-9436-4ED9BF62E04E}"/>
              </a:ext>
            </a:extLst>
          </p:cNvPr>
          <p:cNvSpPr>
            <a:spLocks noGrp="1"/>
          </p:cNvSpPr>
          <p:nvPr/>
        </p:nvSpPr>
        <p:spPr>
          <a:xfrm>
            <a:off x="666750" y="523875"/>
            <a:ext cx="8096250" cy="361950"/>
          </a:xfrm>
          <a:prstGeom prst="rect">
            <a:avLst/>
          </a:prstGeom>
          <a:noFill/>
          <a:ln w="0">
            <a:noFill/>
            <a:prstDash val="solid"/>
          </a:ln>
        </p:spPr>
        <p:txBody>
          <a:bodyPr/>
          <a:lstStyle/>
          <a:p>
            <a:pPr algn="l">
              <a:defRPr sz="1800" b="1" i="0">
                <a:solidFill>
                  <a:srgbClr val="EFB42B"/>
                </a:solidFill>
              </a:defRPr>
            </a:pPr>
            <a:r>
              <a:rPr sz="1800" b="1" i="0">
                <a:solidFill>
                  <a:srgbClr val="EFB42B"/>
                </a:solidFill>
              </a:rPr>
              <a:t>AP PHYSICS 2: ALGEBRA-BASED · UNIT 10 · 15–18% OF MCQ SECTION</a:t>
            </a:r>
          </a:p>
        </p:txBody>
      </p:sp>
      <p:sp>
        <p:nvSpPr>
          <p:cNvPr id="3" name="topic-title">
            <a:extLst>
              <a:ext uri="{FF2B5EF4-FFF2-40B4-BE49-F238E27FC236}">
                <a16:creationId xmlns:a16="http://schemas.microsoft.com/office/drawing/2014/main" id="{9E6D9EEC-437D-49C2-A504-C918231EF976}"/>
              </a:ext>
            </a:extLst>
          </p:cNvPr>
          <p:cNvSpPr>
            <a:spLocks noGrp="1"/>
          </p:cNvSpPr>
          <p:nvPr/>
        </p:nvSpPr>
        <p:spPr>
          <a:xfrm>
            <a:off x="666750" y="1143000"/>
            <a:ext cx="8001000" cy="2190750"/>
          </a:xfrm>
          <a:prstGeom prst="rect">
            <a:avLst/>
          </a:prstGeom>
          <a:noFill/>
          <a:ln w="0">
            <a:noFill/>
            <a:prstDash val="solid"/>
          </a:ln>
        </p:spPr>
        <p:txBody>
          <a:bodyPr/>
          <a:lstStyle/>
          <a:p>
            <a:pPr algn="l">
              <a:defRPr sz="5400" b="1" i="0">
                <a:solidFill>
                  <a:srgbClr val="F4F0E2"/>
                </a:solidFill>
              </a:defRPr>
            </a:pPr>
            <a:r>
              <a:rPr sz="5400" b="1" i="0">
                <a:solidFill>
                  <a:srgbClr val="F4F0E2"/>
                </a:solidFill>
              </a:rPr>
              <a:t>Electric Force, Field, and Potential</a:t>
            </a:r>
          </a:p>
        </p:txBody>
      </p:sp>
      <p:sp>
        <p:nvSpPr>
          <p:cNvPr id="4" name="lesson-title">
            <a:extLst>
              <a:ext uri="{FF2B5EF4-FFF2-40B4-BE49-F238E27FC236}">
                <a16:creationId xmlns:a16="http://schemas.microsoft.com/office/drawing/2014/main" id="{33AF9A2E-CF24-41BE-AE7D-68F87CA4AB38}"/>
              </a:ext>
            </a:extLst>
          </p:cNvPr>
          <p:cNvSpPr>
            <a:spLocks noGrp="1"/>
          </p:cNvSpPr>
          <p:nvPr/>
        </p:nvSpPr>
        <p:spPr>
          <a:xfrm>
            <a:off x="666750" y="3571875"/>
            <a:ext cx="8001000" cy="495300"/>
          </a:xfrm>
          <a:prstGeom prst="rect">
            <a:avLst/>
          </a:prstGeom>
          <a:noFill/>
          <a:ln w="0">
            <a:noFill/>
            <a:prstDash val="solid"/>
          </a:ln>
        </p:spPr>
        <p:txBody>
          <a:bodyPr/>
          <a:lstStyle/>
          <a:p>
            <a:pPr algn="l">
              <a:defRPr sz="2850" b="1" i="0">
                <a:solidFill>
                  <a:srgbClr val="EFB42B"/>
                </a:solidFill>
              </a:defRPr>
            </a:pPr>
            <a:r>
              <a:rPr sz="2850" b="1" i="0">
                <a:solidFill>
                  <a:srgbClr val="EFB42B"/>
                </a:solidFill>
              </a:rPr>
              <a:t>Vectors, Scalars, and Zero</a:t>
            </a:r>
          </a:p>
        </p:txBody>
      </p:sp>
      <p:sp>
        <p:nvSpPr>
          <p:cNvPr id="5" name="lesson-hook">
            <a:extLst>
              <a:ext uri="{FF2B5EF4-FFF2-40B4-BE49-F238E27FC236}">
                <a16:creationId xmlns:a16="http://schemas.microsoft.com/office/drawing/2014/main" id="{C3D98EDF-DCA3-470E-917E-6EFD9655F6FB}"/>
              </a:ext>
            </a:extLst>
          </p:cNvPr>
          <p:cNvSpPr>
            <a:spLocks noGrp="1"/>
          </p:cNvSpPr>
          <p:nvPr/>
        </p:nvSpPr>
        <p:spPr>
          <a:xfrm>
            <a:off x="666750" y="4333875"/>
            <a:ext cx="8096250" cy="1047750"/>
          </a:xfrm>
          <a:prstGeom prst="rect">
            <a:avLst/>
          </a:prstGeom>
          <a:noFill/>
          <a:ln w="0">
            <a:noFill/>
            <a:prstDash val="solid"/>
          </a:ln>
        </p:spPr>
        <p:txBody>
          <a:bodyPr/>
          <a:lstStyle/>
          <a:p>
            <a:pPr algn="l">
              <a:defRPr sz="2100" b="0" i="0">
                <a:solidFill>
                  <a:srgbClr val="F4F0E2"/>
                </a:solidFill>
              </a:defRPr>
            </a:pPr>
            <a:r>
              <a:rPr sz="2100" b="0" i="0">
                <a:solidFill>
                  <a:srgbClr val="F4F0E2"/>
                </a:solidFill>
              </a:rPr>
              <a:t>At a point where electric potential is zero, must the electric field also be zero?</a:t>
            </a:r>
          </a:p>
        </p:txBody>
      </p:sp>
      <p:sp>
        <p:nvSpPr>
          <p:cNvPr id="6" name="topic-ring">
            <a:extLst>
              <a:ext uri="{FF2B5EF4-FFF2-40B4-BE49-F238E27FC236}">
                <a16:creationId xmlns:a16="http://schemas.microsoft.com/office/drawing/2014/main" id="{91C48A6F-A6CD-4CA8-BD6E-A9D48B7B4860}"/>
              </a:ext>
            </a:extLst>
          </p:cNvPr>
          <p:cNvSpPr>
            <a:spLocks noGrp="1"/>
          </p:cNvSpPr>
          <p:nvPr/>
        </p:nvSpPr>
        <p:spPr>
          <a:xfrm>
            <a:off x="9477375" y="1190625"/>
            <a:ext cx="1952625" cy="1952625"/>
          </a:xfrm>
          <a:prstGeom prst="ellipse">
            <a:avLst/>
          </a:prstGeom>
          <a:solidFill>
            <a:srgbClr val="EFB42B"/>
          </a:solidFill>
          <a:ln w="0">
            <a:noFill/>
            <a:prstDash val="solid"/>
          </a:ln>
        </p:spPr>
      </p:sp>
      <p:sp>
        <p:nvSpPr>
          <p:cNvPr id="7" name="topic-ring-center">
            <a:extLst>
              <a:ext uri="{FF2B5EF4-FFF2-40B4-BE49-F238E27FC236}">
                <a16:creationId xmlns:a16="http://schemas.microsoft.com/office/drawing/2014/main" id="{7321EF91-D65A-455E-BAF0-DE200169D2E1}"/>
              </a:ext>
            </a:extLst>
          </p:cNvPr>
          <p:cNvSpPr>
            <a:spLocks noGrp="1"/>
          </p:cNvSpPr>
          <p:nvPr/>
        </p:nvSpPr>
        <p:spPr>
          <a:xfrm>
            <a:off x="10067925" y="1781175"/>
            <a:ext cx="771525" cy="771525"/>
          </a:xfrm>
          <a:prstGeom prst="ellipse">
            <a:avLst/>
          </a:prstGeom>
          <a:solidFill>
            <a:srgbClr val="0B342E"/>
          </a:solidFill>
          <a:ln w="0">
            <a:noFill/>
            <a:prstDash val="solid"/>
          </a:ln>
        </p:spPr>
      </p:sp>
      <p:sp>
        <p:nvSpPr>
          <p:cNvPr id="8" name="lesson-format">
            <a:extLst>
              <a:ext uri="{FF2B5EF4-FFF2-40B4-BE49-F238E27FC236}">
                <a16:creationId xmlns:a16="http://schemas.microsoft.com/office/drawing/2014/main" id="{698E8FE7-05E8-48BB-B937-72A66821431C}"/>
              </a:ext>
            </a:extLst>
          </p:cNvPr>
          <p:cNvSpPr>
            <a:spLocks noGrp="1"/>
          </p:cNvSpPr>
          <p:nvPr/>
        </p:nvSpPr>
        <p:spPr>
          <a:xfrm>
            <a:off x="666750" y="5810250"/>
            <a:ext cx="8858250" cy="28575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EDITABLE · 45-MINUTE CLASSROOM LESSON · ALGEBRA-BASED · NO CALCULUS REQUIRED</a:t>
            </a:r>
          </a:p>
        </p:txBody>
      </p:sp>
      <p:sp>
        <p:nvSpPr>
          <p:cNvPr id="9" name="group-label">
            <a:extLst>
              <a:ext uri="{FF2B5EF4-FFF2-40B4-BE49-F238E27FC236}">
                <a16:creationId xmlns:a16="http://schemas.microsoft.com/office/drawing/2014/main" id="{668B4259-3657-4C6F-A838-12C004DC88EE}"/>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AP2 · UNIT 10 · AP PHYSICS 2: ALGEBRA-BASED</a:t>
            </a:r>
          </a:p>
        </p:txBody>
      </p:sp>
      <p:sp>
        <p:nvSpPr>
          <p:cNvPr id="10" name="page-number">
            <a:extLst>
              <a:ext uri="{FF2B5EF4-FFF2-40B4-BE49-F238E27FC236}">
                <a16:creationId xmlns:a16="http://schemas.microsoft.com/office/drawing/2014/main" id="{F7575AA1-D65D-44BA-9EFF-25BEACCE13E4}"/>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01 / 13</a:t>
            </a:r>
            <a:endParaRPr sz="1650" b="1" i="0">
              <a:solidFill>
                <a:srgbClr val="F4F0E2"/>
              </a:solidFill>
            </a:endParaRPr>
          </a:p>
        </p:txBody>
      </p:sp>
      <p:sp>
        <p:nvSpPr>
          <p:cNvPr id="11" name="rule-70-666">
            <a:extLst>
              <a:ext uri="{FF2B5EF4-FFF2-40B4-BE49-F238E27FC236}">
                <a16:creationId xmlns:a16="http://schemas.microsoft.com/office/drawing/2014/main" id="{054729A1-01CE-49B9-9F92-7F8636242F1A}"/>
              </a:ext>
            </a:extLst>
          </p:cNvPr>
          <p:cNvSpPr>
            <a:spLocks noGrp="1"/>
          </p:cNvSpPr>
          <p:nvPr/>
        </p:nvSpPr>
        <p:spPr>
          <a:xfrm>
            <a:off x="666750" y="6343650"/>
            <a:ext cx="10858500" cy="9525"/>
          </a:xfrm>
          <a:prstGeom prst="rect">
            <a:avLst/>
          </a:prstGeom>
          <a:solidFill>
            <a:srgbClr val="47716A"/>
          </a:solidFill>
          <a:ln w="0">
            <a:noFill/>
            <a:prstDash val="solid"/>
          </a:ln>
        </p:spPr>
      </p:sp>
      <p:sp>
        <p:nvSpPr>
          <p:cNvPr id="12" name="course-footer">
            <a:extLst>
              <a:ext uri="{FF2B5EF4-FFF2-40B4-BE49-F238E27FC236}">
                <a16:creationId xmlns:a16="http://schemas.microsoft.com/office/drawing/2014/main" id="{A66BCDA8-B1D5-46BD-A0D8-CC259B336C00}"/>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COLLEGE BOARD AP PHYSICS · AP2-U10 · 15–18%</a:t>
            </a:r>
          </a:p>
        </p:txBody>
      </p:sp>
    </p:spTree>
    <p:extLst>
      <p:ext uri="{BB962C8B-B14F-4D97-AF65-F5344CB8AC3E}">
        <p14:creationId xmlns:p14="http://schemas.microsoft.com/office/powerpoint/2010/main" val="1570061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12" name="group-label">
            <a:extLst>
              <a:ext uri="{FF2B5EF4-FFF2-40B4-BE49-F238E27FC236}">
                <a16:creationId xmlns:a16="http://schemas.microsoft.com/office/drawing/2014/main" id="{959349DC-32A9-4F6B-ACB8-B039ED49C1D4}"/>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8A6200"/>
                </a:solidFill>
              </a:defRPr>
            </a:pPr>
            <a:r>
              <a:rPr sz="1650" b="1" i="0">
                <a:solidFill>
                  <a:srgbClr val="8A6200"/>
                </a:solidFill>
              </a:rPr>
              <a:t>AP2 · UNIT 10 · AP PHYSICS 2: ALGEBRA-BASED</a:t>
            </a:r>
          </a:p>
        </p:txBody>
      </p:sp>
      <p:sp>
        <p:nvSpPr>
          <p:cNvPr id="2" name="page-number">
            <a:extLst>
              <a:ext uri="{FF2B5EF4-FFF2-40B4-BE49-F238E27FC236}">
                <a16:creationId xmlns:a16="http://schemas.microsoft.com/office/drawing/2014/main" id="{9DCA1697-1D27-4400-8F20-EB41D245DC89}"/>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10 / 13</a:t>
            </a:r>
            <a:endParaRPr sz="1650" b="1" i="0">
              <a:solidFill>
                <a:srgbClr val="0A332E"/>
              </a:solidFill>
            </a:endParaRPr>
          </a:p>
        </p:txBody>
      </p:sp>
      <p:sp>
        <p:nvSpPr>
          <p:cNvPr id="3" name="rule-70-666">
            <a:extLst>
              <a:ext uri="{FF2B5EF4-FFF2-40B4-BE49-F238E27FC236}">
                <a16:creationId xmlns:a16="http://schemas.microsoft.com/office/drawing/2014/main" id="{6A17552A-C72E-4D40-B8BD-88861AB34400}"/>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18AF64D4-E20F-4620-99D1-E2501D8ACA9C}"/>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AP2-U10 · 15–18%</a:t>
            </a:r>
          </a:p>
        </p:txBody>
      </p:sp>
      <p:sp>
        <p:nvSpPr>
          <p:cNvPr id="5" name="slide-title">
            <a:extLst>
              <a:ext uri="{FF2B5EF4-FFF2-40B4-BE49-F238E27FC236}">
                <a16:creationId xmlns:a16="http://schemas.microsoft.com/office/drawing/2014/main" id="{1BF9046B-1CD9-41B5-9414-0DD199E20129}"/>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Original AP-style free-response challenge</a:t>
            </a:r>
          </a:p>
        </p:txBody>
      </p:sp>
      <p:sp>
        <p:nvSpPr>
          <p:cNvPr id="6" name="exam-meta">
            <a:extLst>
              <a:ext uri="{FF2B5EF4-FFF2-40B4-BE49-F238E27FC236}">
                <a16:creationId xmlns:a16="http://schemas.microsoft.com/office/drawing/2014/main" id="{397542BE-F68A-4477-9F8B-8C1DC06634AD}"/>
              </a:ext>
            </a:extLst>
          </p:cNvPr>
          <p:cNvSpPr>
            <a:spLocks noGrp="1"/>
          </p:cNvSpPr>
          <p:nvPr/>
        </p:nvSpPr>
        <p:spPr>
          <a:xfrm>
            <a:off x="666750" y="1600200"/>
            <a:ext cx="8572500" cy="342900"/>
          </a:xfrm>
          <a:prstGeom prst="rect">
            <a:avLst/>
          </a:prstGeom>
          <a:noFill/>
          <a:ln w="0">
            <a:noFill/>
            <a:prstDash val="solid"/>
          </a:ln>
        </p:spPr>
        <p:txBody>
          <a:bodyPr/>
          <a:lstStyle/>
          <a:p>
            <a:pPr algn="l">
              <a:defRPr sz="1650" b="1" i="0">
                <a:solidFill>
                  <a:srgbClr val="8A6200"/>
                </a:solidFill>
              </a:defRPr>
            </a:pPr>
            <a:r>
              <a:rPr sz="1650" b="1" i="0">
                <a:solidFill>
                  <a:srgbClr val="8A6200"/>
                </a:solidFill>
              </a:rPr>
              <a:t>Algebra-based · 3 MARKS · DERIVE · CALCULATE · JUSTIFY</a:t>
            </a:r>
          </a:p>
        </p:txBody>
      </p:sp>
      <p:sp>
        <p:nvSpPr>
          <p:cNvPr id="7" name="exam-question-frame">
            <a:extLst>
              <a:ext uri="{FF2B5EF4-FFF2-40B4-BE49-F238E27FC236}">
                <a16:creationId xmlns:a16="http://schemas.microsoft.com/office/drawing/2014/main" id="{B267B6E3-6837-4235-A61C-D2661C0C8C89}"/>
              </a:ext>
            </a:extLst>
          </p:cNvPr>
          <p:cNvSpPr>
            <a:spLocks noGrp="1"/>
          </p:cNvSpPr>
          <p:nvPr/>
        </p:nvSpPr>
        <p:spPr>
          <a:xfrm>
            <a:off x="666750" y="2143125"/>
            <a:ext cx="8096250" cy="2952750"/>
          </a:xfrm>
          <a:prstGeom prst="roundRect">
            <a:avLst>
              <a:gd name="adj" fmla="val 3871"/>
            </a:avLst>
          </a:prstGeom>
          <a:solidFill>
            <a:srgbClr val="F4F0E2"/>
          </a:solidFill>
          <a:ln w="9525">
            <a:solidFill>
              <a:srgbClr val="A9BBB4"/>
            </a:solidFill>
            <a:prstDash val="solid"/>
          </a:ln>
        </p:spPr>
      </p:sp>
      <p:sp>
        <p:nvSpPr>
          <p:cNvPr id="8" name="exam-question">
            <a:extLst>
              <a:ext uri="{FF2B5EF4-FFF2-40B4-BE49-F238E27FC236}">
                <a16:creationId xmlns:a16="http://schemas.microsoft.com/office/drawing/2014/main" id="{B53EC466-464F-4024-B31E-6894FF2F6B6D}"/>
              </a:ext>
            </a:extLst>
          </p:cNvPr>
          <p:cNvSpPr>
            <a:spLocks noGrp="1"/>
          </p:cNvSpPr>
          <p:nvPr/>
        </p:nvSpPr>
        <p:spPr>
          <a:xfrm>
            <a:off x="952500" y="2428875"/>
            <a:ext cx="7524750" cy="2381250"/>
          </a:xfrm>
          <a:prstGeom prst="rect">
            <a:avLst/>
          </a:prstGeom>
          <a:noFill/>
          <a:ln w="0">
            <a:noFill/>
            <a:prstDash val="solid"/>
          </a:ln>
        </p:spPr>
        <p:txBody>
          <a:bodyPr/>
          <a:lstStyle/>
          <a:p>
            <a:pPr algn="l">
              <a:defRPr sz="2025" b="1" i="0">
                <a:solidFill>
                  <a:srgbClr val="0A332E"/>
                </a:solidFill>
              </a:defRPr>
            </a:pPr>
            <a:r>
              <a:rPr sz="2025" b="1" i="0">
                <a:solidFill>
                  <a:srgbClr val="0A332E"/>
                </a:solidFill>
              </a:rPr>
              <a:t>Charges +2.0 μC and −2.0 μC are 0.40 m apart. Find the potential and field direction at the midpoint.</a:t>
            </a:r>
          </a:p>
        </p:txBody>
      </p:sp>
      <p:sp>
        <p:nvSpPr>
          <p:cNvPr id="9" name="exam-method-frame">
            <a:extLst>
              <a:ext uri="{FF2B5EF4-FFF2-40B4-BE49-F238E27FC236}">
                <a16:creationId xmlns:a16="http://schemas.microsoft.com/office/drawing/2014/main" id="{3A02AA1B-BB6F-4365-B5A4-6909B023CAB5}"/>
              </a:ext>
            </a:extLst>
          </p:cNvPr>
          <p:cNvSpPr>
            <a:spLocks noGrp="1"/>
          </p:cNvSpPr>
          <p:nvPr/>
        </p:nvSpPr>
        <p:spPr>
          <a:xfrm>
            <a:off x="9144000" y="2143125"/>
            <a:ext cx="2381250" cy="2952750"/>
          </a:xfrm>
          <a:prstGeom prst="roundRect">
            <a:avLst>
              <a:gd name="adj" fmla="val 4800"/>
            </a:avLst>
          </a:prstGeom>
          <a:solidFill>
            <a:srgbClr val="0B342E"/>
          </a:solidFill>
          <a:ln w="0">
            <a:noFill/>
            <a:prstDash val="solid"/>
          </a:ln>
        </p:spPr>
      </p:sp>
      <p:sp>
        <p:nvSpPr>
          <p:cNvPr id="10" name="exam-method">
            <a:extLst>
              <a:ext uri="{FF2B5EF4-FFF2-40B4-BE49-F238E27FC236}">
                <a16:creationId xmlns:a16="http://schemas.microsoft.com/office/drawing/2014/main" id="{4E71E2EC-90F9-4BBD-81F5-415398C1EF79}"/>
              </a:ext>
            </a:extLst>
          </p:cNvPr>
          <p:cNvSpPr>
            <a:spLocks noGrp="1"/>
          </p:cNvSpPr>
          <p:nvPr/>
        </p:nvSpPr>
        <p:spPr>
          <a:xfrm>
            <a:off x="9429750" y="2524125"/>
            <a:ext cx="1809750" cy="2238375"/>
          </a:xfrm>
          <a:prstGeom prst="rect">
            <a:avLst/>
          </a:prstGeom>
          <a:noFill/>
          <a:ln w="0">
            <a:noFill/>
            <a:prstDash val="solid"/>
          </a:ln>
        </p:spPr>
        <p:txBody>
          <a:bodyPr/>
          <a:lstStyle/>
          <a:p>
            <a:pPr algn="ctr">
              <a:defRPr sz="2100" b="1" i="0">
                <a:solidFill>
                  <a:srgbClr val="F4F0E2"/>
                </a:solidFill>
              </a:defRPr>
            </a:pPr>
            <a:r>
              <a:rPr sz="2100" b="1" i="0">
                <a:solidFill>
                  <a:srgbClr val="F4F0E2"/>
                </a:solidFill>
              </a:rPr>
              <a:t>SOLVE PAIR COMPARE JUSTIFY</a:t>
            </a:r>
          </a:p>
        </p:txBody>
      </p:sp>
      <p:sp>
        <p:nvSpPr>
          <p:cNvPr id="11" name="exam-original-note">
            <a:extLst>
              <a:ext uri="{FF2B5EF4-FFF2-40B4-BE49-F238E27FC236}">
                <a16:creationId xmlns:a16="http://schemas.microsoft.com/office/drawing/2014/main" id="{892F4059-F2AA-4335-9D4E-D40DCD6B15A1}"/>
              </a:ext>
            </a:extLst>
          </p:cNvPr>
          <p:cNvSpPr>
            <a:spLocks noGrp="1"/>
          </p:cNvSpPr>
          <p:nvPr/>
        </p:nvSpPr>
        <p:spPr>
          <a:xfrm>
            <a:off x="666750" y="5429250"/>
            <a:ext cx="10382250" cy="4000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Original GioPhysics AP-style question · not a College Board exam question.</a:t>
            </a:r>
          </a:p>
        </p:txBody>
      </p:sp>
    </p:spTree>
    <p:extLst>
      <p:ext uri="{BB962C8B-B14F-4D97-AF65-F5344CB8AC3E}">
        <p14:creationId xmlns:p14="http://schemas.microsoft.com/office/powerpoint/2010/main" val="405689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4F0E2"/>
        </a:solidFill>
        <a:effectLst/>
      </p:bgPr>
    </p:bg>
    <p:spTree>
      <p:nvGrpSpPr>
        <p:cNvPr id="1" name=""/>
        <p:cNvGrpSpPr/>
        <p:nvPr/>
      </p:nvGrpSpPr>
      <p:grpSpPr>
        <a:xfrm>
          <a:off x="0" y="0"/>
          <a:ext cx="0" cy="0"/>
          <a:chOff x="0" y="0"/>
          <a:chExt cx="0" cy="0"/>
        </a:xfrm>
      </p:grpSpPr>
      <p:sp>
        <p:nvSpPr>
          <p:cNvPr id="18" name="group-label">
            <a:extLst>
              <a:ext uri="{FF2B5EF4-FFF2-40B4-BE49-F238E27FC236}">
                <a16:creationId xmlns:a16="http://schemas.microsoft.com/office/drawing/2014/main" id="{2B775613-BD33-46B5-AB90-7639AD9E9EF9}"/>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8A6200"/>
                </a:solidFill>
              </a:defRPr>
            </a:pPr>
            <a:r>
              <a:rPr sz="1650" b="1" i="0">
                <a:solidFill>
                  <a:srgbClr val="8A6200"/>
                </a:solidFill>
              </a:rPr>
              <a:t>AP2 · UNIT 10 · AP PHYSICS 2: ALGEBRA-BASED</a:t>
            </a:r>
          </a:p>
        </p:txBody>
      </p:sp>
      <p:sp>
        <p:nvSpPr>
          <p:cNvPr id="2" name="page-number">
            <a:extLst>
              <a:ext uri="{FF2B5EF4-FFF2-40B4-BE49-F238E27FC236}">
                <a16:creationId xmlns:a16="http://schemas.microsoft.com/office/drawing/2014/main" id="{BCC64FBF-47EE-4C72-BD18-79A89E0F13DA}"/>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11 / 13</a:t>
            </a:r>
            <a:endParaRPr sz="1650" b="1" i="0">
              <a:solidFill>
                <a:srgbClr val="0A332E"/>
              </a:solidFill>
            </a:endParaRPr>
          </a:p>
        </p:txBody>
      </p:sp>
      <p:sp>
        <p:nvSpPr>
          <p:cNvPr id="3" name="rule-70-666">
            <a:extLst>
              <a:ext uri="{FF2B5EF4-FFF2-40B4-BE49-F238E27FC236}">
                <a16:creationId xmlns:a16="http://schemas.microsoft.com/office/drawing/2014/main" id="{39E9B8FA-9981-4D3B-A46B-92E94D193836}"/>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EDBC4CBC-B104-444E-BA71-410DADCC93C2}"/>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AP2-U10 · 15–18%</a:t>
            </a:r>
          </a:p>
        </p:txBody>
      </p:sp>
      <p:sp>
        <p:nvSpPr>
          <p:cNvPr id="5" name="slide-title">
            <a:extLst>
              <a:ext uri="{FF2B5EF4-FFF2-40B4-BE49-F238E27FC236}">
                <a16:creationId xmlns:a16="http://schemas.microsoft.com/office/drawing/2014/main" id="{C797167C-EC73-4FC8-831B-C46F8789F3CD}"/>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Mark it like an examiner</a:t>
            </a:r>
          </a:p>
        </p:txBody>
      </p:sp>
      <p:sp>
        <p:nvSpPr>
          <p:cNvPr id="6" name="marking-instruction">
            <a:extLst>
              <a:ext uri="{FF2B5EF4-FFF2-40B4-BE49-F238E27FC236}">
                <a16:creationId xmlns:a16="http://schemas.microsoft.com/office/drawing/2014/main" id="{6C0516DC-8F18-4788-A273-AFEBF98267BF}"/>
              </a:ext>
            </a:extLst>
          </p:cNvPr>
          <p:cNvSpPr>
            <a:spLocks noGrp="1"/>
          </p:cNvSpPr>
          <p:nvPr/>
        </p:nvSpPr>
        <p:spPr>
          <a:xfrm>
            <a:off x="666750" y="1581150"/>
            <a:ext cx="9906000" cy="381000"/>
          </a:xfrm>
          <a:prstGeom prst="rect">
            <a:avLst/>
          </a:prstGeom>
          <a:noFill/>
          <a:ln w="0">
            <a:noFill/>
            <a:prstDash val="solid"/>
          </a:ln>
        </p:spPr>
        <p:txBody>
          <a:bodyPr/>
          <a:lstStyle/>
          <a:p>
            <a:pPr algn="l">
              <a:defRPr sz="1875" b="0" i="0">
                <a:solidFill>
                  <a:srgbClr val="48635E"/>
                </a:solidFill>
              </a:defRPr>
            </a:pPr>
            <a:r>
              <a:rPr sz="1875" b="0" i="0">
                <a:solidFill>
                  <a:srgbClr val="48635E"/>
                </a:solidFill>
              </a:rPr>
              <a:t>Compare evidence, award one idea at a time, then improve one line.</a:t>
            </a:r>
          </a:p>
        </p:txBody>
      </p:sp>
      <p:sp>
        <p:nvSpPr>
          <p:cNvPr id="7" name="mark-number-1">
            <a:extLst>
              <a:ext uri="{FF2B5EF4-FFF2-40B4-BE49-F238E27FC236}">
                <a16:creationId xmlns:a16="http://schemas.microsoft.com/office/drawing/2014/main" id="{15113DAA-AE34-4D07-8E89-B034FF38B050}"/>
              </a:ext>
            </a:extLst>
          </p:cNvPr>
          <p:cNvSpPr>
            <a:spLocks noGrp="1"/>
          </p:cNvSpPr>
          <p:nvPr/>
        </p:nvSpPr>
        <p:spPr>
          <a:xfrm>
            <a:off x="666750" y="2266950"/>
            <a:ext cx="457200" cy="457200"/>
          </a:xfrm>
          <a:prstGeom prst="ellipse">
            <a:avLst/>
          </a:prstGeom>
          <a:solidFill>
            <a:srgbClr val="8A6200"/>
          </a:solidFill>
          <a:ln w="0">
            <a:noFill/>
            <a:prstDash val="solid"/>
          </a:ln>
        </p:spPr>
      </p:sp>
      <p:sp>
        <p:nvSpPr>
          <p:cNvPr id="8" name="mark-number-text-1">
            <a:extLst>
              <a:ext uri="{FF2B5EF4-FFF2-40B4-BE49-F238E27FC236}">
                <a16:creationId xmlns:a16="http://schemas.microsoft.com/office/drawing/2014/main" id="{99B027EB-D9A0-4650-84FE-A2DE9E812A9E}"/>
              </a:ext>
            </a:extLst>
          </p:cNvPr>
          <p:cNvSpPr>
            <a:spLocks noGrp="1"/>
          </p:cNvSpPr>
          <p:nvPr/>
        </p:nvSpPr>
        <p:spPr>
          <a:xfrm>
            <a:off x="666750" y="2324100"/>
            <a:ext cx="457200" cy="314325"/>
          </a:xfrm>
          <a:prstGeom prst="rect">
            <a:avLst/>
          </a:prstGeom>
          <a:noFill/>
          <a:ln w="0">
            <a:noFill/>
            <a:prstDash val="solid"/>
          </a:ln>
        </p:spPr>
        <p:txBody>
          <a:bodyPr/>
          <a:lstStyle/>
          <a:p>
            <a:pPr algn="ctr">
              <a:defRPr sz="1650" b="1" i="0">
                <a:solidFill>
                  <a:srgbClr val="F4F0E2"/>
                </a:solidFill>
              </a:defRPr>
            </a:pPr>
            <a:r>
              <a:rPr sz="1650" b="1" i="0">
                <a:solidFill>
                  <a:srgbClr val="F4F0E2"/>
                </a:solidFill>
              </a:rPr>
              <a:t>1</a:t>
            </a:r>
          </a:p>
        </p:txBody>
      </p:sp>
      <p:sp>
        <p:nvSpPr>
          <p:cNvPr id="9" name="mark-point-1">
            <a:extLst>
              <a:ext uri="{FF2B5EF4-FFF2-40B4-BE49-F238E27FC236}">
                <a16:creationId xmlns:a16="http://schemas.microsoft.com/office/drawing/2014/main" id="{0286E6E1-1046-456E-A6D9-7ED3E6C0D62E}"/>
              </a:ext>
            </a:extLst>
          </p:cNvPr>
          <p:cNvSpPr>
            <a:spLocks noGrp="1"/>
          </p:cNvSpPr>
          <p:nvPr/>
        </p:nvSpPr>
        <p:spPr>
          <a:xfrm>
            <a:off x="1333500" y="22288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Potentials cancel: V = 0.</a:t>
            </a:r>
          </a:p>
        </p:txBody>
      </p:sp>
      <p:sp>
        <p:nvSpPr>
          <p:cNvPr id="10" name="mark-number-2">
            <a:extLst>
              <a:ext uri="{FF2B5EF4-FFF2-40B4-BE49-F238E27FC236}">
                <a16:creationId xmlns:a16="http://schemas.microsoft.com/office/drawing/2014/main" id="{22C115C4-9344-46E4-A9B8-8398A2022493}"/>
              </a:ext>
            </a:extLst>
          </p:cNvPr>
          <p:cNvSpPr>
            <a:spLocks noGrp="1"/>
          </p:cNvSpPr>
          <p:nvPr/>
        </p:nvSpPr>
        <p:spPr>
          <a:xfrm>
            <a:off x="666750" y="3333750"/>
            <a:ext cx="457200" cy="457200"/>
          </a:xfrm>
          <a:prstGeom prst="ellipse">
            <a:avLst/>
          </a:prstGeom>
          <a:solidFill>
            <a:srgbClr val="8A6200"/>
          </a:solidFill>
          <a:ln w="0">
            <a:noFill/>
            <a:prstDash val="solid"/>
          </a:ln>
        </p:spPr>
      </p:sp>
      <p:sp>
        <p:nvSpPr>
          <p:cNvPr id="11" name="mark-number-text-2">
            <a:extLst>
              <a:ext uri="{FF2B5EF4-FFF2-40B4-BE49-F238E27FC236}">
                <a16:creationId xmlns:a16="http://schemas.microsoft.com/office/drawing/2014/main" id="{0003AB62-9845-46B7-8B42-D412D7A935DC}"/>
              </a:ext>
            </a:extLst>
          </p:cNvPr>
          <p:cNvSpPr>
            <a:spLocks noGrp="1"/>
          </p:cNvSpPr>
          <p:nvPr/>
        </p:nvSpPr>
        <p:spPr>
          <a:xfrm>
            <a:off x="666750" y="3390900"/>
            <a:ext cx="457200" cy="314325"/>
          </a:xfrm>
          <a:prstGeom prst="rect">
            <a:avLst/>
          </a:prstGeom>
          <a:noFill/>
          <a:ln w="0">
            <a:noFill/>
            <a:prstDash val="solid"/>
          </a:ln>
        </p:spPr>
        <p:txBody>
          <a:bodyPr/>
          <a:lstStyle/>
          <a:p>
            <a:pPr algn="ctr">
              <a:defRPr sz="1650" b="1" i="0">
                <a:solidFill>
                  <a:srgbClr val="F4F0E2"/>
                </a:solidFill>
              </a:defRPr>
            </a:pPr>
            <a:r>
              <a:rPr sz="1650" b="1" i="0">
                <a:solidFill>
                  <a:srgbClr val="F4F0E2"/>
                </a:solidFill>
              </a:rPr>
              <a:t>2</a:t>
            </a:r>
          </a:p>
        </p:txBody>
      </p:sp>
      <p:sp>
        <p:nvSpPr>
          <p:cNvPr id="12" name="mark-point-2">
            <a:extLst>
              <a:ext uri="{FF2B5EF4-FFF2-40B4-BE49-F238E27FC236}">
                <a16:creationId xmlns:a16="http://schemas.microsoft.com/office/drawing/2014/main" id="{DB67764E-CACA-4F60-A1C9-3C865008B0BD}"/>
              </a:ext>
            </a:extLst>
          </p:cNvPr>
          <p:cNvSpPr>
            <a:spLocks noGrp="1"/>
          </p:cNvSpPr>
          <p:nvPr/>
        </p:nvSpPr>
        <p:spPr>
          <a:xfrm>
            <a:off x="1333500" y="32956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Both fields point from + toward − at the midpoint.</a:t>
            </a:r>
          </a:p>
        </p:txBody>
      </p:sp>
      <p:sp>
        <p:nvSpPr>
          <p:cNvPr id="13" name="mark-number-3">
            <a:extLst>
              <a:ext uri="{FF2B5EF4-FFF2-40B4-BE49-F238E27FC236}">
                <a16:creationId xmlns:a16="http://schemas.microsoft.com/office/drawing/2014/main" id="{4968D6B8-BC82-4488-855E-07309EEF3514}"/>
              </a:ext>
            </a:extLst>
          </p:cNvPr>
          <p:cNvSpPr>
            <a:spLocks noGrp="1"/>
          </p:cNvSpPr>
          <p:nvPr/>
        </p:nvSpPr>
        <p:spPr>
          <a:xfrm>
            <a:off x="666750" y="4400550"/>
            <a:ext cx="457200" cy="457200"/>
          </a:xfrm>
          <a:prstGeom prst="ellipse">
            <a:avLst/>
          </a:prstGeom>
          <a:solidFill>
            <a:srgbClr val="8A6200"/>
          </a:solidFill>
          <a:ln w="0">
            <a:noFill/>
            <a:prstDash val="solid"/>
          </a:ln>
        </p:spPr>
      </p:sp>
      <p:sp>
        <p:nvSpPr>
          <p:cNvPr id="14" name="mark-number-text-3">
            <a:extLst>
              <a:ext uri="{FF2B5EF4-FFF2-40B4-BE49-F238E27FC236}">
                <a16:creationId xmlns:a16="http://schemas.microsoft.com/office/drawing/2014/main" id="{147D8FAB-5A4F-4798-8607-8148AAF5DDF9}"/>
              </a:ext>
            </a:extLst>
          </p:cNvPr>
          <p:cNvSpPr>
            <a:spLocks noGrp="1"/>
          </p:cNvSpPr>
          <p:nvPr/>
        </p:nvSpPr>
        <p:spPr>
          <a:xfrm>
            <a:off x="666750" y="4457700"/>
            <a:ext cx="457200" cy="314325"/>
          </a:xfrm>
          <a:prstGeom prst="rect">
            <a:avLst/>
          </a:prstGeom>
          <a:noFill/>
          <a:ln w="0">
            <a:noFill/>
            <a:prstDash val="solid"/>
          </a:ln>
        </p:spPr>
        <p:txBody>
          <a:bodyPr/>
          <a:lstStyle/>
          <a:p>
            <a:pPr algn="ctr">
              <a:defRPr sz="1650" b="1" i="0">
                <a:solidFill>
                  <a:srgbClr val="F4F0E2"/>
                </a:solidFill>
              </a:defRPr>
            </a:pPr>
            <a:r>
              <a:rPr sz="1650" b="1" i="0">
                <a:solidFill>
                  <a:srgbClr val="F4F0E2"/>
                </a:solidFill>
              </a:rPr>
              <a:t>3</a:t>
            </a:r>
          </a:p>
        </p:txBody>
      </p:sp>
      <p:sp>
        <p:nvSpPr>
          <p:cNvPr id="15" name="mark-point-3">
            <a:extLst>
              <a:ext uri="{FF2B5EF4-FFF2-40B4-BE49-F238E27FC236}">
                <a16:creationId xmlns:a16="http://schemas.microsoft.com/office/drawing/2014/main" id="{29B44AA2-BF6D-4A34-94C4-1AE2C99BCD5B}"/>
              </a:ext>
            </a:extLst>
          </p:cNvPr>
          <p:cNvSpPr>
            <a:spLocks noGrp="1"/>
          </p:cNvSpPr>
          <p:nvPr/>
        </p:nvSpPr>
        <p:spPr>
          <a:xfrm>
            <a:off x="1333500" y="43624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Each field has magnitude kq/(0.20²); total E = 8.99 × 10⁵ N/C toward the negative charge.</a:t>
            </a:r>
          </a:p>
        </p:txBody>
      </p:sp>
      <p:sp>
        <p:nvSpPr>
          <p:cNvPr id="16" name="improvement-band">
            <a:extLst>
              <a:ext uri="{FF2B5EF4-FFF2-40B4-BE49-F238E27FC236}">
                <a16:creationId xmlns:a16="http://schemas.microsoft.com/office/drawing/2014/main" id="{87F09D47-8E62-424E-95C2-F261D41A41CB}"/>
              </a:ext>
            </a:extLst>
          </p:cNvPr>
          <p:cNvSpPr>
            <a:spLocks noGrp="1"/>
          </p:cNvSpPr>
          <p:nvPr/>
        </p:nvSpPr>
        <p:spPr>
          <a:xfrm>
            <a:off x="666750" y="5524500"/>
            <a:ext cx="10858500" cy="552450"/>
          </a:xfrm>
          <a:prstGeom prst="roundRect">
            <a:avLst>
              <a:gd name="adj" fmla="val 20690"/>
            </a:avLst>
          </a:prstGeom>
          <a:solidFill>
            <a:srgbClr val="0B342E"/>
          </a:solidFill>
          <a:ln w="0">
            <a:noFill/>
            <a:prstDash val="solid"/>
          </a:ln>
        </p:spPr>
      </p:sp>
      <p:sp>
        <p:nvSpPr>
          <p:cNvPr id="17" name="improvement-prompt">
            <a:extLst>
              <a:ext uri="{FF2B5EF4-FFF2-40B4-BE49-F238E27FC236}">
                <a16:creationId xmlns:a16="http://schemas.microsoft.com/office/drawing/2014/main" id="{1E800863-0217-4FC7-B1A7-5F9E3359CE45}"/>
              </a:ext>
            </a:extLst>
          </p:cNvPr>
          <p:cNvSpPr>
            <a:spLocks noGrp="1"/>
          </p:cNvSpPr>
          <p:nvPr/>
        </p:nvSpPr>
        <p:spPr>
          <a:xfrm>
            <a:off x="904875" y="5657850"/>
            <a:ext cx="10382250" cy="323850"/>
          </a:xfrm>
          <a:prstGeom prst="rect">
            <a:avLst/>
          </a:prstGeom>
          <a:noFill/>
          <a:ln w="0">
            <a:noFill/>
            <a:prstDash val="solid"/>
          </a:ln>
        </p:spPr>
        <p:txBody>
          <a:bodyPr/>
          <a:lstStyle/>
          <a:p>
            <a:pPr algn="l">
              <a:defRPr sz="1800" b="1" i="0">
                <a:solidFill>
                  <a:srgbClr val="F4F0E2"/>
                </a:solidFill>
              </a:defRPr>
            </a:pPr>
            <a:r>
              <a:rPr sz="1800" b="1" i="0">
                <a:solidFill>
                  <a:srgbClr val="F4F0E2"/>
                </a:solidFill>
              </a:rPr>
              <a:t>Add one missing representation, one unit and one sentence of physical justification.</a:t>
            </a:r>
          </a:p>
        </p:txBody>
      </p:sp>
    </p:spTree>
    <p:extLst>
      <p:ext uri="{BB962C8B-B14F-4D97-AF65-F5344CB8AC3E}">
        <p14:creationId xmlns:p14="http://schemas.microsoft.com/office/powerpoint/2010/main" val="5817956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1" name="group-label">
            <a:extLst>
              <a:ext uri="{FF2B5EF4-FFF2-40B4-BE49-F238E27FC236}">
                <a16:creationId xmlns:a16="http://schemas.microsoft.com/office/drawing/2014/main" id="{A5224230-8454-4C41-915B-E0B0F0232BB5}"/>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8A6200"/>
                </a:solidFill>
              </a:defRPr>
            </a:pPr>
            <a:r>
              <a:rPr sz="1650" b="1" i="0">
                <a:solidFill>
                  <a:srgbClr val="8A6200"/>
                </a:solidFill>
              </a:rPr>
              <a:t>AP2 · UNIT 10 · AP PHYSICS 2: ALGEBRA-BASED</a:t>
            </a:r>
          </a:p>
        </p:txBody>
      </p:sp>
      <p:sp>
        <p:nvSpPr>
          <p:cNvPr id="2" name="page-number">
            <a:extLst>
              <a:ext uri="{FF2B5EF4-FFF2-40B4-BE49-F238E27FC236}">
                <a16:creationId xmlns:a16="http://schemas.microsoft.com/office/drawing/2014/main" id="{028DF992-C451-411A-B4B6-B11EDF294E88}"/>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12 / 13</a:t>
            </a:r>
            <a:endParaRPr sz="1650" b="1" i="0">
              <a:solidFill>
                <a:srgbClr val="0A332E"/>
              </a:solidFill>
            </a:endParaRPr>
          </a:p>
        </p:txBody>
      </p:sp>
      <p:sp>
        <p:nvSpPr>
          <p:cNvPr id="3" name="rule-70-666">
            <a:extLst>
              <a:ext uri="{FF2B5EF4-FFF2-40B4-BE49-F238E27FC236}">
                <a16:creationId xmlns:a16="http://schemas.microsoft.com/office/drawing/2014/main" id="{5A4CCC10-7B90-4E84-BC83-55B416AE1076}"/>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4D21EB5D-300B-414F-96F8-60BB550FD918}"/>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AP2-U10 · 15–18%</a:t>
            </a:r>
          </a:p>
        </p:txBody>
      </p:sp>
      <p:sp>
        <p:nvSpPr>
          <p:cNvPr id="5" name="slide-title">
            <a:extLst>
              <a:ext uri="{FF2B5EF4-FFF2-40B4-BE49-F238E27FC236}">
                <a16:creationId xmlns:a16="http://schemas.microsoft.com/office/drawing/2014/main" id="{E6E78C04-B90A-41B3-AD25-9E8C7AFB20B2}"/>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Final quiz: four questions, one calm brain</a:t>
            </a:r>
          </a:p>
        </p:txBody>
      </p:sp>
      <p:sp>
        <p:nvSpPr>
          <p:cNvPr id="6" name="quiz-instruction">
            <a:extLst>
              <a:ext uri="{FF2B5EF4-FFF2-40B4-BE49-F238E27FC236}">
                <a16:creationId xmlns:a16="http://schemas.microsoft.com/office/drawing/2014/main" id="{B2192877-514E-4898-A25C-CA617A0E6E82}"/>
              </a:ext>
            </a:extLst>
          </p:cNvPr>
          <p:cNvSpPr>
            <a:spLocks noGrp="1"/>
          </p:cNvSpPr>
          <p:nvPr/>
        </p:nvSpPr>
        <p:spPr>
          <a:xfrm>
            <a:off x="666750" y="1543050"/>
            <a:ext cx="10001250" cy="381000"/>
          </a:xfrm>
          <a:prstGeom prst="rect">
            <a:avLst/>
          </a:prstGeom>
          <a:noFill/>
          <a:ln w="0">
            <a:noFill/>
            <a:prstDash val="solid"/>
          </a:ln>
        </p:spPr>
        <p:txBody>
          <a:bodyPr/>
          <a:lstStyle/>
          <a:p>
            <a:pPr algn="l">
              <a:defRPr sz="1800" b="0" i="0">
                <a:solidFill>
                  <a:srgbClr val="48635E"/>
                </a:solidFill>
              </a:defRPr>
            </a:pPr>
            <a:r>
              <a:rPr sz="1800" b="0" i="0">
                <a:solidFill>
                  <a:srgbClr val="48635E"/>
                </a:solidFill>
              </a:rPr>
              <a:t>Answer all four. Add one reason to the question you found hardest.</a:t>
            </a:r>
          </a:p>
        </p:txBody>
      </p:sp>
      <p:sp>
        <p:nvSpPr>
          <p:cNvPr id="7" name="quiz-question-label-1">
            <a:extLst>
              <a:ext uri="{FF2B5EF4-FFF2-40B4-BE49-F238E27FC236}">
                <a16:creationId xmlns:a16="http://schemas.microsoft.com/office/drawing/2014/main" id="{7B38FEE2-1D77-4EFE-BAE2-0AC52C3F1478}"/>
              </a:ext>
            </a:extLst>
          </p:cNvPr>
          <p:cNvSpPr>
            <a:spLocks noGrp="1"/>
          </p:cNvSpPr>
          <p:nvPr/>
        </p:nvSpPr>
        <p:spPr>
          <a:xfrm>
            <a:off x="666750" y="2143125"/>
            <a:ext cx="2095500" cy="266700"/>
          </a:xfrm>
          <a:prstGeom prst="rect">
            <a:avLst/>
          </a:prstGeom>
          <a:noFill/>
          <a:ln w="0">
            <a:noFill/>
            <a:prstDash val="solid"/>
          </a:ln>
        </p:spPr>
        <p:txBody>
          <a:bodyPr/>
          <a:lstStyle/>
          <a:p>
            <a:pPr algn="l">
              <a:defRPr sz="1650" b="1" i="0">
                <a:solidFill>
                  <a:srgbClr val="8A6200"/>
                </a:solidFill>
              </a:defRPr>
            </a:pPr>
            <a:r>
              <a:rPr sz="1650" b="1" i="0">
                <a:solidFill>
                  <a:srgbClr val="8A6200"/>
                </a:solidFill>
              </a:rPr>
              <a:t>Q1</a:t>
            </a:r>
          </a:p>
        </p:txBody>
      </p:sp>
      <p:sp>
        <p:nvSpPr>
          <p:cNvPr id="8" name="quiz-question-1">
            <a:extLst>
              <a:ext uri="{FF2B5EF4-FFF2-40B4-BE49-F238E27FC236}">
                <a16:creationId xmlns:a16="http://schemas.microsoft.com/office/drawing/2014/main" id="{3AB9F547-5208-44C1-88ED-727B6F8B5855}"/>
              </a:ext>
            </a:extLst>
          </p:cNvPr>
          <p:cNvSpPr>
            <a:spLocks noGrp="1"/>
          </p:cNvSpPr>
          <p:nvPr/>
        </p:nvSpPr>
        <p:spPr>
          <a:xfrm>
            <a:off x="666750" y="2466975"/>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Which relationship belongs at the center of this unit model?</a:t>
            </a:r>
          </a:p>
        </p:txBody>
      </p:sp>
      <p:sp>
        <p:nvSpPr>
          <p:cNvPr id="9" name="quiz-choices-1">
            <a:extLst>
              <a:ext uri="{FF2B5EF4-FFF2-40B4-BE49-F238E27FC236}">
                <a16:creationId xmlns:a16="http://schemas.microsoft.com/office/drawing/2014/main" id="{1E0B0EB4-1103-44C3-991B-5103F482952D}"/>
              </a:ext>
            </a:extLst>
          </p:cNvPr>
          <p:cNvSpPr>
            <a:spLocks noGrp="1"/>
          </p:cNvSpPr>
          <p:nvPr/>
        </p:nvSpPr>
        <p:spPr>
          <a:xfrm>
            <a:off x="666750" y="3171825"/>
            <a:ext cx="5143500" cy="8572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F = k|q₁q₂|/r² · B speed = distance only · C energy = force/time · D field = charge × time</a:t>
            </a:r>
          </a:p>
        </p:txBody>
      </p:sp>
      <p:sp>
        <p:nvSpPr>
          <p:cNvPr id="10" name="rule-70-425">
            <a:extLst>
              <a:ext uri="{FF2B5EF4-FFF2-40B4-BE49-F238E27FC236}">
                <a16:creationId xmlns:a16="http://schemas.microsoft.com/office/drawing/2014/main" id="{77A94589-BAB7-47DE-B173-3D04D69782A5}"/>
              </a:ext>
            </a:extLst>
          </p:cNvPr>
          <p:cNvSpPr>
            <a:spLocks noGrp="1"/>
          </p:cNvSpPr>
          <p:nvPr/>
        </p:nvSpPr>
        <p:spPr>
          <a:xfrm>
            <a:off x="666750" y="4048125"/>
            <a:ext cx="5143500" cy="9525"/>
          </a:xfrm>
          <a:prstGeom prst="rect">
            <a:avLst/>
          </a:prstGeom>
          <a:solidFill>
            <a:srgbClr val="A9BBB4"/>
          </a:solidFill>
          <a:ln w="0">
            <a:noFill/>
            <a:prstDash val="solid"/>
          </a:ln>
        </p:spPr>
      </p:sp>
      <p:sp>
        <p:nvSpPr>
          <p:cNvPr id="11" name="quiz-question-label-2">
            <a:extLst>
              <a:ext uri="{FF2B5EF4-FFF2-40B4-BE49-F238E27FC236}">
                <a16:creationId xmlns:a16="http://schemas.microsoft.com/office/drawing/2014/main" id="{13643CDB-00D1-4867-A59E-68FCA8852205}"/>
              </a:ext>
            </a:extLst>
          </p:cNvPr>
          <p:cNvSpPr>
            <a:spLocks noGrp="1"/>
          </p:cNvSpPr>
          <p:nvPr/>
        </p:nvSpPr>
        <p:spPr>
          <a:xfrm>
            <a:off x="6191250" y="2143125"/>
            <a:ext cx="2095500" cy="266700"/>
          </a:xfrm>
          <a:prstGeom prst="rect">
            <a:avLst/>
          </a:prstGeom>
          <a:noFill/>
          <a:ln w="0">
            <a:noFill/>
            <a:prstDash val="solid"/>
          </a:ln>
        </p:spPr>
        <p:txBody>
          <a:bodyPr/>
          <a:lstStyle/>
          <a:p>
            <a:pPr algn="l">
              <a:defRPr sz="1650" b="1" i="0">
                <a:solidFill>
                  <a:srgbClr val="8A6200"/>
                </a:solidFill>
              </a:defRPr>
            </a:pPr>
            <a:r>
              <a:rPr sz="1650" b="1" i="0">
                <a:solidFill>
                  <a:srgbClr val="8A6200"/>
                </a:solidFill>
              </a:rPr>
              <a:t>Q2</a:t>
            </a:r>
          </a:p>
        </p:txBody>
      </p:sp>
      <p:sp>
        <p:nvSpPr>
          <p:cNvPr id="12" name="quiz-question-2">
            <a:extLst>
              <a:ext uri="{FF2B5EF4-FFF2-40B4-BE49-F238E27FC236}">
                <a16:creationId xmlns:a16="http://schemas.microsoft.com/office/drawing/2014/main" id="{083E1EA9-C7C1-4223-9506-1D102EC3C99D}"/>
              </a:ext>
            </a:extLst>
          </p:cNvPr>
          <p:cNvSpPr>
            <a:spLocks noGrp="1"/>
          </p:cNvSpPr>
          <p:nvPr/>
        </p:nvSpPr>
        <p:spPr>
          <a:xfrm>
            <a:off x="6191250" y="2466975"/>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Which AP science practice is used when students plot labelled quantitative data?</a:t>
            </a:r>
          </a:p>
        </p:txBody>
      </p:sp>
      <p:sp>
        <p:nvSpPr>
          <p:cNvPr id="13" name="quiz-choices-2">
            <a:extLst>
              <a:ext uri="{FF2B5EF4-FFF2-40B4-BE49-F238E27FC236}">
                <a16:creationId xmlns:a16="http://schemas.microsoft.com/office/drawing/2014/main" id="{3903596D-D684-4669-92BB-16162A410B73}"/>
              </a:ext>
            </a:extLst>
          </p:cNvPr>
          <p:cNvSpPr>
            <a:spLocks noGrp="1"/>
          </p:cNvSpPr>
          <p:nvPr/>
        </p:nvSpPr>
        <p:spPr>
          <a:xfrm>
            <a:off x="6191250" y="3171825"/>
            <a:ext cx="5143500" cy="8572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1.B · B 2.D · C 3.A · D none</a:t>
            </a:r>
          </a:p>
        </p:txBody>
      </p:sp>
      <p:sp>
        <p:nvSpPr>
          <p:cNvPr id="14" name="rule-650-425">
            <a:extLst>
              <a:ext uri="{FF2B5EF4-FFF2-40B4-BE49-F238E27FC236}">
                <a16:creationId xmlns:a16="http://schemas.microsoft.com/office/drawing/2014/main" id="{FC5888EB-D6C8-4EDB-82F8-D93241EBA8D1}"/>
              </a:ext>
            </a:extLst>
          </p:cNvPr>
          <p:cNvSpPr>
            <a:spLocks noGrp="1"/>
          </p:cNvSpPr>
          <p:nvPr/>
        </p:nvSpPr>
        <p:spPr>
          <a:xfrm>
            <a:off x="6191250" y="4048125"/>
            <a:ext cx="5143500" cy="9525"/>
          </a:xfrm>
          <a:prstGeom prst="rect">
            <a:avLst/>
          </a:prstGeom>
          <a:solidFill>
            <a:srgbClr val="A9BBB4"/>
          </a:solidFill>
          <a:ln w="0">
            <a:noFill/>
            <a:prstDash val="solid"/>
          </a:ln>
        </p:spPr>
      </p:sp>
      <p:sp>
        <p:nvSpPr>
          <p:cNvPr id="15" name="quiz-question-label-3">
            <a:extLst>
              <a:ext uri="{FF2B5EF4-FFF2-40B4-BE49-F238E27FC236}">
                <a16:creationId xmlns:a16="http://schemas.microsoft.com/office/drawing/2014/main" id="{9BB4C162-4150-417C-A6F9-07823788789C}"/>
              </a:ext>
            </a:extLst>
          </p:cNvPr>
          <p:cNvSpPr>
            <a:spLocks noGrp="1"/>
          </p:cNvSpPr>
          <p:nvPr/>
        </p:nvSpPr>
        <p:spPr>
          <a:xfrm>
            <a:off x="666750" y="4095750"/>
            <a:ext cx="2095500" cy="266700"/>
          </a:xfrm>
          <a:prstGeom prst="rect">
            <a:avLst/>
          </a:prstGeom>
          <a:noFill/>
          <a:ln w="0">
            <a:noFill/>
            <a:prstDash val="solid"/>
          </a:ln>
        </p:spPr>
        <p:txBody>
          <a:bodyPr/>
          <a:lstStyle/>
          <a:p>
            <a:pPr algn="l">
              <a:defRPr sz="1650" b="1" i="0">
                <a:solidFill>
                  <a:srgbClr val="8A6200"/>
                </a:solidFill>
              </a:defRPr>
            </a:pPr>
            <a:r>
              <a:rPr sz="1650" b="1" i="0">
                <a:solidFill>
                  <a:srgbClr val="8A6200"/>
                </a:solidFill>
              </a:rPr>
              <a:t>Q3</a:t>
            </a:r>
          </a:p>
        </p:txBody>
      </p:sp>
      <p:sp>
        <p:nvSpPr>
          <p:cNvPr id="16" name="quiz-question-3">
            <a:extLst>
              <a:ext uri="{FF2B5EF4-FFF2-40B4-BE49-F238E27FC236}">
                <a16:creationId xmlns:a16="http://schemas.microsoft.com/office/drawing/2014/main" id="{9E496CC4-27C8-40B4-A476-31A60A478761}"/>
              </a:ext>
            </a:extLst>
          </p:cNvPr>
          <p:cNvSpPr>
            <a:spLocks noGrp="1"/>
          </p:cNvSpPr>
          <p:nvPr/>
        </p:nvSpPr>
        <p:spPr>
          <a:xfrm>
            <a:off x="666750" y="4419600"/>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Which statement correctly repairs today’s physics trap?</a:t>
            </a:r>
          </a:p>
        </p:txBody>
      </p:sp>
      <p:sp>
        <p:nvSpPr>
          <p:cNvPr id="17" name="quiz-choices-3">
            <a:extLst>
              <a:ext uri="{FF2B5EF4-FFF2-40B4-BE49-F238E27FC236}">
                <a16:creationId xmlns:a16="http://schemas.microsoft.com/office/drawing/2014/main" id="{F7035A10-A8A2-4AF8-8A64-CBB14E5632BA}"/>
              </a:ext>
            </a:extLst>
          </p:cNvPr>
          <p:cNvSpPr>
            <a:spLocks noGrp="1"/>
          </p:cNvSpPr>
          <p:nvPr/>
        </p:nvSpPr>
        <p:spPr>
          <a:xfrm>
            <a:off x="666750" y="5124450"/>
            <a:ext cx="5143500" cy="8572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Potential contributions can cancel while the vector field remains nonzero. · B Zero potential means zero electric field. · C Signs and units never matter · D A graph is decorative</a:t>
            </a:r>
          </a:p>
        </p:txBody>
      </p:sp>
      <p:sp>
        <p:nvSpPr>
          <p:cNvPr id="18" name="quiz-question-label-4">
            <a:extLst>
              <a:ext uri="{FF2B5EF4-FFF2-40B4-BE49-F238E27FC236}">
                <a16:creationId xmlns:a16="http://schemas.microsoft.com/office/drawing/2014/main" id="{48B06649-4F5B-4C88-89BC-F80BB1372909}"/>
              </a:ext>
            </a:extLst>
          </p:cNvPr>
          <p:cNvSpPr>
            <a:spLocks noGrp="1"/>
          </p:cNvSpPr>
          <p:nvPr/>
        </p:nvSpPr>
        <p:spPr>
          <a:xfrm>
            <a:off x="6191250" y="4095750"/>
            <a:ext cx="2095500" cy="266700"/>
          </a:xfrm>
          <a:prstGeom prst="rect">
            <a:avLst/>
          </a:prstGeom>
          <a:noFill/>
          <a:ln w="0">
            <a:noFill/>
            <a:prstDash val="solid"/>
          </a:ln>
        </p:spPr>
        <p:txBody>
          <a:bodyPr/>
          <a:lstStyle/>
          <a:p>
            <a:pPr algn="l">
              <a:defRPr sz="1650" b="1" i="0">
                <a:solidFill>
                  <a:srgbClr val="8A6200"/>
                </a:solidFill>
              </a:defRPr>
            </a:pPr>
            <a:r>
              <a:rPr sz="1650" b="1" i="0">
                <a:solidFill>
                  <a:srgbClr val="8A6200"/>
                </a:solidFill>
              </a:rPr>
              <a:t>Q4</a:t>
            </a:r>
          </a:p>
        </p:txBody>
      </p:sp>
      <p:sp>
        <p:nvSpPr>
          <p:cNvPr id="19" name="quiz-question-4">
            <a:extLst>
              <a:ext uri="{FF2B5EF4-FFF2-40B4-BE49-F238E27FC236}">
                <a16:creationId xmlns:a16="http://schemas.microsoft.com/office/drawing/2014/main" id="{62BD6D63-BC07-4105-BB09-585A1DE834DC}"/>
              </a:ext>
            </a:extLst>
          </p:cNvPr>
          <p:cNvSpPr>
            <a:spLocks noGrp="1"/>
          </p:cNvSpPr>
          <p:nvPr/>
        </p:nvSpPr>
        <p:spPr>
          <a:xfrm>
            <a:off x="6191250" y="4419600"/>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What should follow a numerical AP Physics result?</a:t>
            </a:r>
          </a:p>
        </p:txBody>
      </p:sp>
      <p:sp>
        <p:nvSpPr>
          <p:cNvPr id="20" name="quiz-choices-4">
            <a:extLst>
              <a:ext uri="{FF2B5EF4-FFF2-40B4-BE49-F238E27FC236}">
                <a16:creationId xmlns:a16="http://schemas.microsoft.com/office/drawing/2014/main" id="{8BA4F689-5EFC-4479-B864-D77CDF1CDA11}"/>
              </a:ext>
            </a:extLst>
          </p:cNvPr>
          <p:cNvSpPr>
            <a:spLocks noGrp="1"/>
          </p:cNvSpPr>
          <p:nvPr/>
        </p:nvSpPr>
        <p:spPr>
          <a:xfrm>
            <a:off x="6191250" y="5124450"/>
            <a:ext cx="5143500" cy="8572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Units and a physical interpretation · B Only more decimals · C A copied formula · D No sign convention</a:t>
            </a:r>
          </a:p>
        </p:txBody>
      </p:sp>
    </p:spTree>
    <p:extLst>
      <p:ext uri="{BB962C8B-B14F-4D97-AF65-F5344CB8AC3E}">
        <p14:creationId xmlns:p14="http://schemas.microsoft.com/office/powerpoint/2010/main" val="11180205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B342E"/>
        </a:solidFill>
        <a:effectLst/>
      </p:bgPr>
    </p:bg>
    <p:spTree>
      <p:nvGrpSpPr>
        <p:cNvPr id="1" name=""/>
        <p:cNvGrpSpPr/>
        <p:nvPr/>
      </p:nvGrpSpPr>
      <p:grpSpPr>
        <a:xfrm>
          <a:off x="0" y="0"/>
          <a:ext cx="0" cy="0"/>
          <a:chOff x="0" y="0"/>
          <a:chExt cx="0" cy="0"/>
        </a:xfrm>
      </p:grpSpPr>
      <p:sp>
        <p:nvSpPr>
          <p:cNvPr id="26" name="group-label">
            <a:extLst>
              <a:ext uri="{FF2B5EF4-FFF2-40B4-BE49-F238E27FC236}">
                <a16:creationId xmlns:a16="http://schemas.microsoft.com/office/drawing/2014/main" id="{B8E62E3A-F8E0-4527-A748-D7E541534CE3}"/>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AP2 · UNIT 10 · AP PHYSICS 2: ALGEBRA-BASED</a:t>
            </a:r>
          </a:p>
        </p:txBody>
      </p:sp>
      <p:sp>
        <p:nvSpPr>
          <p:cNvPr id="2" name="page-number">
            <a:extLst>
              <a:ext uri="{FF2B5EF4-FFF2-40B4-BE49-F238E27FC236}">
                <a16:creationId xmlns:a16="http://schemas.microsoft.com/office/drawing/2014/main" id="{530BD6F2-E4C4-4DA5-9E6B-909480308601}"/>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13 / 13</a:t>
            </a:r>
            <a:endParaRPr sz="1650" b="1" i="0">
              <a:solidFill>
                <a:srgbClr val="F4F0E2"/>
              </a:solidFill>
            </a:endParaRPr>
          </a:p>
        </p:txBody>
      </p:sp>
      <p:sp>
        <p:nvSpPr>
          <p:cNvPr id="3" name="rule-70-666">
            <a:extLst>
              <a:ext uri="{FF2B5EF4-FFF2-40B4-BE49-F238E27FC236}">
                <a16:creationId xmlns:a16="http://schemas.microsoft.com/office/drawing/2014/main" id="{A2F5C676-3879-4D00-A1FD-57589339FB97}"/>
              </a:ext>
            </a:extLst>
          </p:cNvPr>
          <p:cNvSpPr>
            <a:spLocks noGrp="1"/>
          </p:cNvSpPr>
          <p:nvPr/>
        </p:nvSpPr>
        <p:spPr>
          <a:xfrm>
            <a:off x="666750" y="6343650"/>
            <a:ext cx="10858500" cy="9525"/>
          </a:xfrm>
          <a:prstGeom prst="rect">
            <a:avLst/>
          </a:prstGeom>
          <a:solidFill>
            <a:srgbClr val="47716A"/>
          </a:solidFill>
          <a:ln w="0">
            <a:noFill/>
            <a:prstDash val="solid"/>
          </a:ln>
        </p:spPr>
      </p:sp>
      <p:sp>
        <p:nvSpPr>
          <p:cNvPr id="4" name="course-footer">
            <a:extLst>
              <a:ext uri="{FF2B5EF4-FFF2-40B4-BE49-F238E27FC236}">
                <a16:creationId xmlns:a16="http://schemas.microsoft.com/office/drawing/2014/main" id="{C53F4FB6-7E82-49BB-ABB8-3FC14F380309}"/>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COLLEGE BOARD AP PHYSICS · AP2-U10 · 15–18%</a:t>
            </a:r>
          </a:p>
        </p:txBody>
      </p:sp>
      <p:sp>
        <p:nvSpPr>
          <p:cNvPr id="5" name="slide-title">
            <a:extLst>
              <a:ext uri="{FF2B5EF4-FFF2-40B4-BE49-F238E27FC236}">
                <a16:creationId xmlns:a16="http://schemas.microsoft.com/office/drawing/2014/main" id="{3D9BE77D-F343-4E1E-B92A-5DCA54765B0A}"/>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F4F0E2"/>
                </a:solidFill>
              </a:defRPr>
            </a:pPr>
            <a:r>
              <a:rPr sz="3600" b="1" i="0">
                <a:solidFill>
                  <a:srgbClr val="F4F0E2"/>
                </a:solidFill>
              </a:rPr>
              <a:t>Quiz answers: correct, explain, improve</a:t>
            </a:r>
          </a:p>
        </p:txBody>
      </p:sp>
      <p:sp>
        <p:nvSpPr>
          <p:cNvPr id="6" name="answer-number-1">
            <a:extLst>
              <a:ext uri="{FF2B5EF4-FFF2-40B4-BE49-F238E27FC236}">
                <a16:creationId xmlns:a16="http://schemas.microsoft.com/office/drawing/2014/main" id="{04257D88-6E4E-4F82-9FEF-6C51368CF465}"/>
              </a:ext>
            </a:extLst>
          </p:cNvPr>
          <p:cNvSpPr>
            <a:spLocks noGrp="1"/>
          </p:cNvSpPr>
          <p:nvPr/>
        </p:nvSpPr>
        <p:spPr>
          <a:xfrm>
            <a:off x="714375" y="1714500"/>
            <a:ext cx="476250" cy="476250"/>
          </a:xfrm>
          <a:prstGeom prst="ellipse">
            <a:avLst/>
          </a:prstGeom>
          <a:solidFill>
            <a:srgbClr val="EFB42B"/>
          </a:solidFill>
          <a:ln w="0">
            <a:noFill/>
            <a:prstDash val="solid"/>
          </a:ln>
        </p:spPr>
      </p:sp>
      <p:sp>
        <p:nvSpPr>
          <p:cNvPr id="7" name="answer-number-text-1">
            <a:extLst>
              <a:ext uri="{FF2B5EF4-FFF2-40B4-BE49-F238E27FC236}">
                <a16:creationId xmlns:a16="http://schemas.microsoft.com/office/drawing/2014/main" id="{06B25964-2368-4401-8D7F-7CCC6877E139}"/>
              </a:ext>
            </a:extLst>
          </p:cNvPr>
          <p:cNvSpPr>
            <a:spLocks noGrp="1"/>
          </p:cNvSpPr>
          <p:nvPr/>
        </p:nvSpPr>
        <p:spPr>
          <a:xfrm>
            <a:off x="714375" y="1781175"/>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1.</a:t>
            </a:r>
          </a:p>
        </p:txBody>
      </p:sp>
      <p:sp>
        <p:nvSpPr>
          <p:cNvPr id="8" name="answer-value-1">
            <a:extLst>
              <a:ext uri="{FF2B5EF4-FFF2-40B4-BE49-F238E27FC236}">
                <a16:creationId xmlns:a16="http://schemas.microsoft.com/office/drawing/2014/main" id="{5D5728E9-30DE-454E-A935-665FBC0EB189}"/>
              </a:ext>
            </a:extLst>
          </p:cNvPr>
          <p:cNvSpPr>
            <a:spLocks noGrp="1"/>
          </p:cNvSpPr>
          <p:nvPr/>
        </p:nvSpPr>
        <p:spPr>
          <a:xfrm>
            <a:off x="1476375" y="1647825"/>
            <a:ext cx="4762500" cy="80010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Answer: F = k|q₁q₂|/r²</a:t>
            </a:r>
          </a:p>
        </p:txBody>
      </p:sp>
      <p:sp>
        <p:nvSpPr>
          <p:cNvPr id="9" name="answer-reason-1">
            <a:extLst>
              <a:ext uri="{FF2B5EF4-FFF2-40B4-BE49-F238E27FC236}">
                <a16:creationId xmlns:a16="http://schemas.microsoft.com/office/drawing/2014/main" id="{92F8F7EF-9631-4171-B778-3D1F7B2A01D1}"/>
              </a:ext>
            </a:extLst>
          </p:cNvPr>
          <p:cNvSpPr>
            <a:spLocks noGrp="1"/>
          </p:cNvSpPr>
          <p:nvPr/>
        </p:nvSpPr>
        <p:spPr>
          <a:xfrm>
            <a:off x="6477000" y="1695450"/>
            <a:ext cx="4667250" cy="6667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It is one of the unit’s governing relationships.</a:t>
            </a:r>
          </a:p>
        </p:txBody>
      </p:sp>
      <p:sp>
        <p:nvSpPr>
          <p:cNvPr id="10" name="rule-155-262">
            <a:extLst>
              <a:ext uri="{FF2B5EF4-FFF2-40B4-BE49-F238E27FC236}">
                <a16:creationId xmlns:a16="http://schemas.microsoft.com/office/drawing/2014/main" id="{DF196AA1-154D-42C3-A9E5-68A85358B460}"/>
              </a:ext>
            </a:extLst>
          </p:cNvPr>
          <p:cNvSpPr>
            <a:spLocks noGrp="1"/>
          </p:cNvSpPr>
          <p:nvPr/>
        </p:nvSpPr>
        <p:spPr>
          <a:xfrm>
            <a:off x="1476375" y="2495550"/>
            <a:ext cx="9667875" cy="9525"/>
          </a:xfrm>
          <a:prstGeom prst="rect">
            <a:avLst/>
          </a:prstGeom>
          <a:solidFill>
            <a:srgbClr val="47716A"/>
          </a:solidFill>
          <a:ln w="0">
            <a:noFill/>
            <a:prstDash val="solid"/>
          </a:ln>
        </p:spPr>
      </p:sp>
      <p:sp>
        <p:nvSpPr>
          <p:cNvPr id="11" name="answer-number-2">
            <a:extLst>
              <a:ext uri="{FF2B5EF4-FFF2-40B4-BE49-F238E27FC236}">
                <a16:creationId xmlns:a16="http://schemas.microsoft.com/office/drawing/2014/main" id="{5A5BECF5-1B8E-42C8-B626-EA15E4A6BE8A}"/>
              </a:ext>
            </a:extLst>
          </p:cNvPr>
          <p:cNvSpPr>
            <a:spLocks noGrp="1"/>
          </p:cNvSpPr>
          <p:nvPr/>
        </p:nvSpPr>
        <p:spPr>
          <a:xfrm>
            <a:off x="714375" y="2695575"/>
            <a:ext cx="476250" cy="476250"/>
          </a:xfrm>
          <a:prstGeom prst="ellipse">
            <a:avLst/>
          </a:prstGeom>
          <a:solidFill>
            <a:srgbClr val="EFB42B"/>
          </a:solidFill>
          <a:ln w="0">
            <a:noFill/>
            <a:prstDash val="solid"/>
          </a:ln>
        </p:spPr>
      </p:sp>
      <p:sp>
        <p:nvSpPr>
          <p:cNvPr id="12" name="answer-number-text-2">
            <a:extLst>
              <a:ext uri="{FF2B5EF4-FFF2-40B4-BE49-F238E27FC236}">
                <a16:creationId xmlns:a16="http://schemas.microsoft.com/office/drawing/2014/main" id="{5B8F8CCF-CB44-4A20-BF9A-E4BD14FE95FE}"/>
              </a:ext>
            </a:extLst>
          </p:cNvPr>
          <p:cNvSpPr>
            <a:spLocks noGrp="1"/>
          </p:cNvSpPr>
          <p:nvPr/>
        </p:nvSpPr>
        <p:spPr>
          <a:xfrm>
            <a:off x="714375" y="2762250"/>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2.</a:t>
            </a:r>
          </a:p>
        </p:txBody>
      </p:sp>
      <p:sp>
        <p:nvSpPr>
          <p:cNvPr id="13" name="answer-value-2">
            <a:extLst>
              <a:ext uri="{FF2B5EF4-FFF2-40B4-BE49-F238E27FC236}">
                <a16:creationId xmlns:a16="http://schemas.microsoft.com/office/drawing/2014/main" id="{6C802224-CCF6-44A9-9989-30AB9C3C670F}"/>
              </a:ext>
            </a:extLst>
          </p:cNvPr>
          <p:cNvSpPr>
            <a:spLocks noGrp="1"/>
          </p:cNvSpPr>
          <p:nvPr/>
        </p:nvSpPr>
        <p:spPr>
          <a:xfrm>
            <a:off x="1476375" y="2628900"/>
            <a:ext cx="4762500" cy="80010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Answer: 1.B</a:t>
            </a:r>
          </a:p>
        </p:txBody>
      </p:sp>
      <p:sp>
        <p:nvSpPr>
          <p:cNvPr id="14" name="answer-reason-2">
            <a:extLst>
              <a:ext uri="{FF2B5EF4-FFF2-40B4-BE49-F238E27FC236}">
                <a16:creationId xmlns:a16="http://schemas.microsoft.com/office/drawing/2014/main" id="{B3726668-1EBC-495C-B13C-9FB8469C066E}"/>
              </a:ext>
            </a:extLst>
          </p:cNvPr>
          <p:cNvSpPr>
            <a:spLocks noGrp="1"/>
          </p:cNvSpPr>
          <p:nvPr/>
        </p:nvSpPr>
        <p:spPr>
          <a:xfrm>
            <a:off x="6477000" y="2676525"/>
            <a:ext cx="4667250" cy="6667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Practice 1.B is creating quantitative graphs with scales and units.</a:t>
            </a:r>
          </a:p>
        </p:txBody>
      </p:sp>
      <p:sp>
        <p:nvSpPr>
          <p:cNvPr id="15" name="rule-155-365">
            <a:extLst>
              <a:ext uri="{FF2B5EF4-FFF2-40B4-BE49-F238E27FC236}">
                <a16:creationId xmlns:a16="http://schemas.microsoft.com/office/drawing/2014/main" id="{976F1A54-9A37-429A-B9B2-492111585F12}"/>
              </a:ext>
            </a:extLst>
          </p:cNvPr>
          <p:cNvSpPr>
            <a:spLocks noGrp="1"/>
          </p:cNvSpPr>
          <p:nvPr/>
        </p:nvSpPr>
        <p:spPr>
          <a:xfrm>
            <a:off x="1476375" y="3476625"/>
            <a:ext cx="9667875" cy="9525"/>
          </a:xfrm>
          <a:prstGeom prst="rect">
            <a:avLst/>
          </a:prstGeom>
          <a:solidFill>
            <a:srgbClr val="47716A"/>
          </a:solidFill>
          <a:ln w="0">
            <a:noFill/>
            <a:prstDash val="solid"/>
          </a:ln>
        </p:spPr>
      </p:sp>
      <p:sp>
        <p:nvSpPr>
          <p:cNvPr id="16" name="answer-number-3">
            <a:extLst>
              <a:ext uri="{FF2B5EF4-FFF2-40B4-BE49-F238E27FC236}">
                <a16:creationId xmlns:a16="http://schemas.microsoft.com/office/drawing/2014/main" id="{01E52B08-9B47-4DB8-8436-EE9077EA41E3}"/>
              </a:ext>
            </a:extLst>
          </p:cNvPr>
          <p:cNvSpPr>
            <a:spLocks noGrp="1"/>
          </p:cNvSpPr>
          <p:nvPr/>
        </p:nvSpPr>
        <p:spPr>
          <a:xfrm>
            <a:off x="714375" y="3676650"/>
            <a:ext cx="476250" cy="476250"/>
          </a:xfrm>
          <a:prstGeom prst="ellipse">
            <a:avLst/>
          </a:prstGeom>
          <a:solidFill>
            <a:srgbClr val="EFB42B"/>
          </a:solidFill>
          <a:ln w="0">
            <a:noFill/>
            <a:prstDash val="solid"/>
          </a:ln>
        </p:spPr>
      </p:sp>
      <p:sp>
        <p:nvSpPr>
          <p:cNvPr id="17" name="answer-number-text-3">
            <a:extLst>
              <a:ext uri="{FF2B5EF4-FFF2-40B4-BE49-F238E27FC236}">
                <a16:creationId xmlns:a16="http://schemas.microsoft.com/office/drawing/2014/main" id="{C7CAFE7D-1723-4898-A605-708C11EE9B4D}"/>
              </a:ext>
            </a:extLst>
          </p:cNvPr>
          <p:cNvSpPr>
            <a:spLocks noGrp="1"/>
          </p:cNvSpPr>
          <p:nvPr/>
        </p:nvSpPr>
        <p:spPr>
          <a:xfrm>
            <a:off x="714375" y="3743325"/>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3.</a:t>
            </a:r>
          </a:p>
        </p:txBody>
      </p:sp>
      <p:sp>
        <p:nvSpPr>
          <p:cNvPr id="18" name="answer-value-3">
            <a:extLst>
              <a:ext uri="{FF2B5EF4-FFF2-40B4-BE49-F238E27FC236}">
                <a16:creationId xmlns:a16="http://schemas.microsoft.com/office/drawing/2014/main" id="{D1C0CCCE-FECD-47E3-A59E-E7420E12644C}"/>
              </a:ext>
            </a:extLst>
          </p:cNvPr>
          <p:cNvSpPr>
            <a:spLocks noGrp="1"/>
          </p:cNvSpPr>
          <p:nvPr/>
        </p:nvSpPr>
        <p:spPr>
          <a:xfrm>
            <a:off x="1476375" y="3609975"/>
            <a:ext cx="4762500" cy="80010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Answer: Potential contributions can cancel while the vector field remains nonzero.</a:t>
            </a:r>
          </a:p>
        </p:txBody>
      </p:sp>
      <p:sp>
        <p:nvSpPr>
          <p:cNvPr id="19" name="answer-reason-3">
            <a:extLst>
              <a:ext uri="{FF2B5EF4-FFF2-40B4-BE49-F238E27FC236}">
                <a16:creationId xmlns:a16="http://schemas.microsoft.com/office/drawing/2014/main" id="{EE2A967C-D001-45FF-AF86-F1BCB3160B34}"/>
              </a:ext>
            </a:extLst>
          </p:cNvPr>
          <p:cNvSpPr>
            <a:spLocks noGrp="1"/>
          </p:cNvSpPr>
          <p:nvPr/>
        </p:nvSpPr>
        <p:spPr>
          <a:xfrm>
            <a:off x="6477000" y="3657600"/>
            <a:ext cx="4667250" cy="6667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The correction states the physically valid boundary or relationship.</a:t>
            </a:r>
          </a:p>
        </p:txBody>
      </p:sp>
      <p:sp>
        <p:nvSpPr>
          <p:cNvPr id="20" name="rule-155-468">
            <a:extLst>
              <a:ext uri="{FF2B5EF4-FFF2-40B4-BE49-F238E27FC236}">
                <a16:creationId xmlns:a16="http://schemas.microsoft.com/office/drawing/2014/main" id="{03C2B977-BC6C-4F41-91D8-4A81AA3DD467}"/>
              </a:ext>
            </a:extLst>
          </p:cNvPr>
          <p:cNvSpPr>
            <a:spLocks noGrp="1"/>
          </p:cNvSpPr>
          <p:nvPr/>
        </p:nvSpPr>
        <p:spPr>
          <a:xfrm>
            <a:off x="1476375" y="4457700"/>
            <a:ext cx="9667875" cy="9525"/>
          </a:xfrm>
          <a:prstGeom prst="rect">
            <a:avLst/>
          </a:prstGeom>
          <a:solidFill>
            <a:srgbClr val="47716A"/>
          </a:solidFill>
          <a:ln w="0">
            <a:noFill/>
            <a:prstDash val="solid"/>
          </a:ln>
        </p:spPr>
      </p:sp>
      <p:sp>
        <p:nvSpPr>
          <p:cNvPr id="21" name="answer-number-4">
            <a:extLst>
              <a:ext uri="{FF2B5EF4-FFF2-40B4-BE49-F238E27FC236}">
                <a16:creationId xmlns:a16="http://schemas.microsoft.com/office/drawing/2014/main" id="{A9DB03C1-2331-4C3D-BC65-0FAD535C2B4F}"/>
              </a:ext>
            </a:extLst>
          </p:cNvPr>
          <p:cNvSpPr>
            <a:spLocks noGrp="1"/>
          </p:cNvSpPr>
          <p:nvPr/>
        </p:nvSpPr>
        <p:spPr>
          <a:xfrm>
            <a:off x="714375" y="4657725"/>
            <a:ext cx="476250" cy="476250"/>
          </a:xfrm>
          <a:prstGeom prst="ellipse">
            <a:avLst/>
          </a:prstGeom>
          <a:solidFill>
            <a:srgbClr val="EFB42B"/>
          </a:solidFill>
          <a:ln w="0">
            <a:noFill/>
            <a:prstDash val="solid"/>
          </a:ln>
        </p:spPr>
      </p:sp>
      <p:sp>
        <p:nvSpPr>
          <p:cNvPr id="22" name="answer-number-text-4">
            <a:extLst>
              <a:ext uri="{FF2B5EF4-FFF2-40B4-BE49-F238E27FC236}">
                <a16:creationId xmlns:a16="http://schemas.microsoft.com/office/drawing/2014/main" id="{86AC16F2-4CB2-4D57-9ADF-6421E65879B0}"/>
              </a:ext>
            </a:extLst>
          </p:cNvPr>
          <p:cNvSpPr>
            <a:spLocks noGrp="1"/>
          </p:cNvSpPr>
          <p:nvPr/>
        </p:nvSpPr>
        <p:spPr>
          <a:xfrm>
            <a:off x="714375" y="4724400"/>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4.</a:t>
            </a:r>
          </a:p>
        </p:txBody>
      </p:sp>
      <p:sp>
        <p:nvSpPr>
          <p:cNvPr id="23" name="answer-value-4">
            <a:extLst>
              <a:ext uri="{FF2B5EF4-FFF2-40B4-BE49-F238E27FC236}">
                <a16:creationId xmlns:a16="http://schemas.microsoft.com/office/drawing/2014/main" id="{D2908B03-61B6-4536-ABA8-71A3E5AC9249}"/>
              </a:ext>
            </a:extLst>
          </p:cNvPr>
          <p:cNvSpPr>
            <a:spLocks noGrp="1"/>
          </p:cNvSpPr>
          <p:nvPr/>
        </p:nvSpPr>
        <p:spPr>
          <a:xfrm>
            <a:off x="1476375" y="4591050"/>
            <a:ext cx="4762500" cy="80010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Answer: Units and a physical interpretation</a:t>
            </a:r>
          </a:p>
        </p:txBody>
      </p:sp>
      <p:sp>
        <p:nvSpPr>
          <p:cNvPr id="24" name="answer-reason-4">
            <a:extLst>
              <a:ext uri="{FF2B5EF4-FFF2-40B4-BE49-F238E27FC236}">
                <a16:creationId xmlns:a16="http://schemas.microsoft.com/office/drawing/2014/main" id="{22F4E6B0-9FEF-41FF-BA36-AD0C5B9DC1E0}"/>
              </a:ext>
            </a:extLst>
          </p:cNvPr>
          <p:cNvSpPr>
            <a:spLocks noGrp="1"/>
          </p:cNvSpPr>
          <p:nvPr/>
        </p:nvSpPr>
        <p:spPr>
          <a:xfrm>
            <a:off x="6477000" y="4638675"/>
            <a:ext cx="4667250" cy="6667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A complete response connects mathematics to the model and reports units.</a:t>
            </a:r>
          </a:p>
        </p:txBody>
      </p:sp>
      <p:sp>
        <p:nvSpPr>
          <p:cNvPr id="25" name="exit-ticket">
            <a:extLst>
              <a:ext uri="{FF2B5EF4-FFF2-40B4-BE49-F238E27FC236}">
                <a16:creationId xmlns:a16="http://schemas.microsoft.com/office/drawing/2014/main" id="{A26A48FC-09FF-4AB8-B426-F725F8CC4A64}"/>
              </a:ext>
            </a:extLst>
          </p:cNvPr>
          <p:cNvSpPr>
            <a:spLocks noGrp="1"/>
          </p:cNvSpPr>
          <p:nvPr/>
        </p:nvSpPr>
        <p:spPr>
          <a:xfrm>
            <a:off x="1047750" y="5743575"/>
            <a:ext cx="10096500" cy="400050"/>
          </a:xfrm>
          <a:prstGeom prst="rect">
            <a:avLst/>
          </a:prstGeom>
          <a:noFill/>
          <a:ln w="0">
            <a:noFill/>
            <a:prstDash val="solid"/>
          </a:ln>
        </p:spPr>
        <p:txBody>
          <a:bodyPr/>
          <a:lstStyle/>
          <a:p>
            <a:pPr algn="ctr">
              <a:defRPr sz="1875" b="1" i="0">
                <a:solidFill>
                  <a:srgbClr val="EFB42B"/>
                </a:solidFill>
              </a:defRPr>
            </a:pPr>
            <a:r>
              <a:rPr sz="1875" b="1" i="0">
                <a:solidFill>
                  <a:srgbClr val="EFB42B"/>
                </a:solidFill>
              </a:rPr>
              <a:t>Next move: Correct one response, name the AP science practice you used, and write one new question about this unit.</a:t>
            </a:r>
          </a:p>
        </p:txBody>
      </p:sp>
    </p:spTree>
    <p:extLst>
      <p:ext uri="{BB962C8B-B14F-4D97-AF65-F5344CB8AC3E}">
        <p14:creationId xmlns:p14="http://schemas.microsoft.com/office/powerpoint/2010/main" val="18989880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4F0E2"/>
        </a:solidFill>
        <a:effectLst/>
      </p:bgPr>
    </p:bg>
    <p:spTree>
      <p:nvGrpSpPr>
        <p:cNvPr id="1" name=""/>
        <p:cNvGrpSpPr/>
        <p:nvPr/>
      </p:nvGrpSpPr>
      <p:grpSpPr>
        <a:xfrm>
          <a:off x="0" y="0"/>
          <a:ext cx="0" cy="0"/>
          <a:chOff x="0" y="0"/>
          <a:chExt cx="0" cy="0"/>
        </a:xfrm>
      </p:grpSpPr>
      <p:sp>
        <p:nvSpPr>
          <p:cNvPr id="17" name="group-label">
            <a:extLst>
              <a:ext uri="{FF2B5EF4-FFF2-40B4-BE49-F238E27FC236}">
                <a16:creationId xmlns:a16="http://schemas.microsoft.com/office/drawing/2014/main" id="{B4963382-C543-4FDB-A08F-17EEDAD6AA19}"/>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8A6200"/>
                </a:solidFill>
              </a:defRPr>
            </a:pPr>
            <a:r>
              <a:rPr sz="1650" b="1" i="0">
                <a:solidFill>
                  <a:srgbClr val="8A6200"/>
                </a:solidFill>
              </a:rPr>
              <a:t>AP2 · UNIT 10 · AP PHYSICS 2: ALGEBRA-BASED</a:t>
            </a:r>
          </a:p>
        </p:txBody>
      </p:sp>
      <p:sp>
        <p:nvSpPr>
          <p:cNvPr id="2" name="page-number">
            <a:extLst>
              <a:ext uri="{FF2B5EF4-FFF2-40B4-BE49-F238E27FC236}">
                <a16:creationId xmlns:a16="http://schemas.microsoft.com/office/drawing/2014/main" id="{EE307806-6939-4A7B-9912-EF4B8E7553A0}"/>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02 / 13</a:t>
            </a:r>
            <a:endParaRPr sz="1650" b="1" i="0">
              <a:solidFill>
                <a:srgbClr val="0A332E"/>
              </a:solidFill>
            </a:endParaRPr>
          </a:p>
        </p:txBody>
      </p:sp>
      <p:sp>
        <p:nvSpPr>
          <p:cNvPr id="3" name="rule-70-666">
            <a:extLst>
              <a:ext uri="{FF2B5EF4-FFF2-40B4-BE49-F238E27FC236}">
                <a16:creationId xmlns:a16="http://schemas.microsoft.com/office/drawing/2014/main" id="{74BE6989-F8BE-446A-9CB7-CBFBB09B5C37}"/>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04F724D9-E185-4E37-937A-9A7E5FBFBEE1}"/>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AP2-U10 · 15–18%</a:t>
            </a:r>
          </a:p>
        </p:txBody>
      </p:sp>
      <p:sp>
        <p:nvSpPr>
          <p:cNvPr id="5" name="slide-title">
            <a:extLst>
              <a:ext uri="{FF2B5EF4-FFF2-40B4-BE49-F238E27FC236}">
                <a16:creationId xmlns:a16="http://schemas.microsoft.com/office/drawing/2014/main" id="{FFB0D38E-A7A7-4C94-BAF5-9E0917556607}"/>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Three ideas to wake up</a:t>
            </a:r>
          </a:p>
        </p:txBody>
      </p:sp>
      <p:sp>
        <p:nvSpPr>
          <p:cNvPr id="6" name="retrieval-instruction">
            <a:extLst>
              <a:ext uri="{FF2B5EF4-FFF2-40B4-BE49-F238E27FC236}">
                <a16:creationId xmlns:a16="http://schemas.microsoft.com/office/drawing/2014/main" id="{09DFB771-C82C-4D80-8F24-CA9504F868C3}"/>
              </a:ext>
            </a:extLst>
          </p:cNvPr>
          <p:cNvSpPr>
            <a:spLocks noGrp="1"/>
          </p:cNvSpPr>
          <p:nvPr/>
        </p:nvSpPr>
        <p:spPr>
          <a:xfrm>
            <a:off x="666750" y="1524000"/>
            <a:ext cx="9906000" cy="419100"/>
          </a:xfrm>
          <a:prstGeom prst="rect">
            <a:avLst/>
          </a:prstGeom>
          <a:noFill/>
          <a:ln w="0">
            <a:noFill/>
            <a:prstDash val="solid"/>
          </a:ln>
        </p:spPr>
        <p:txBody>
          <a:bodyPr/>
          <a:lstStyle/>
          <a:p>
            <a:pPr algn="l">
              <a:defRPr sz="1950" b="0" i="0">
                <a:solidFill>
                  <a:srgbClr val="48635E"/>
                </a:solidFill>
              </a:defRPr>
            </a:pPr>
            <a:r>
              <a:rPr sz="1950" b="0" i="0">
                <a:solidFill>
                  <a:srgbClr val="48635E"/>
                </a:solidFill>
              </a:rPr>
              <a:t>Think alone → compare with a partner → vote with one reason.</a:t>
            </a:r>
          </a:p>
        </p:txBody>
      </p:sp>
      <p:sp>
        <p:nvSpPr>
          <p:cNvPr id="7" name="retrieval-number-1">
            <a:extLst>
              <a:ext uri="{FF2B5EF4-FFF2-40B4-BE49-F238E27FC236}">
                <a16:creationId xmlns:a16="http://schemas.microsoft.com/office/drawing/2014/main" id="{B7086933-7AFF-4329-BA52-7D92EE53A869}"/>
              </a:ext>
            </a:extLst>
          </p:cNvPr>
          <p:cNvSpPr>
            <a:spLocks noGrp="1"/>
          </p:cNvSpPr>
          <p:nvPr/>
        </p:nvSpPr>
        <p:spPr>
          <a:xfrm>
            <a:off x="723900" y="2209800"/>
            <a:ext cx="495300" cy="495300"/>
          </a:xfrm>
          <a:prstGeom prst="ellipse">
            <a:avLst/>
          </a:prstGeom>
          <a:solidFill>
            <a:srgbClr val="8A6200"/>
          </a:solidFill>
          <a:ln w="0">
            <a:noFill/>
            <a:prstDash val="solid"/>
          </a:ln>
        </p:spPr>
      </p:sp>
      <p:sp>
        <p:nvSpPr>
          <p:cNvPr id="8" name="retrieval-number-text-1">
            <a:extLst>
              <a:ext uri="{FF2B5EF4-FFF2-40B4-BE49-F238E27FC236}">
                <a16:creationId xmlns:a16="http://schemas.microsoft.com/office/drawing/2014/main" id="{B3A67780-6428-4D9E-B637-DECD7EBEEA63}"/>
              </a:ext>
            </a:extLst>
          </p:cNvPr>
          <p:cNvSpPr>
            <a:spLocks noGrp="1"/>
          </p:cNvSpPr>
          <p:nvPr/>
        </p:nvSpPr>
        <p:spPr>
          <a:xfrm>
            <a:off x="723900" y="2276475"/>
            <a:ext cx="495300" cy="333375"/>
          </a:xfrm>
          <a:prstGeom prst="rect">
            <a:avLst/>
          </a:prstGeom>
          <a:noFill/>
          <a:ln w="0">
            <a:noFill/>
            <a:prstDash val="solid"/>
          </a:ln>
        </p:spPr>
        <p:txBody>
          <a:bodyPr/>
          <a:lstStyle/>
          <a:p>
            <a:pPr algn="ctr">
              <a:defRPr sz="1800" b="1" i="0">
                <a:solidFill>
                  <a:srgbClr val="F4F0E2"/>
                </a:solidFill>
              </a:defRPr>
            </a:pPr>
            <a:r>
              <a:rPr sz="1800" b="1" i="0">
                <a:solidFill>
                  <a:srgbClr val="F4F0E2"/>
                </a:solidFill>
              </a:rPr>
              <a:t>1</a:t>
            </a:r>
          </a:p>
        </p:txBody>
      </p:sp>
      <p:sp>
        <p:nvSpPr>
          <p:cNvPr id="9" name="retrieval-question-1">
            <a:extLst>
              <a:ext uri="{FF2B5EF4-FFF2-40B4-BE49-F238E27FC236}">
                <a16:creationId xmlns:a16="http://schemas.microsoft.com/office/drawing/2014/main" id="{C79BE61C-CD75-4765-ABBB-EF771CC92B5D}"/>
              </a:ext>
            </a:extLst>
          </p:cNvPr>
          <p:cNvSpPr>
            <a:spLocks noGrp="1"/>
          </p:cNvSpPr>
          <p:nvPr/>
        </p:nvSpPr>
        <p:spPr>
          <a:xfrm>
            <a:off x="1524000" y="2171700"/>
            <a:ext cx="9334500" cy="704850"/>
          </a:xfrm>
          <a:prstGeom prst="rect">
            <a:avLst/>
          </a:prstGeom>
          <a:noFill/>
          <a:ln w="0">
            <a:noFill/>
            <a:prstDash val="solid"/>
          </a:ln>
        </p:spPr>
        <p:txBody>
          <a:bodyPr/>
          <a:lstStyle/>
          <a:p>
            <a:pPr algn="l">
              <a:defRPr sz="2250" b="1" i="0">
                <a:solidFill>
                  <a:srgbClr val="0A332E"/>
                </a:solidFill>
              </a:defRPr>
            </a:pPr>
            <a:r>
              <a:rPr sz="2250" b="1" i="0">
                <a:solidFill>
                  <a:srgbClr val="0A332E"/>
                </a:solidFill>
              </a:rPr>
              <a:t>Two charges are moved from 0.20 m apart to 0.40 m apart. By what factor does the Coulomb force change?</a:t>
            </a:r>
          </a:p>
        </p:txBody>
      </p:sp>
      <p:sp>
        <p:nvSpPr>
          <p:cNvPr id="10" name="retrieval-number-2">
            <a:extLst>
              <a:ext uri="{FF2B5EF4-FFF2-40B4-BE49-F238E27FC236}">
                <a16:creationId xmlns:a16="http://schemas.microsoft.com/office/drawing/2014/main" id="{7E1E7B67-4623-4786-860E-770C5B2CE533}"/>
              </a:ext>
            </a:extLst>
          </p:cNvPr>
          <p:cNvSpPr>
            <a:spLocks noGrp="1"/>
          </p:cNvSpPr>
          <p:nvPr/>
        </p:nvSpPr>
        <p:spPr>
          <a:xfrm>
            <a:off x="723900" y="3276600"/>
            <a:ext cx="495300" cy="495300"/>
          </a:xfrm>
          <a:prstGeom prst="ellipse">
            <a:avLst/>
          </a:prstGeom>
          <a:solidFill>
            <a:srgbClr val="8A6200"/>
          </a:solidFill>
          <a:ln w="0">
            <a:noFill/>
            <a:prstDash val="solid"/>
          </a:ln>
        </p:spPr>
      </p:sp>
      <p:sp>
        <p:nvSpPr>
          <p:cNvPr id="11" name="retrieval-number-text-2">
            <a:extLst>
              <a:ext uri="{FF2B5EF4-FFF2-40B4-BE49-F238E27FC236}">
                <a16:creationId xmlns:a16="http://schemas.microsoft.com/office/drawing/2014/main" id="{3F68197D-A6CD-42F2-A915-DCE95B5D252A}"/>
              </a:ext>
            </a:extLst>
          </p:cNvPr>
          <p:cNvSpPr>
            <a:spLocks noGrp="1"/>
          </p:cNvSpPr>
          <p:nvPr/>
        </p:nvSpPr>
        <p:spPr>
          <a:xfrm>
            <a:off x="723900" y="3343275"/>
            <a:ext cx="495300" cy="333375"/>
          </a:xfrm>
          <a:prstGeom prst="rect">
            <a:avLst/>
          </a:prstGeom>
          <a:noFill/>
          <a:ln w="0">
            <a:noFill/>
            <a:prstDash val="solid"/>
          </a:ln>
        </p:spPr>
        <p:txBody>
          <a:bodyPr/>
          <a:lstStyle/>
          <a:p>
            <a:pPr algn="ctr">
              <a:defRPr sz="1800" b="1" i="0">
                <a:solidFill>
                  <a:srgbClr val="F4F0E2"/>
                </a:solidFill>
              </a:defRPr>
            </a:pPr>
            <a:r>
              <a:rPr sz="1800" b="1" i="0">
                <a:solidFill>
                  <a:srgbClr val="F4F0E2"/>
                </a:solidFill>
              </a:rPr>
              <a:t>2</a:t>
            </a:r>
          </a:p>
        </p:txBody>
      </p:sp>
      <p:sp>
        <p:nvSpPr>
          <p:cNvPr id="12" name="retrieval-question-2">
            <a:extLst>
              <a:ext uri="{FF2B5EF4-FFF2-40B4-BE49-F238E27FC236}">
                <a16:creationId xmlns:a16="http://schemas.microsoft.com/office/drawing/2014/main" id="{DD1AC357-2203-4FBB-B6EE-5158CF1B5EDE}"/>
              </a:ext>
            </a:extLst>
          </p:cNvPr>
          <p:cNvSpPr>
            <a:spLocks noGrp="1"/>
          </p:cNvSpPr>
          <p:nvPr/>
        </p:nvSpPr>
        <p:spPr>
          <a:xfrm>
            <a:off x="1524000" y="3238500"/>
            <a:ext cx="9334500" cy="704850"/>
          </a:xfrm>
          <a:prstGeom prst="rect">
            <a:avLst/>
          </a:prstGeom>
          <a:noFill/>
          <a:ln w="0">
            <a:noFill/>
            <a:prstDash val="solid"/>
          </a:ln>
        </p:spPr>
        <p:txBody>
          <a:bodyPr/>
          <a:lstStyle/>
          <a:p>
            <a:pPr algn="l">
              <a:defRPr sz="2250" b="1" i="0">
                <a:solidFill>
                  <a:srgbClr val="0A332E"/>
                </a:solidFill>
              </a:defRPr>
            </a:pPr>
            <a:r>
              <a:rPr sz="2250" b="1" i="0">
                <a:solidFill>
                  <a:srgbClr val="0A332E"/>
                </a:solidFill>
              </a:rPr>
              <a:t>How many coulombs is 4.0 microcoulombs?</a:t>
            </a:r>
          </a:p>
        </p:txBody>
      </p:sp>
      <p:sp>
        <p:nvSpPr>
          <p:cNvPr id="13" name="retrieval-number-3">
            <a:extLst>
              <a:ext uri="{FF2B5EF4-FFF2-40B4-BE49-F238E27FC236}">
                <a16:creationId xmlns:a16="http://schemas.microsoft.com/office/drawing/2014/main" id="{B27154D5-97FB-4106-B522-DD3270C64A50}"/>
              </a:ext>
            </a:extLst>
          </p:cNvPr>
          <p:cNvSpPr>
            <a:spLocks noGrp="1"/>
          </p:cNvSpPr>
          <p:nvPr/>
        </p:nvSpPr>
        <p:spPr>
          <a:xfrm>
            <a:off x="723900" y="4343400"/>
            <a:ext cx="495300" cy="495300"/>
          </a:xfrm>
          <a:prstGeom prst="ellipse">
            <a:avLst/>
          </a:prstGeom>
          <a:solidFill>
            <a:srgbClr val="8A6200"/>
          </a:solidFill>
          <a:ln w="0">
            <a:noFill/>
            <a:prstDash val="solid"/>
          </a:ln>
        </p:spPr>
      </p:sp>
      <p:sp>
        <p:nvSpPr>
          <p:cNvPr id="14" name="retrieval-number-text-3">
            <a:extLst>
              <a:ext uri="{FF2B5EF4-FFF2-40B4-BE49-F238E27FC236}">
                <a16:creationId xmlns:a16="http://schemas.microsoft.com/office/drawing/2014/main" id="{A7AF1CD9-97AA-4D66-AC37-8993BC03F936}"/>
              </a:ext>
            </a:extLst>
          </p:cNvPr>
          <p:cNvSpPr>
            <a:spLocks noGrp="1"/>
          </p:cNvSpPr>
          <p:nvPr/>
        </p:nvSpPr>
        <p:spPr>
          <a:xfrm>
            <a:off x="723900" y="4410075"/>
            <a:ext cx="495300" cy="333375"/>
          </a:xfrm>
          <a:prstGeom prst="rect">
            <a:avLst/>
          </a:prstGeom>
          <a:noFill/>
          <a:ln w="0">
            <a:noFill/>
            <a:prstDash val="solid"/>
          </a:ln>
        </p:spPr>
        <p:txBody>
          <a:bodyPr/>
          <a:lstStyle/>
          <a:p>
            <a:pPr algn="ctr">
              <a:defRPr sz="1800" b="1" i="0">
                <a:solidFill>
                  <a:srgbClr val="F4F0E2"/>
                </a:solidFill>
              </a:defRPr>
            </a:pPr>
            <a:r>
              <a:rPr sz="1800" b="1" i="0">
                <a:solidFill>
                  <a:srgbClr val="F4F0E2"/>
                </a:solidFill>
              </a:rPr>
              <a:t>3</a:t>
            </a:r>
          </a:p>
        </p:txBody>
      </p:sp>
      <p:sp>
        <p:nvSpPr>
          <p:cNvPr id="15" name="retrieval-question-3">
            <a:extLst>
              <a:ext uri="{FF2B5EF4-FFF2-40B4-BE49-F238E27FC236}">
                <a16:creationId xmlns:a16="http://schemas.microsoft.com/office/drawing/2014/main" id="{4F4C9774-17EE-4F71-8F89-8C41A46A0B80}"/>
              </a:ext>
            </a:extLst>
          </p:cNvPr>
          <p:cNvSpPr>
            <a:spLocks noGrp="1"/>
          </p:cNvSpPr>
          <p:nvPr/>
        </p:nvSpPr>
        <p:spPr>
          <a:xfrm>
            <a:off x="1524000" y="4305300"/>
            <a:ext cx="9334500" cy="704850"/>
          </a:xfrm>
          <a:prstGeom prst="rect">
            <a:avLst/>
          </a:prstGeom>
          <a:noFill/>
          <a:ln w="0">
            <a:noFill/>
            <a:prstDash val="solid"/>
          </a:ln>
        </p:spPr>
        <p:txBody>
          <a:bodyPr/>
          <a:lstStyle/>
          <a:p>
            <a:pPr algn="l">
              <a:defRPr sz="2250" b="1" i="0">
                <a:solidFill>
                  <a:srgbClr val="0A332E"/>
                </a:solidFill>
              </a:defRPr>
            </a:pPr>
            <a:r>
              <a:rPr sz="2250" b="1" i="0">
                <a:solidFill>
                  <a:srgbClr val="0A332E"/>
                </a:solidFill>
              </a:rPr>
              <a:t>Two quantities of equal size are added. What is the difference between adding them as scalars and as vectors?</a:t>
            </a:r>
          </a:p>
        </p:txBody>
      </p:sp>
      <p:sp>
        <p:nvSpPr>
          <p:cNvPr id="16" name="retrieval-close">
            <a:extLst>
              <a:ext uri="{FF2B5EF4-FFF2-40B4-BE49-F238E27FC236}">
                <a16:creationId xmlns:a16="http://schemas.microsoft.com/office/drawing/2014/main" id="{869F536A-1DA8-48AF-B7B3-D825C3EAA8FC}"/>
              </a:ext>
            </a:extLst>
          </p:cNvPr>
          <p:cNvSpPr>
            <a:spLocks noGrp="1"/>
          </p:cNvSpPr>
          <p:nvPr/>
        </p:nvSpPr>
        <p:spPr>
          <a:xfrm>
            <a:off x="666750" y="5600700"/>
            <a:ext cx="10668000" cy="457200"/>
          </a:xfrm>
          <a:prstGeom prst="rect">
            <a:avLst/>
          </a:prstGeom>
          <a:noFill/>
          <a:ln w="0">
            <a:noFill/>
            <a:prstDash val="solid"/>
          </a:ln>
        </p:spPr>
        <p:txBody>
          <a:bodyPr/>
          <a:lstStyle/>
          <a:p>
            <a:pPr algn="l">
              <a:defRPr sz="1800" b="1" i="0">
                <a:solidFill>
                  <a:srgbClr val="8A6200"/>
                </a:solidFill>
              </a:defRPr>
            </a:pPr>
            <a:r>
              <a:rPr sz="1800" b="1" i="0">
                <a:solidFill>
                  <a:srgbClr val="8A6200"/>
                </a:solidFill>
              </a:rPr>
              <a:t>Mini-whiteboard challenge: sketch or calculate one idea you expect to use today.</a:t>
            </a:r>
          </a:p>
        </p:txBody>
      </p:sp>
    </p:spTree>
    <p:extLst>
      <p:ext uri="{BB962C8B-B14F-4D97-AF65-F5344CB8AC3E}">
        <p14:creationId xmlns:p14="http://schemas.microsoft.com/office/powerpoint/2010/main" val="6613881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2" name="group-label">
            <a:extLst>
              <a:ext uri="{FF2B5EF4-FFF2-40B4-BE49-F238E27FC236}">
                <a16:creationId xmlns:a16="http://schemas.microsoft.com/office/drawing/2014/main" id="{67CD9DFF-F0F8-4D7A-960A-7617F69F1ECB}"/>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8A6200"/>
                </a:solidFill>
              </a:defRPr>
            </a:pPr>
            <a:r>
              <a:rPr sz="1650" b="1" i="0">
                <a:solidFill>
                  <a:srgbClr val="8A6200"/>
                </a:solidFill>
              </a:rPr>
              <a:t>AP2 · UNIT 10 · AP PHYSICS 2: ALGEBRA-BASED</a:t>
            </a:r>
          </a:p>
        </p:txBody>
      </p:sp>
      <p:sp>
        <p:nvSpPr>
          <p:cNvPr id="2" name="page-number">
            <a:extLst>
              <a:ext uri="{FF2B5EF4-FFF2-40B4-BE49-F238E27FC236}">
                <a16:creationId xmlns:a16="http://schemas.microsoft.com/office/drawing/2014/main" id="{EE70E371-1C7F-415C-B38B-AF00E4181EC4}"/>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03 / 13</a:t>
            </a:r>
            <a:endParaRPr sz="1650" b="1" i="0">
              <a:solidFill>
                <a:srgbClr val="0A332E"/>
              </a:solidFill>
            </a:endParaRPr>
          </a:p>
        </p:txBody>
      </p:sp>
      <p:sp>
        <p:nvSpPr>
          <p:cNvPr id="3" name="rule-70-666">
            <a:extLst>
              <a:ext uri="{FF2B5EF4-FFF2-40B4-BE49-F238E27FC236}">
                <a16:creationId xmlns:a16="http://schemas.microsoft.com/office/drawing/2014/main" id="{F7D6E016-D525-49A9-A1E1-51806BF95D7C}"/>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F22F9412-6C39-4B41-9600-3B5039381B00}"/>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AP2-U10 · 15–18%</a:t>
            </a:r>
          </a:p>
        </p:txBody>
      </p:sp>
      <p:sp>
        <p:nvSpPr>
          <p:cNvPr id="5" name="slide-title">
            <a:extLst>
              <a:ext uri="{FF2B5EF4-FFF2-40B4-BE49-F238E27FC236}">
                <a16:creationId xmlns:a16="http://schemas.microsoft.com/office/drawing/2014/main" id="{37FA151A-D727-46AB-B058-BF0170BAAF83}"/>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Build the model before reaching for numbers</a:t>
            </a:r>
          </a:p>
        </p:txBody>
      </p:sp>
      <p:sp>
        <p:nvSpPr>
          <p:cNvPr id="6" name="core-index-1">
            <a:extLst>
              <a:ext uri="{FF2B5EF4-FFF2-40B4-BE49-F238E27FC236}">
                <a16:creationId xmlns:a16="http://schemas.microsoft.com/office/drawing/2014/main" id="{6A17F90D-0BAF-47EF-98A8-76B25D6EB2EB}"/>
              </a:ext>
            </a:extLst>
          </p:cNvPr>
          <p:cNvSpPr>
            <a:spLocks noGrp="1"/>
          </p:cNvSpPr>
          <p:nvPr/>
        </p:nvSpPr>
        <p:spPr>
          <a:xfrm>
            <a:off x="685800" y="1809750"/>
            <a:ext cx="457200" cy="304800"/>
          </a:xfrm>
          <a:prstGeom prst="rect">
            <a:avLst/>
          </a:prstGeom>
          <a:noFill/>
          <a:ln w="0">
            <a:noFill/>
            <a:prstDash val="solid"/>
          </a:ln>
        </p:spPr>
        <p:txBody>
          <a:bodyPr/>
          <a:lstStyle/>
          <a:p>
            <a:pPr algn="l">
              <a:defRPr sz="1650" b="1" i="0">
                <a:solidFill>
                  <a:srgbClr val="8A6200"/>
                </a:solidFill>
              </a:defRPr>
            </a:pPr>
            <a:r>
              <a:rPr sz="1650" b="1" i="0">
                <a:solidFill>
                  <a:srgbClr val="8A6200"/>
                </a:solidFill>
              </a:rPr>
              <a:t>01</a:t>
            </a:r>
          </a:p>
        </p:txBody>
      </p:sp>
      <p:sp>
        <p:nvSpPr>
          <p:cNvPr id="7" name="core-point-1">
            <a:extLst>
              <a:ext uri="{FF2B5EF4-FFF2-40B4-BE49-F238E27FC236}">
                <a16:creationId xmlns:a16="http://schemas.microsoft.com/office/drawing/2014/main" id="{81E9D9FC-E4C5-4EFC-871F-3568CEBF57E8}"/>
              </a:ext>
            </a:extLst>
          </p:cNvPr>
          <p:cNvSpPr>
            <a:spLocks noGrp="1"/>
          </p:cNvSpPr>
          <p:nvPr/>
        </p:nvSpPr>
        <p:spPr>
          <a:xfrm>
            <a:off x="1257300" y="178117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Algebra-based: Electric force and field are vectors; potential is a scalar.</a:t>
            </a:r>
          </a:p>
        </p:txBody>
      </p:sp>
      <p:sp>
        <p:nvSpPr>
          <p:cNvPr id="8" name="core-index-2">
            <a:extLst>
              <a:ext uri="{FF2B5EF4-FFF2-40B4-BE49-F238E27FC236}">
                <a16:creationId xmlns:a16="http://schemas.microsoft.com/office/drawing/2014/main" id="{9966F1D8-CFF2-4697-9A1F-16566F2746D3}"/>
              </a:ext>
            </a:extLst>
          </p:cNvPr>
          <p:cNvSpPr>
            <a:spLocks noGrp="1"/>
          </p:cNvSpPr>
          <p:nvPr/>
        </p:nvSpPr>
        <p:spPr>
          <a:xfrm>
            <a:off x="685800" y="2590800"/>
            <a:ext cx="457200" cy="304800"/>
          </a:xfrm>
          <a:prstGeom prst="rect">
            <a:avLst/>
          </a:prstGeom>
          <a:noFill/>
          <a:ln w="0">
            <a:noFill/>
            <a:prstDash val="solid"/>
          </a:ln>
        </p:spPr>
        <p:txBody>
          <a:bodyPr/>
          <a:lstStyle/>
          <a:p>
            <a:pPr algn="l">
              <a:defRPr sz="1650" b="1" i="0">
                <a:solidFill>
                  <a:srgbClr val="8A6200"/>
                </a:solidFill>
              </a:defRPr>
            </a:pPr>
            <a:r>
              <a:rPr sz="1650" b="1" i="0">
                <a:solidFill>
                  <a:srgbClr val="8A6200"/>
                </a:solidFill>
              </a:rPr>
              <a:t>02</a:t>
            </a:r>
          </a:p>
        </p:txBody>
      </p:sp>
      <p:sp>
        <p:nvSpPr>
          <p:cNvPr id="9" name="core-point-2">
            <a:extLst>
              <a:ext uri="{FF2B5EF4-FFF2-40B4-BE49-F238E27FC236}">
                <a16:creationId xmlns:a16="http://schemas.microsoft.com/office/drawing/2014/main" id="{0527DF8F-9308-418B-B267-279F11EDF6F7}"/>
              </a:ext>
            </a:extLst>
          </p:cNvPr>
          <p:cNvSpPr>
            <a:spLocks noGrp="1"/>
          </p:cNvSpPr>
          <p:nvPr/>
        </p:nvSpPr>
        <p:spPr>
          <a:xfrm>
            <a:off x="1257300" y="256222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Algebra-based: Superposition combines contributions from each source charge.</a:t>
            </a:r>
          </a:p>
        </p:txBody>
      </p:sp>
      <p:sp>
        <p:nvSpPr>
          <p:cNvPr id="10" name="core-index-3">
            <a:extLst>
              <a:ext uri="{FF2B5EF4-FFF2-40B4-BE49-F238E27FC236}">
                <a16:creationId xmlns:a16="http://schemas.microsoft.com/office/drawing/2014/main" id="{FD616BCA-EA6B-4EA7-8329-813BE84F273F}"/>
              </a:ext>
            </a:extLst>
          </p:cNvPr>
          <p:cNvSpPr>
            <a:spLocks noGrp="1"/>
          </p:cNvSpPr>
          <p:nvPr/>
        </p:nvSpPr>
        <p:spPr>
          <a:xfrm>
            <a:off x="685800" y="3371850"/>
            <a:ext cx="457200" cy="304800"/>
          </a:xfrm>
          <a:prstGeom prst="rect">
            <a:avLst/>
          </a:prstGeom>
          <a:noFill/>
          <a:ln w="0">
            <a:noFill/>
            <a:prstDash val="solid"/>
          </a:ln>
        </p:spPr>
        <p:txBody>
          <a:bodyPr/>
          <a:lstStyle/>
          <a:p>
            <a:pPr algn="l">
              <a:defRPr sz="1650" b="1" i="0">
                <a:solidFill>
                  <a:srgbClr val="8A6200"/>
                </a:solidFill>
              </a:defRPr>
            </a:pPr>
            <a:r>
              <a:rPr sz="1650" b="1" i="0">
                <a:solidFill>
                  <a:srgbClr val="8A6200"/>
                </a:solidFill>
              </a:rPr>
              <a:t>03</a:t>
            </a:r>
          </a:p>
        </p:txBody>
      </p:sp>
      <p:sp>
        <p:nvSpPr>
          <p:cNvPr id="11" name="core-point-3">
            <a:extLst>
              <a:ext uri="{FF2B5EF4-FFF2-40B4-BE49-F238E27FC236}">
                <a16:creationId xmlns:a16="http://schemas.microsoft.com/office/drawing/2014/main" id="{C3D341C2-621F-43C8-8034-4D66BB3F10DC}"/>
              </a:ext>
            </a:extLst>
          </p:cNvPr>
          <p:cNvSpPr>
            <a:spLocks noGrp="1"/>
          </p:cNvSpPr>
          <p:nvPr/>
        </p:nvSpPr>
        <p:spPr>
          <a:xfrm>
            <a:off x="1257300" y="334327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Algebra-based: Electric potential energy depends on the charge configuration.</a:t>
            </a:r>
          </a:p>
        </p:txBody>
      </p:sp>
      <p:sp>
        <p:nvSpPr>
          <p:cNvPr id="12" name="core-index-4">
            <a:extLst>
              <a:ext uri="{FF2B5EF4-FFF2-40B4-BE49-F238E27FC236}">
                <a16:creationId xmlns:a16="http://schemas.microsoft.com/office/drawing/2014/main" id="{A0962665-036F-4863-9800-17FA452E9198}"/>
              </a:ext>
            </a:extLst>
          </p:cNvPr>
          <p:cNvSpPr>
            <a:spLocks noGrp="1"/>
          </p:cNvSpPr>
          <p:nvPr/>
        </p:nvSpPr>
        <p:spPr>
          <a:xfrm>
            <a:off x="685800" y="4152900"/>
            <a:ext cx="457200" cy="304800"/>
          </a:xfrm>
          <a:prstGeom prst="rect">
            <a:avLst/>
          </a:prstGeom>
          <a:noFill/>
          <a:ln w="0">
            <a:noFill/>
            <a:prstDash val="solid"/>
          </a:ln>
        </p:spPr>
        <p:txBody>
          <a:bodyPr/>
          <a:lstStyle/>
          <a:p>
            <a:pPr algn="l">
              <a:defRPr sz="1650" b="1" i="0">
                <a:solidFill>
                  <a:srgbClr val="8A6200"/>
                </a:solidFill>
              </a:defRPr>
            </a:pPr>
            <a:r>
              <a:rPr sz="1650" b="1" i="0">
                <a:solidFill>
                  <a:srgbClr val="8A6200"/>
                </a:solidFill>
              </a:rPr>
              <a:t>04</a:t>
            </a:r>
          </a:p>
        </p:txBody>
      </p:sp>
      <p:sp>
        <p:nvSpPr>
          <p:cNvPr id="23" name="core-index-5">
            <a:extLst>
              <a:ext uri="{FF2B5EF4-FFF2-40B4-BE49-F238E27FC236}">
                <a16:creationId xmlns:a16="http://schemas.microsoft.com/office/drawing/2014/main" id="{A0962665-036F-4863-9800-17FA452E9198}"/>
              </a:ext>
            </a:extLst>
          </p:cNvPr>
          <p:cNvSpPr>
            <a:spLocks noGrp="1"/>
          </p:cNvSpPr>
          <p:nvPr/>
        </p:nvSpPr>
        <p:spPr>
          <a:xfrm>
            <a:off x="685800" y="4933950"/>
            <a:ext cx="457200" cy="304800"/>
          </a:xfrm>
          <a:prstGeom prst="rect">
            <a:avLst/>
          </a:prstGeom>
          <a:noFill/>
          <a:ln w="0">
            <a:noFill/>
            <a:prstDash val="solid"/>
          </a:ln>
        </p:spPr>
        <p:txBody>
          <a:bodyPr/>
          <a:lstStyle/>
          <a:p>
            <a:pPr algn="l">
              <a:defRPr sz="1650" b="1" i="0">
                <a:solidFill>
                  <a:srgbClr val="8A6200"/>
                </a:solidFill>
              </a:defRPr>
            </a:pPr>
            <a:r>
              <a:rPr sz="1650" b="1" i="0">
                <a:solidFill>
                  <a:srgbClr val="8A6200"/>
                </a:solidFill>
              </a:rPr>
              <a:t>05</a:t>
            </a:r>
          </a:p>
        </p:txBody>
      </p:sp>
      <p:sp>
        <p:nvSpPr>
          <p:cNvPr id="13" name="core-point-4">
            <a:extLst>
              <a:ext uri="{FF2B5EF4-FFF2-40B4-BE49-F238E27FC236}">
                <a16:creationId xmlns:a16="http://schemas.microsoft.com/office/drawing/2014/main" id="{6BA287DA-179E-45AE-B990-F8DB7F875042}"/>
              </a:ext>
            </a:extLst>
          </p:cNvPr>
          <p:cNvSpPr>
            <a:spLocks noGrp="1"/>
          </p:cNvSpPr>
          <p:nvPr/>
        </p:nvSpPr>
        <p:spPr>
          <a:xfrm>
            <a:off x="1257300" y="412432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Algebra-based: Equipotential lines are perpendicular to electric-field direction.</a:t>
            </a:r>
          </a:p>
        </p:txBody>
      </p:sp>
      <p:sp>
        <p:nvSpPr>
          <p:cNvPr id="24" name="core-point-5">
            <a:extLst>
              <a:ext uri="{FF2B5EF4-FFF2-40B4-BE49-F238E27FC236}">
                <a16:creationId xmlns:a16="http://schemas.microsoft.com/office/drawing/2014/main" id="{6BA287DA-179E-45AE-B990-F8DB7F875042}"/>
              </a:ext>
            </a:extLst>
          </p:cNvPr>
          <p:cNvSpPr>
            <a:spLocks noGrp="1"/>
          </p:cNvSpPr>
          <p:nvPr/>
        </p:nvSpPr>
        <p:spPr>
          <a:xfrm>
            <a:off x="1257300" y="490537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Algebra-based: Two point charges store U = kq₁q₂/r, and moving a charge q through a potential difference ΔV changes its energy by qΔV.</a:t>
            </a:r>
          </a:p>
        </p:txBody>
      </p:sp>
      <p:sp>
        <p:nvSpPr>
          <p:cNvPr id="14" name="equation-panel">
            <a:extLst>
              <a:ext uri="{FF2B5EF4-FFF2-40B4-BE49-F238E27FC236}">
                <a16:creationId xmlns:a16="http://schemas.microsoft.com/office/drawing/2014/main" id="{49DB0845-A16D-4EBB-AF4E-9C0CE702BA19}"/>
              </a:ext>
            </a:extLst>
          </p:cNvPr>
          <p:cNvSpPr>
            <a:spLocks noGrp="1"/>
          </p:cNvSpPr>
          <p:nvPr/>
        </p:nvSpPr>
        <p:spPr>
          <a:xfrm>
            <a:off x="7858125" y="1809750"/>
            <a:ext cx="3667125" cy="2952750"/>
          </a:xfrm>
          <a:prstGeom prst="roundRect">
            <a:avLst>
              <a:gd name="adj" fmla="val 3871"/>
            </a:avLst>
          </a:prstGeom>
          <a:solidFill>
            <a:srgbClr val="0B342E"/>
          </a:solidFill>
          <a:ln w="0">
            <a:noFill/>
            <a:prstDash val="solid"/>
          </a:ln>
        </p:spPr>
      </p:sp>
      <p:sp>
        <p:nvSpPr>
          <p:cNvPr id="15" name="equation-label">
            <a:extLst>
              <a:ext uri="{FF2B5EF4-FFF2-40B4-BE49-F238E27FC236}">
                <a16:creationId xmlns:a16="http://schemas.microsoft.com/office/drawing/2014/main" id="{B7811DAF-8ED6-449A-B032-8CA9BB1988C5}"/>
              </a:ext>
            </a:extLst>
          </p:cNvPr>
          <p:cNvSpPr>
            <a:spLocks noGrp="1"/>
          </p:cNvSpPr>
          <p:nvPr/>
        </p:nvSpPr>
        <p:spPr>
          <a:xfrm>
            <a:off x="8143875" y="2095500"/>
            <a:ext cx="3095625" cy="32385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EQUATIONS TO OWN</a:t>
            </a:r>
          </a:p>
        </p:txBody>
      </p:sp>
      <p:sp>
        <p:nvSpPr>
          <p:cNvPr id="16" name="equation-expression-1">
            <a:extLst>
              <a:ext uri="{FF2B5EF4-FFF2-40B4-BE49-F238E27FC236}">
                <a16:creationId xmlns:a16="http://schemas.microsoft.com/office/drawing/2014/main" id="{1E9B1A1E-0E89-497E-8F2F-C200EDDCE542}"/>
              </a:ext>
            </a:extLst>
          </p:cNvPr>
          <p:cNvSpPr>
            <a:spLocks noGrp="1"/>
          </p:cNvSpPr>
          <p:nvPr/>
        </p:nvSpPr>
        <p:spPr>
          <a:xfrm>
            <a:off x="8143875" y="2552700"/>
            <a:ext cx="3095625" cy="6858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ALGEBRA-BASED · F = k|q₁q₂|/r²</a:t>
            </a:r>
          </a:p>
        </p:txBody>
      </p:sp>
      <p:sp>
        <p:nvSpPr>
          <p:cNvPr id="17" name="equation-units-1">
            <a:extLst>
              <a:ext uri="{FF2B5EF4-FFF2-40B4-BE49-F238E27FC236}">
                <a16:creationId xmlns:a16="http://schemas.microsoft.com/office/drawing/2014/main" id="{E76FF3AE-3D51-448B-A79C-BE68BB555F1C}"/>
              </a:ext>
            </a:extLst>
          </p:cNvPr>
          <p:cNvSpPr>
            <a:spLocks noGrp="1"/>
          </p:cNvSpPr>
          <p:nvPr/>
        </p:nvSpPr>
        <p:spPr>
          <a:xfrm>
            <a:off x="8143875" y="3276600"/>
            <a:ext cx="3095625" cy="3619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Units: N</a:t>
            </a:r>
          </a:p>
        </p:txBody>
      </p:sp>
      <p:sp>
        <p:nvSpPr>
          <p:cNvPr id="18" name="equation-expression-2">
            <a:extLst>
              <a:ext uri="{FF2B5EF4-FFF2-40B4-BE49-F238E27FC236}">
                <a16:creationId xmlns:a16="http://schemas.microsoft.com/office/drawing/2014/main" id="{2C62AAE4-30B9-4602-9AF8-8F8C760A87AB}"/>
              </a:ext>
            </a:extLst>
          </p:cNvPr>
          <p:cNvSpPr>
            <a:spLocks noGrp="1"/>
          </p:cNvSpPr>
          <p:nvPr/>
        </p:nvSpPr>
        <p:spPr>
          <a:xfrm>
            <a:off x="8143875" y="3714750"/>
            <a:ext cx="3095625" cy="51435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ALGEBRA-BASED · V = kq/r</a:t>
            </a:r>
          </a:p>
        </p:txBody>
      </p:sp>
      <p:sp>
        <p:nvSpPr>
          <p:cNvPr id="19" name="equation-units-2">
            <a:extLst>
              <a:ext uri="{FF2B5EF4-FFF2-40B4-BE49-F238E27FC236}">
                <a16:creationId xmlns:a16="http://schemas.microsoft.com/office/drawing/2014/main" id="{7215B80B-01F0-47D0-9A01-9B81B0B18123}"/>
              </a:ext>
            </a:extLst>
          </p:cNvPr>
          <p:cNvSpPr>
            <a:spLocks noGrp="1"/>
          </p:cNvSpPr>
          <p:nvPr/>
        </p:nvSpPr>
        <p:spPr>
          <a:xfrm>
            <a:off x="8143875" y="4267200"/>
            <a:ext cx="3095625" cy="3619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Units: V</a:t>
            </a:r>
          </a:p>
        </p:txBody>
      </p:sp>
      <p:sp>
        <p:nvSpPr>
          <p:cNvPr id="20" name="vocabulary-label">
            <a:extLst>
              <a:ext uri="{FF2B5EF4-FFF2-40B4-BE49-F238E27FC236}">
                <a16:creationId xmlns:a16="http://schemas.microsoft.com/office/drawing/2014/main" id="{EBF4F677-F114-4E22-BF93-754D73D88A0B}"/>
              </a:ext>
            </a:extLst>
          </p:cNvPr>
          <p:cNvSpPr>
            <a:spLocks noGrp="1"/>
          </p:cNvSpPr>
          <p:nvPr/>
        </p:nvSpPr>
        <p:spPr>
          <a:xfrm>
            <a:off x="7858125" y="4895850"/>
            <a:ext cx="3667125" cy="285750"/>
          </a:xfrm>
          <a:prstGeom prst="rect">
            <a:avLst/>
          </a:prstGeom>
          <a:noFill/>
          <a:ln w="0">
            <a:noFill/>
            <a:prstDash val="solid"/>
          </a:ln>
        </p:spPr>
        <p:txBody>
          <a:bodyPr/>
          <a:lstStyle/>
          <a:p>
            <a:pPr algn="l">
              <a:defRPr sz="1650" b="1" i="0">
                <a:solidFill>
                  <a:srgbClr val="8A6200"/>
                </a:solidFill>
              </a:defRPr>
            </a:pPr>
            <a:r>
              <a:rPr sz="1650" b="1" i="0">
                <a:solidFill>
                  <a:srgbClr val="8A6200"/>
                </a:solidFill>
              </a:rPr>
              <a:t>SAY IT PRECISELY</a:t>
            </a:r>
          </a:p>
        </p:txBody>
      </p:sp>
      <p:sp>
        <p:nvSpPr>
          <p:cNvPr id="21" name="vocabulary">
            <a:extLst>
              <a:ext uri="{FF2B5EF4-FFF2-40B4-BE49-F238E27FC236}">
                <a16:creationId xmlns:a16="http://schemas.microsoft.com/office/drawing/2014/main" id="{DD8F3B5B-B654-429C-8DC9-7C25CDF778B1}"/>
              </a:ext>
            </a:extLst>
          </p:cNvPr>
          <p:cNvSpPr>
            <a:spLocks noGrp="1"/>
          </p:cNvSpPr>
          <p:nvPr/>
        </p:nvSpPr>
        <p:spPr>
          <a:xfrm>
            <a:off x="7858125" y="5257800"/>
            <a:ext cx="3667125" cy="904875"/>
          </a:xfrm>
          <a:prstGeom prst="rect">
            <a:avLst/>
          </a:prstGeom>
          <a:noFill/>
          <a:ln w="0">
            <a:noFill/>
            <a:prstDash val="solid"/>
          </a:ln>
        </p:spPr>
        <p:txBody>
          <a:bodyPr/>
          <a:lstStyle/>
          <a:p>
            <a:pPr algn="l">
              <a:defRPr sz="1800" b="1" i="0">
                <a:solidFill>
                  <a:srgbClr val="0A332E"/>
                </a:solidFill>
              </a:defRPr>
            </a:pPr>
            <a:r>
              <a:rPr sz="1800" b="1" i="0">
                <a:solidFill>
                  <a:srgbClr val="0A332E"/>
                </a:solidFill>
              </a:rPr>
              <a:t>charge · electric field · potential · superposition · equipotential · potential energy</a:t>
            </a:r>
          </a:p>
        </p:txBody>
      </p:sp>
    </p:spTree>
    <p:extLst>
      <p:ext uri="{BB962C8B-B14F-4D97-AF65-F5344CB8AC3E}">
        <p14:creationId xmlns:p14="http://schemas.microsoft.com/office/powerpoint/2010/main" val="56855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D33A8E-0C5A-FFCB-CAA8-70C3E6E41415}"/>
            </a:ext>
          </a:extLst>
        </p:cNvPr>
        <p:cNvGrpSpPr/>
        <p:nvPr/>
      </p:nvGrpSpPr>
      <p:grpSpPr>
        <a:xfrm>
          <a:off x="0" y="0"/>
          <a:ext cx="0" cy="0"/>
          <a:chOff x="0" y="0"/>
          <a:chExt cx="0" cy="0"/>
        </a:xfrm>
      </p:grpSpPr>
      <p:sp>
        <p:nvSpPr>
          <p:cNvPr id="22" name="group-label">
            <a:extLst>
              <a:ext uri="{FF2B5EF4-FFF2-40B4-BE49-F238E27FC236}">
                <a16:creationId xmlns:a16="http://schemas.microsoft.com/office/drawing/2014/main" id="{4028A85A-E67F-488B-0173-F4A56E7F4CAD}"/>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8A6200"/>
                </a:solidFill>
              </a:defRPr>
            </a:pPr>
            <a:r>
              <a:rPr sz="1650" b="1" i="0">
                <a:solidFill>
                  <a:srgbClr val="8A6200"/>
                </a:solidFill>
              </a:rPr>
              <a:t>AP2 · UNIT 10 · AP PHYSICS 2: ALGEBRA-BASED</a:t>
            </a:r>
          </a:p>
        </p:txBody>
      </p:sp>
      <p:sp>
        <p:nvSpPr>
          <p:cNvPr id="2" name="page-number">
            <a:extLst>
              <a:ext uri="{FF2B5EF4-FFF2-40B4-BE49-F238E27FC236}">
                <a16:creationId xmlns:a16="http://schemas.microsoft.com/office/drawing/2014/main" id="{A7E63B73-DD9B-294F-E505-59B145FC4C80}"/>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04 / 13</a:t>
            </a:r>
            <a:endParaRPr sz="1650" b="1" i="0">
              <a:solidFill>
                <a:srgbClr val="0A332E"/>
              </a:solidFill>
            </a:endParaRPr>
          </a:p>
        </p:txBody>
      </p:sp>
      <p:sp>
        <p:nvSpPr>
          <p:cNvPr id="3" name="rule-70-666">
            <a:extLst>
              <a:ext uri="{FF2B5EF4-FFF2-40B4-BE49-F238E27FC236}">
                <a16:creationId xmlns:a16="http://schemas.microsoft.com/office/drawing/2014/main" id="{9D4EEF21-FE7A-5C74-82BA-6F1428D3695E}"/>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4D750B22-B966-7969-6844-7F41591FA3E0}"/>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AP2-U10 · 15–18%</a:t>
            </a:r>
          </a:p>
        </p:txBody>
      </p:sp>
      <p:sp>
        <p:nvSpPr>
          <p:cNvPr id="5" name="slide-title">
            <a:extLst>
              <a:ext uri="{FF2B5EF4-FFF2-40B4-BE49-F238E27FC236}">
                <a16:creationId xmlns:a16="http://schemas.microsoft.com/office/drawing/2014/main" id="{420D9EFC-2BF9-71B1-27B3-E1DB65FA3817}"/>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lang="en-US" sz="3600" b="1" i="0">
                <a:solidFill>
                  <a:srgbClr val="0A332E"/>
                </a:solidFill>
              </a:rPr>
              <a:t>In one sentence</a:t>
            </a:r>
            <a:endParaRPr sz="3600" b="1" i="0">
              <a:solidFill>
                <a:srgbClr val="0A332E"/>
              </a:solidFill>
            </a:endParaRPr>
          </a:p>
        </p:txBody>
      </p:sp>
      <p:sp>
        <p:nvSpPr>
          <p:cNvPr id="23" name="simple-definition-label">
            <a:extLst>
              <a:ext uri="{FF2B5EF4-FFF2-40B4-BE49-F238E27FC236}">
                <a16:creationId xmlns:a16="http://schemas.microsoft.com/office/drawing/2014/main" id="{1A3F276F-F330-3766-CDD9-3E559181F533}"/>
              </a:ext>
            </a:extLst>
          </p:cNvPr>
          <p:cNvSpPr txBox="1"/>
          <p:nvPr/>
        </p:nvSpPr>
        <p:spPr>
          <a:xfrm>
            <a:off x="660400" y="1524000"/>
            <a:ext cx="10858500" cy="276999"/>
          </a:xfrm>
          <a:prstGeom prst="rect">
            <a:avLst/>
          </a:prstGeom>
          <a:noFill/>
        </p:spPr>
        <p:txBody>
          <a:bodyPr vert="horz" lIns="0" tIns="0" bIns="0" rtlCol="0">
            <a:noAutofit/>
          </a:bodyPr>
          <a:lstStyle/>
          <a:p>
            <a:r>
              <a:rPr lang="en-US" sz="1600" b="1">
                <a:solidFill>
                  <a:srgbClr val="EF5C3E"/>
                </a:solidFill>
              </a:rPr>
              <a:t>SIMPLE DEFINITION</a:t>
            </a:r>
          </a:p>
        </p:txBody>
      </p:sp>
      <p:sp>
        <p:nvSpPr>
          <p:cNvPr id="24" name="simple-definition">
            <a:extLst>
              <a:ext uri="{FF2B5EF4-FFF2-40B4-BE49-F238E27FC236}">
                <a16:creationId xmlns:a16="http://schemas.microsoft.com/office/drawing/2014/main" id="{339D8C45-F8AA-1C11-8F7C-23B16B9F386A}"/>
              </a:ext>
            </a:extLst>
          </p:cNvPr>
          <p:cNvSpPr txBox="1"/>
          <p:nvPr/>
        </p:nvSpPr>
        <p:spPr>
          <a:xfrm>
            <a:off x="660400" y="1879600"/>
            <a:ext cx="10858500" cy="323165"/>
          </a:xfrm>
          <a:prstGeom prst="rect">
            <a:avLst/>
          </a:prstGeom>
          <a:noFill/>
        </p:spPr>
        <p:txBody>
          <a:bodyPr vert="horz" wrap="square" lIns="0" tIns="0" rtlCol="0">
            <a:noAutofit/>
          </a:bodyPr>
          <a:lstStyle/>
          <a:p>
            <a:r>
              <a:rPr lang="en-US" sz="2600">
                <a:solidFill>
                  <a:srgbClr val="102E29"/>
                </a:solidFill>
              </a:rPr>
              <a:t>Electric force, field and potential are three views of one thing: what a charge does to another charge, that influence mapped onto every point of space, and the energy per unit charge held in the arrangement.</a:t>
            </a:r>
          </a:p>
        </p:txBody>
      </p:sp>
      <p:sp>
        <p:nvSpPr>
          <p:cNvPr id="25" name="Oval 24">
            <a:extLst>
              <a:ext uri="{FF2B5EF4-FFF2-40B4-BE49-F238E27FC236}">
                <a16:creationId xmlns:a16="http://schemas.microsoft.com/office/drawing/2014/main" id="{502A590F-DCE5-FDEB-FB62-82BB0A8DC1A8}"/>
              </a:ext>
            </a:extLst>
          </p:cNvPr>
          <p:cNvSpPr/>
          <p:nvPr/>
        </p:nvSpPr>
        <p:spPr>
          <a:xfrm>
            <a:off x="2286000" y="4707467"/>
            <a:ext cx="558800" cy="641585"/>
          </a:xfrm>
          <a:prstGeom prst="ellipse">
            <a:avLst/>
          </a:prstGeom>
          <a:solidFill>
            <a:srgbClr val="EF5C3E"/>
          </a:solidFill>
          <a:ln w="19050">
            <a:solidFill>
              <a:srgbClr val="102E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r>
              <a:rPr lang="en-US" sz="1600">
                <a:solidFill>
                  <a:srgbClr val="F3EFDF"/>
                </a:solidFill>
              </a:rPr>
              <a:t>+q</a:t>
            </a:r>
          </a:p>
        </p:txBody>
      </p:sp>
      <p:sp>
        <p:nvSpPr>
          <p:cNvPr id="26" name="Oval 25">
            <a:extLst>
              <a:ext uri="{FF2B5EF4-FFF2-40B4-BE49-F238E27FC236}">
                <a16:creationId xmlns:a16="http://schemas.microsoft.com/office/drawing/2014/main" id="{CF2D1B8D-51EE-A6B0-9438-D28468177563}"/>
              </a:ext>
            </a:extLst>
          </p:cNvPr>
          <p:cNvSpPr/>
          <p:nvPr/>
        </p:nvSpPr>
        <p:spPr>
          <a:xfrm>
            <a:off x="7112000" y="4707467"/>
            <a:ext cx="558800" cy="641585"/>
          </a:xfrm>
          <a:prstGeom prst="ellipse">
            <a:avLst/>
          </a:prstGeom>
          <a:solidFill>
            <a:srgbClr val="102E29"/>
          </a:solidFill>
          <a:ln w="19050">
            <a:solidFill>
              <a:srgbClr val="102E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r>
              <a:rPr lang="en-US" sz="1600">
                <a:solidFill>
                  <a:srgbClr val="F3EFDF"/>
                </a:solidFill>
              </a:rPr>
              <a:t>−q</a:t>
            </a:r>
          </a:p>
        </p:txBody>
      </p:sp>
      <p:cxnSp>
        <p:nvCxnSpPr>
          <p:cNvPr id="27" name="Straight Connector 26">
            <a:extLst>
              <a:ext uri="{FF2B5EF4-FFF2-40B4-BE49-F238E27FC236}">
                <a16:creationId xmlns:a16="http://schemas.microsoft.com/office/drawing/2014/main" id="{13389A72-B8C9-9B43-37B5-B570B7F73B28}"/>
              </a:ext>
            </a:extLst>
          </p:cNvPr>
          <p:cNvCxnSpPr/>
          <p:nvPr/>
        </p:nvCxnSpPr>
        <p:spPr>
          <a:xfrm>
            <a:off x="4978400" y="3920067"/>
            <a:ext cx="0" cy="1953918"/>
          </a:xfrm>
          <a:prstGeom prst="line">
            <a:avLst/>
          </a:prstGeom>
          <a:ln w="12700">
            <a:solidFill>
              <a:srgbClr val="6B7F79"/>
            </a:solidFill>
            <a:prstDash val="dash"/>
            <a:tailEnd type="none"/>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89459424-97A9-6F85-98AB-8E71E3E4E2BC}"/>
              </a:ext>
            </a:extLst>
          </p:cNvPr>
          <p:cNvSpPr txBox="1"/>
          <p:nvPr/>
        </p:nvSpPr>
        <p:spPr>
          <a:xfrm>
            <a:off x="4279900" y="3657600"/>
            <a:ext cx="1397000" cy="276999"/>
          </a:xfrm>
          <a:prstGeom prst="rect">
            <a:avLst/>
          </a:prstGeom>
          <a:noFill/>
        </p:spPr>
        <p:txBody>
          <a:bodyPr vert="horz" wrap="square" lIns="0" tIns="0" bIns="0" rtlCol="0">
            <a:noAutofit/>
          </a:bodyPr>
          <a:lstStyle/>
          <a:p>
            <a:pPr algn="ctr"/>
            <a:r>
              <a:rPr lang="en-US" sz="1600">
                <a:solidFill>
                  <a:srgbClr val="6B7F79"/>
                </a:solidFill>
              </a:rPr>
              <a:t>midpoint</a:t>
            </a:r>
          </a:p>
        </p:txBody>
      </p:sp>
      <p:cxnSp>
        <p:nvCxnSpPr>
          <p:cNvPr id="29" name="Straight Connector 28">
            <a:extLst>
              <a:ext uri="{FF2B5EF4-FFF2-40B4-BE49-F238E27FC236}">
                <a16:creationId xmlns:a16="http://schemas.microsoft.com/office/drawing/2014/main" id="{6E925B7B-4596-C620-551D-D9367733EBE6}"/>
              </a:ext>
            </a:extLst>
          </p:cNvPr>
          <p:cNvCxnSpPr/>
          <p:nvPr/>
        </p:nvCxnSpPr>
        <p:spPr>
          <a:xfrm>
            <a:off x="4978400" y="4415837"/>
            <a:ext cx="1117600" cy="0"/>
          </a:xfrm>
          <a:prstGeom prst="line">
            <a:avLst/>
          </a:prstGeom>
          <a:ln w="31750">
            <a:solidFill>
              <a:srgbClr val="EF5C3E"/>
            </a:solidFill>
            <a:tailEnd type="arrow"/>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E2A4ED85-AC60-5390-09DA-9CC3611817C6}"/>
              </a:ext>
            </a:extLst>
          </p:cNvPr>
          <p:cNvSpPr txBox="1"/>
          <p:nvPr/>
        </p:nvSpPr>
        <p:spPr>
          <a:xfrm>
            <a:off x="5029200" y="4095045"/>
            <a:ext cx="1524000" cy="276999"/>
          </a:xfrm>
          <a:prstGeom prst="rect">
            <a:avLst/>
          </a:prstGeom>
          <a:noFill/>
        </p:spPr>
        <p:txBody>
          <a:bodyPr vert="horz" wrap="square" lIns="0" tIns="0" bIns="0" rtlCol="0">
            <a:noAutofit/>
          </a:bodyPr>
          <a:lstStyle/>
          <a:p>
            <a:r>
              <a:rPr lang="en-US" sz="1600">
                <a:solidFill>
                  <a:srgbClr val="EF5C3E"/>
                </a:solidFill>
              </a:rPr>
              <a:t>E from +q</a:t>
            </a:r>
          </a:p>
        </p:txBody>
      </p:sp>
      <p:cxnSp>
        <p:nvCxnSpPr>
          <p:cNvPr id="31" name="Straight Connector 30">
            <a:extLst>
              <a:ext uri="{FF2B5EF4-FFF2-40B4-BE49-F238E27FC236}">
                <a16:creationId xmlns:a16="http://schemas.microsoft.com/office/drawing/2014/main" id="{C2361B96-4C51-DB3D-FFEA-BFEB30183094}"/>
              </a:ext>
            </a:extLst>
          </p:cNvPr>
          <p:cNvCxnSpPr/>
          <p:nvPr/>
        </p:nvCxnSpPr>
        <p:spPr>
          <a:xfrm>
            <a:off x="4978400" y="5028259"/>
            <a:ext cx="1117600" cy="0"/>
          </a:xfrm>
          <a:prstGeom prst="line">
            <a:avLst/>
          </a:prstGeom>
          <a:ln w="31750">
            <a:solidFill>
              <a:srgbClr val="EF5C3E"/>
            </a:solidFill>
            <a:tailEnd type="arrow"/>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1EEC5803-C82C-5AC8-5C59-A53C7E3F9F84}"/>
              </a:ext>
            </a:extLst>
          </p:cNvPr>
          <p:cNvSpPr txBox="1"/>
          <p:nvPr/>
        </p:nvSpPr>
        <p:spPr>
          <a:xfrm>
            <a:off x="5029200" y="5115748"/>
            <a:ext cx="1524000" cy="276999"/>
          </a:xfrm>
          <a:prstGeom prst="rect">
            <a:avLst/>
          </a:prstGeom>
          <a:noFill/>
        </p:spPr>
        <p:txBody>
          <a:bodyPr vert="horz" wrap="square" lIns="0" tIns="0" bIns="0" rtlCol="0">
            <a:noAutofit/>
          </a:bodyPr>
          <a:lstStyle/>
          <a:p>
            <a:r>
              <a:rPr lang="en-US" sz="1600">
                <a:solidFill>
                  <a:srgbClr val="EF5C3E"/>
                </a:solidFill>
              </a:rPr>
              <a:t>E from −q</a:t>
            </a:r>
          </a:p>
        </p:txBody>
      </p:sp>
      <p:sp>
        <p:nvSpPr>
          <p:cNvPr id="33" name="TextBox 32">
            <a:extLst>
              <a:ext uri="{FF2B5EF4-FFF2-40B4-BE49-F238E27FC236}">
                <a16:creationId xmlns:a16="http://schemas.microsoft.com/office/drawing/2014/main" id="{94B3E09E-D7D3-0043-CA68-73188D4994FA}"/>
              </a:ext>
            </a:extLst>
          </p:cNvPr>
          <p:cNvSpPr txBox="1"/>
          <p:nvPr/>
        </p:nvSpPr>
        <p:spPr>
          <a:xfrm>
            <a:off x="5080000" y="5553192"/>
            <a:ext cx="1778000" cy="276999"/>
          </a:xfrm>
          <a:prstGeom prst="rect">
            <a:avLst/>
          </a:prstGeom>
          <a:noFill/>
        </p:spPr>
        <p:txBody>
          <a:bodyPr vert="horz" wrap="square" lIns="0" tIns="0" bIns="0" rtlCol="0">
            <a:noAutofit/>
          </a:bodyPr>
          <a:lstStyle/>
          <a:p>
            <a:r>
              <a:rPr lang="en-US" sz="1600">
                <a:solidFill>
                  <a:srgbClr val="102E29"/>
                </a:solidFill>
              </a:rPr>
              <a:t>V = 0 here</a:t>
            </a:r>
          </a:p>
        </p:txBody>
      </p:sp>
      <p:sp>
        <p:nvSpPr>
          <p:cNvPr id="34" name="TextBox 33">
            <a:extLst>
              <a:ext uri="{FF2B5EF4-FFF2-40B4-BE49-F238E27FC236}">
                <a16:creationId xmlns:a16="http://schemas.microsoft.com/office/drawing/2014/main" id="{E10ECA0E-F562-5CAF-C330-DF41A59AB2EC}"/>
              </a:ext>
            </a:extLst>
          </p:cNvPr>
          <p:cNvSpPr txBox="1"/>
          <p:nvPr/>
        </p:nvSpPr>
        <p:spPr>
          <a:xfrm>
            <a:off x="8382000" y="4270022"/>
            <a:ext cx="3048000" cy="276999"/>
          </a:xfrm>
          <a:prstGeom prst="rect">
            <a:avLst/>
          </a:prstGeom>
          <a:noFill/>
        </p:spPr>
        <p:txBody>
          <a:bodyPr vert="horz" wrap="square" lIns="0" tIns="0" bIns="0" rtlCol="0">
            <a:noAutofit/>
          </a:bodyPr>
          <a:lstStyle/>
          <a:p>
            <a:r>
              <a:rPr lang="en-US" sz="1600" b="1">
                <a:solidFill>
                  <a:srgbClr val="102E29"/>
                </a:solidFill>
              </a:rPr>
              <a:t>Force and field: vectors</a:t>
            </a:r>
          </a:p>
        </p:txBody>
      </p:sp>
      <p:sp>
        <p:nvSpPr>
          <p:cNvPr id="35" name="TextBox 34">
            <a:extLst>
              <a:ext uri="{FF2B5EF4-FFF2-40B4-BE49-F238E27FC236}">
                <a16:creationId xmlns:a16="http://schemas.microsoft.com/office/drawing/2014/main" id="{C5DF6E4A-7A3A-7D6F-33F7-BC95A6148B98}"/>
              </a:ext>
            </a:extLst>
          </p:cNvPr>
          <p:cNvSpPr txBox="1"/>
          <p:nvPr/>
        </p:nvSpPr>
        <p:spPr>
          <a:xfrm>
            <a:off x="8382000" y="4678304"/>
            <a:ext cx="3048000" cy="276999"/>
          </a:xfrm>
          <a:prstGeom prst="rect">
            <a:avLst/>
          </a:prstGeom>
          <a:noFill/>
        </p:spPr>
        <p:txBody>
          <a:bodyPr vert="horz" wrap="square" lIns="0" tIns="0" bIns="0" rtlCol="0">
            <a:noAutofit/>
          </a:bodyPr>
          <a:lstStyle/>
          <a:p>
            <a:r>
              <a:rPr lang="en-US" sz="1600" b="1">
                <a:solidFill>
                  <a:srgbClr val="102E29"/>
                </a:solidFill>
              </a:rPr>
              <a:t>Potential: a scalar</a:t>
            </a:r>
          </a:p>
        </p:txBody>
      </p:sp>
      <p:sp>
        <p:nvSpPr>
          <p:cNvPr id="36" name="TextBox 35">
            <a:extLst>
              <a:ext uri="{FF2B5EF4-FFF2-40B4-BE49-F238E27FC236}">
                <a16:creationId xmlns:a16="http://schemas.microsoft.com/office/drawing/2014/main" id="{D1644000-A6CA-C845-3BBD-7F20C0DAF144}"/>
              </a:ext>
            </a:extLst>
          </p:cNvPr>
          <p:cNvSpPr txBox="1"/>
          <p:nvPr/>
        </p:nvSpPr>
        <p:spPr>
          <a:xfrm>
            <a:off x="8382000" y="5086585"/>
            <a:ext cx="3048000" cy="276999"/>
          </a:xfrm>
          <a:prstGeom prst="rect">
            <a:avLst/>
          </a:prstGeom>
          <a:noFill/>
        </p:spPr>
        <p:txBody>
          <a:bodyPr vert="horz" wrap="square" lIns="0" tIns="0" bIns="0" rtlCol="0">
            <a:noAutofit/>
          </a:bodyPr>
          <a:lstStyle/>
          <a:p>
            <a:r>
              <a:rPr lang="en-US" sz="1600">
                <a:solidFill>
                  <a:srgbClr val="102E29"/>
                </a:solidFill>
              </a:rPr>
              <a:t>The two field arrows add; the two potentials cancel.</a:t>
            </a:r>
          </a:p>
        </p:txBody>
      </p:sp>
      <p:sp>
        <p:nvSpPr>
          <p:cNvPr id="37" name="diagram-caption">
            <a:extLst>
              <a:ext uri="{FF2B5EF4-FFF2-40B4-BE49-F238E27FC236}">
                <a16:creationId xmlns:a16="http://schemas.microsoft.com/office/drawing/2014/main" id="{4F3D1545-D7CD-065E-0D82-3B1E2FC64139}"/>
              </a:ext>
            </a:extLst>
          </p:cNvPr>
          <p:cNvSpPr txBox="1"/>
          <p:nvPr/>
        </p:nvSpPr>
        <p:spPr>
          <a:xfrm>
            <a:off x="660400" y="6070600"/>
            <a:ext cx="10858500" cy="323165"/>
          </a:xfrm>
          <a:prstGeom prst="rect">
            <a:avLst/>
          </a:prstGeom>
          <a:noFill/>
        </p:spPr>
        <p:txBody>
          <a:bodyPr vert="horz" lIns="0" tIns="0" rtlCol="0">
            <a:noAutofit/>
          </a:bodyPr>
          <a:lstStyle/>
          <a:p>
            <a:r>
              <a:rPr lang="en-US" sz="1600" i="1">
                <a:solidFill>
                  <a:srgbClr val="6B7F79"/>
                </a:solidFill>
              </a:rPr>
              <a:t>At the midpoint the two field arrows point the same way and add; the two potentials cancel.</a:t>
            </a:r>
          </a:p>
        </p:txBody>
      </p:sp>
    </p:spTree>
    <p:extLst>
      <p:ext uri="{BB962C8B-B14F-4D97-AF65-F5344CB8AC3E}">
        <p14:creationId xmlns:p14="http://schemas.microsoft.com/office/powerpoint/2010/main" val="18411044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4F0E2"/>
        </a:solidFill>
        <a:effectLst/>
      </p:bgPr>
    </p:bg>
    <p:spTree>
      <p:nvGrpSpPr>
        <p:cNvPr id="1" name=""/>
        <p:cNvGrpSpPr/>
        <p:nvPr/>
      </p:nvGrpSpPr>
      <p:grpSpPr>
        <a:xfrm>
          <a:off x="0" y="0"/>
          <a:ext cx="0" cy="0"/>
          <a:chOff x="0" y="0"/>
          <a:chExt cx="0" cy="0"/>
        </a:xfrm>
      </p:grpSpPr>
      <p:sp>
        <p:nvSpPr>
          <p:cNvPr id="12" name="group-label">
            <a:extLst>
              <a:ext uri="{FF2B5EF4-FFF2-40B4-BE49-F238E27FC236}">
                <a16:creationId xmlns:a16="http://schemas.microsoft.com/office/drawing/2014/main" id="{CC68DC58-9591-4E80-8EAA-C1D4A8BD4EBF}"/>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8A6200"/>
                </a:solidFill>
              </a:defRPr>
            </a:pPr>
            <a:r>
              <a:rPr sz="1650" b="1" i="0">
                <a:solidFill>
                  <a:srgbClr val="8A6200"/>
                </a:solidFill>
              </a:rPr>
              <a:t>AP2 · UNIT 10 · AP PHYSICS 2: ALGEBRA-BASED</a:t>
            </a:r>
          </a:p>
        </p:txBody>
      </p:sp>
      <p:sp>
        <p:nvSpPr>
          <p:cNvPr id="2" name="page-number">
            <a:extLst>
              <a:ext uri="{FF2B5EF4-FFF2-40B4-BE49-F238E27FC236}">
                <a16:creationId xmlns:a16="http://schemas.microsoft.com/office/drawing/2014/main" id="{FC5C45C9-F479-4334-8F6C-7B8CB5F2625E}"/>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05 / 13</a:t>
            </a:r>
            <a:endParaRPr sz="1650" b="1" i="0">
              <a:solidFill>
                <a:srgbClr val="0A332E"/>
              </a:solidFill>
            </a:endParaRPr>
          </a:p>
        </p:txBody>
      </p:sp>
      <p:sp>
        <p:nvSpPr>
          <p:cNvPr id="3" name="rule-70-666">
            <a:extLst>
              <a:ext uri="{FF2B5EF4-FFF2-40B4-BE49-F238E27FC236}">
                <a16:creationId xmlns:a16="http://schemas.microsoft.com/office/drawing/2014/main" id="{110B3B60-6EFF-4EB1-A612-2ABF163319EA}"/>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FD44B48F-DCDF-4BDE-BB1F-7D54D5FD9247}"/>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AP2-U10 · 15–18%</a:t>
            </a:r>
          </a:p>
        </p:txBody>
      </p:sp>
      <p:sp>
        <p:nvSpPr>
          <p:cNvPr id="5" name="slide-title">
            <a:extLst>
              <a:ext uri="{FF2B5EF4-FFF2-40B4-BE49-F238E27FC236}">
                <a16:creationId xmlns:a16="http://schemas.microsoft.com/office/drawing/2014/main" id="{7B24D01E-2741-4AC1-BB92-6069A53E611C}"/>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Potential from a point charge falls as 1/r</a:t>
            </a:r>
          </a:p>
        </p:txBody>
      </p:sp>
      <p:sp>
        <p:nvSpPr>
          <p:cNvPr id="6" name="graph-mode">
            <a:extLst>
              <a:ext uri="{FF2B5EF4-FFF2-40B4-BE49-F238E27FC236}">
                <a16:creationId xmlns:a16="http://schemas.microsoft.com/office/drawing/2014/main" id="{911D572C-887E-4D3B-A782-5B92338DF4C9}"/>
              </a:ext>
            </a:extLst>
          </p:cNvPr>
          <p:cNvSpPr>
            <a:spLocks noGrp="1"/>
          </p:cNvSpPr>
          <p:nvPr/>
        </p:nvSpPr>
        <p:spPr>
          <a:xfrm>
            <a:off x="666750" y="1657350"/>
            <a:ext cx="3429000" cy="533400"/>
          </a:xfrm>
          <a:prstGeom prst="rect">
            <a:avLst/>
          </a:prstGeom>
          <a:noFill/>
          <a:ln w="0">
            <a:noFill/>
            <a:prstDash val="solid"/>
          </a:ln>
        </p:spPr>
        <p:txBody>
          <a:bodyPr/>
          <a:lstStyle/>
          <a:p>
            <a:pPr algn="l">
              <a:defRPr sz="1650" b="1" i="0">
                <a:solidFill>
                  <a:srgbClr val="8A6200"/>
                </a:solidFill>
              </a:defRPr>
            </a:pPr>
            <a:r>
              <a:rPr sz="1650" b="1" i="0">
                <a:solidFill>
                  <a:srgbClr val="8A6200"/>
                </a:solidFill>
              </a:rPr>
              <a:t>INTERACTIVE GRAPH · PREDICT → EDIT → EXPLAIN</a:t>
            </a:r>
          </a:p>
        </p:txBody>
      </p:sp>
      <p:sp>
        <p:nvSpPr>
          <p:cNvPr id="7" name="graph-prompt">
            <a:extLst>
              <a:ext uri="{FF2B5EF4-FFF2-40B4-BE49-F238E27FC236}">
                <a16:creationId xmlns:a16="http://schemas.microsoft.com/office/drawing/2014/main" id="{81CB2569-C3CC-46AE-8124-D40C9A063E60}"/>
              </a:ext>
            </a:extLst>
          </p:cNvPr>
          <p:cNvSpPr>
            <a:spLocks noGrp="1"/>
          </p:cNvSpPr>
          <p:nvPr/>
        </p:nvSpPr>
        <p:spPr>
          <a:xfrm>
            <a:off x="666750" y="2362200"/>
            <a:ext cx="3143250" cy="1314450"/>
          </a:xfrm>
          <a:prstGeom prst="rect">
            <a:avLst/>
          </a:prstGeom>
          <a:noFill/>
          <a:ln w="0">
            <a:noFill/>
            <a:prstDash val="solid"/>
          </a:ln>
        </p:spPr>
        <p:txBody>
          <a:bodyPr/>
          <a:lstStyle/>
          <a:p>
            <a:pPr algn="l">
              <a:defRPr sz="1950" b="1" i="0">
                <a:solidFill>
                  <a:srgbClr val="0A332E"/>
                </a:solidFill>
              </a:defRPr>
            </a:pPr>
            <a:r>
              <a:rPr sz="1950" b="1" i="0">
                <a:solidFill>
                  <a:srgbClr val="0A332E"/>
                </a:solidFill>
              </a:rPr>
              <a:t>Predict the shape first. Then click the native chart in PowerPoint, change one value and explain what physics changed.</a:t>
            </a:r>
          </a:p>
        </p:txBody>
      </p:sp>
      <p:sp>
        <p:nvSpPr>
          <p:cNvPr id="8" name="graph-data">
            <a:extLst>
              <a:ext uri="{FF2B5EF4-FFF2-40B4-BE49-F238E27FC236}">
                <a16:creationId xmlns:a16="http://schemas.microsoft.com/office/drawing/2014/main" id="{A11DCC86-8357-4A4C-AB76-245ED31DDF81}"/>
              </a:ext>
            </a:extLst>
          </p:cNvPr>
          <p:cNvSpPr>
            <a:spLocks noGrp="1"/>
          </p:cNvSpPr>
          <p:nvPr/>
        </p:nvSpPr>
        <p:spPr>
          <a:xfrm>
            <a:off x="666750" y="4000500"/>
            <a:ext cx="3143250" cy="87630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Data: Editable model data: (0.1, 90), (0.2, 45), …, (0.4, 22.5), (0.5, 18).</a:t>
            </a:r>
          </a:p>
        </p:txBody>
      </p:sp>
      <p:sp>
        <p:nvSpPr>
          <p:cNvPr id="9" name="graph-scale">
            <a:extLst>
              <a:ext uri="{FF2B5EF4-FFF2-40B4-BE49-F238E27FC236}">
                <a16:creationId xmlns:a16="http://schemas.microsoft.com/office/drawing/2014/main" id="{DC794E45-E852-49F5-8D4F-972EE5DA5E36}"/>
              </a:ext>
            </a:extLst>
          </p:cNvPr>
          <p:cNvSpPr>
            <a:spLocks noGrp="1"/>
          </p:cNvSpPr>
          <p:nvPr/>
        </p:nvSpPr>
        <p:spPr>
          <a:xfrm>
            <a:off x="666750" y="4953000"/>
            <a:ext cx="3143250" cy="102870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Scale: source 18–90 kV; chart 18–90 kV. Axes: source Distance / m; Electric potential / kV. Chart: Distance / cm; Electric potential / kV.</a:t>
            </a:r>
          </a:p>
        </p:txBody>
      </p:sp>
      <p:sp>
        <p:nvSpPr>
          <p:cNvPr id="10" name="chart-frame">
            <a:extLst>
              <a:ext uri="{FF2B5EF4-FFF2-40B4-BE49-F238E27FC236}">
                <a16:creationId xmlns:a16="http://schemas.microsoft.com/office/drawing/2014/main" id="{ECDA6DD6-DD63-4735-A407-A2FF932B3E13}"/>
              </a:ext>
            </a:extLst>
          </p:cNvPr>
          <p:cNvSpPr>
            <a:spLocks noGrp="1"/>
          </p:cNvSpPr>
          <p:nvPr/>
        </p:nvSpPr>
        <p:spPr>
          <a:xfrm>
            <a:off x="4143375" y="1790700"/>
            <a:ext cx="7381875" cy="4191000"/>
          </a:xfrm>
          <a:prstGeom prst="roundRect">
            <a:avLst>
              <a:gd name="adj" fmla="val 2727"/>
            </a:avLst>
          </a:prstGeom>
          <a:solidFill>
            <a:srgbClr val="FCFAF1"/>
          </a:solidFill>
          <a:ln w="9525">
            <a:solidFill>
              <a:srgbClr val="A9BBB4"/>
            </a:solidFill>
            <a:prstDash val="solid"/>
          </a:ln>
        </p:spPr>
      </p:sp>
      <p:graphicFrame>
        <p:nvGraphicFramePr>
          <p:cNvPr id="22" name="Chart"/>
          <p:cNvGraphicFramePr/>
          <p:nvPr/>
        </p:nvGraphicFramePr>
        <p:xfrm>
          <a:off x="4429125" y="2076450"/>
          <a:ext cx="6810375" cy="36195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6529655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0" name="group-label">
            <a:extLst>
              <a:ext uri="{FF2B5EF4-FFF2-40B4-BE49-F238E27FC236}">
                <a16:creationId xmlns:a16="http://schemas.microsoft.com/office/drawing/2014/main" id="{073436DE-057F-4728-846F-FE68B79A613D}"/>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8A6200"/>
                </a:solidFill>
              </a:defRPr>
            </a:pPr>
            <a:r>
              <a:rPr sz="1650" b="1" i="0">
                <a:solidFill>
                  <a:srgbClr val="8A6200"/>
                </a:solidFill>
              </a:rPr>
              <a:t>AP2 · UNIT 10 · AP PHYSICS 2: ALGEBRA-BASED</a:t>
            </a:r>
          </a:p>
        </p:txBody>
      </p:sp>
      <p:sp>
        <p:nvSpPr>
          <p:cNvPr id="2" name="page-number">
            <a:extLst>
              <a:ext uri="{FF2B5EF4-FFF2-40B4-BE49-F238E27FC236}">
                <a16:creationId xmlns:a16="http://schemas.microsoft.com/office/drawing/2014/main" id="{E0954CD9-4479-40E6-9A05-163FA747F7CD}"/>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06 / 13</a:t>
            </a:r>
            <a:endParaRPr sz="1650" b="1" i="0">
              <a:solidFill>
                <a:srgbClr val="0A332E"/>
              </a:solidFill>
            </a:endParaRPr>
          </a:p>
        </p:txBody>
      </p:sp>
      <p:sp>
        <p:nvSpPr>
          <p:cNvPr id="3" name="rule-70-666">
            <a:extLst>
              <a:ext uri="{FF2B5EF4-FFF2-40B4-BE49-F238E27FC236}">
                <a16:creationId xmlns:a16="http://schemas.microsoft.com/office/drawing/2014/main" id="{698D3D7E-74CF-4D7D-853F-AE374A295EE4}"/>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626F09EE-9CCD-4AB1-B1C3-A8A219A946C9}"/>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AP2-U10 · 15–18%</a:t>
            </a:r>
          </a:p>
        </p:txBody>
      </p:sp>
      <p:sp>
        <p:nvSpPr>
          <p:cNvPr id="5" name="slide-title">
            <a:extLst>
              <a:ext uri="{FF2B5EF4-FFF2-40B4-BE49-F238E27FC236}">
                <a16:creationId xmlns:a16="http://schemas.microsoft.com/office/drawing/2014/main" id="{29454BBB-39CE-45FF-90A1-300B1A039778}"/>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Worked problem: model → equation → answer</a:t>
            </a:r>
          </a:p>
        </p:txBody>
      </p:sp>
      <p:sp>
        <p:nvSpPr>
          <p:cNvPr id="6" name="worked-label">
            <a:extLst>
              <a:ext uri="{FF2B5EF4-FFF2-40B4-BE49-F238E27FC236}">
                <a16:creationId xmlns:a16="http://schemas.microsoft.com/office/drawing/2014/main" id="{C640A615-5C5C-438A-BBBC-31C8CD1429AF}"/>
              </a:ext>
            </a:extLst>
          </p:cNvPr>
          <p:cNvSpPr>
            <a:spLocks noGrp="1"/>
          </p:cNvSpPr>
          <p:nvPr/>
        </p:nvSpPr>
        <p:spPr>
          <a:xfrm>
            <a:off x="666750" y="1562100"/>
            <a:ext cx="10096500" cy="333375"/>
          </a:xfrm>
          <a:prstGeom prst="rect">
            <a:avLst/>
          </a:prstGeom>
          <a:noFill/>
          <a:ln w="0">
            <a:noFill/>
            <a:prstDash val="solid"/>
          </a:ln>
        </p:spPr>
        <p:txBody>
          <a:bodyPr/>
          <a:lstStyle/>
          <a:p>
            <a:pPr algn="l">
              <a:defRPr sz="1650" b="1" i="0">
                <a:solidFill>
                  <a:srgbClr val="8A6200"/>
                </a:solidFill>
              </a:defRPr>
            </a:pPr>
            <a:r>
              <a:rPr sz="1650" b="1" i="0">
                <a:solidFill>
                  <a:srgbClr val="8A6200"/>
                </a:solidFill>
              </a:rPr>
              <a:t>ALGEBRA-BASED · FULLY WORKED PROBLEM · SHOW THE METHOD</a:t>
            </a:r>
          </a:p>
        </p:txBody>
      </p:sp>
      <p:sp>
        <p:nvSpPr>
          <p:cNvPr id="7" name="problem-frame">
            <a:extLst>
              <a:ext uri="{FF2B5EF4-FFF2-40B4-BE49-F238E27FC236}">
                <a16:creationId xmlns:a16="http://schemas.microsoft.com/office/drawing/2014/main" id="{9F303D17-185A-4E88-8C00-524CF67B287A}"/>
              </a:ext>
            </a:extLst>
          </p:cNvPr>
          <p:cNvSpPr>
            <a:spLocks noGrp="1"/>
          </p:cNvSpPr>
          <p:nvPr/>
        </p:nvSpPr>
        <p:spPr>
          <a:xfrm>
            <a:off x="666750" y="2000250"/>
            <a:ext cx="10858500" cy="1000125"/>
          </a:xfrm>
          <a:prstGeom prst="roundRect">
            <a:avLst>
              <a:gd name="adj" fmla="val 11429"/>
            </a:avLst>
          </a:prstGeom>
          <a:solidFill>
            <a:srgbClr val="F4F0E2"/>
          </a:solidFill>
          <a:ln w="9525">
            <a:solidFill>
              <a:srgbClr val="A9BBB4"/>
            </a:solidFill>
            <a:prstDash val="solid"/>
          </a:ln>
        </p:spPr>
      </p:sp>
      <p:sp>
        <p:nvSpPr>
          <p:cNvPr id="8" name="problem-text">
            <a:extLst>
              <a:ext uri="{FF2B5EF4-FFF2-40B4-BE49-F238E27FC236}">
                <a16:creationId xmlns:a16="http://schemas.microsoft.com/office/drawing/2014/main" id="{E0355B73-A7BD-4142-9595-D2E208A2973C}"/>
              </a:ext>
            </a:extLst>
          </p:cNvPr>
          <p:cNvSpPr>
            <a:spLocks noGrp="1"/>
          </p:cNvSpPr>
          <p:nvPr/>
        </p:nvSpPr>
        <p:spPr>
          <a:xfrm>
            <a:off x="904875" y="2190750"/>
            <a:ext cx="10382250" cy="685800"/>
          </a:xfrm>
          <a:prstGeom prst="rect">
            <a:avLst/>
          </a:prstGeom>
          <a:noFill/>
          <a:ln w="0">
            <a:noFill/>
            <a:prstDash val="solid"/>
          </a:ln>
        </p:spPr>
        <p:txBody>
          <a:bodyPr/>
          <a:lstStyle/>
          <a:p>
            <a:pPr algn="l">
              <a:defRPr sz="1875" b="1" i="0">
                <a:solidFill>
                  <a:srgbClr val="0A332E"/>
                </a:solidFill>
              </a:defRPr>
            </a:pPr>
            <a:r>
              <a:rPr sz="1875" b="1" i="0">
                <a:solidFill>
                  <a:srgbClr val="0A332E"/>
                </a:solidFill>
              </a:rPr>
              <a:t>Find the electric field 0.30 m from a +2.0 μC point charge. Use k = 8.99 × 10⁹ N·m²/C².</a:t>
            </a:r>
          </a:p>
        </p:txBody>
      </p:sp>
      <p:sp>
        <p:nvSpPr>
          <p:cNvPr id="9" name="step-label-1">
            <a:extLst>
              <a:ext uri="{FF2B5EF4-FFF2-40B4-BE49-F238E27FC236}">
                <a16:creationId xmlns:a16="http://schemas.microsoft.com/office/drawing/2014/main" id="{CAFFD6C1-3FAF-45DA-A27F-64525A71BE8D}"/>
              </a:ext>
            </a:extLst>
          </p:cNvPr>
          <p:cNvSpPr>
            <a:spLocks noGrp="1"/>
          </p:cNvSpPr>
          <p:nvPr/>
        </p:nvSpPr>
        <p:spPr>
          <a:xfrm>
            <a:off x="714375" y="3219450"/>
            <a:ext cx="1047750" cy="381000"/>
          </a:xfrm>
          <a:prstGeom prst="rect">
            <a:avLst/>
          </a:prstGeom>
          <a:noFill/>
          <a:ln w="0">
            <a:noFill/>
            <a:prstDash val="solid"/>
          </a:ln>
        </p:spPr>
        <p:txBody>
          <a:bodyPr/>
          <a:lstStyle/>
          <a:p>
            <a:pPr algn="l">
              <a:defRPr sz="1800" b="1" i="0">
                <a:solidFill>
                  <a:srgbClr val="8A6200"/>
                </a:solidFill>
              </a:defRPr>
            </a:pPr>
            <a:r>
              <a:rPr sz="1800" b="1" i="0">
                <a:solidFill>
                  <a:srgbClr val="8A6200"/>
                </a:solidFill>
              </a:rPr>
              <a:t>Step 1</a:t>
            </a:r>
          </a:p>
        </p:txBody>
      </p:sp>
      <p:sp>
        <p:nvSpPr>
          <p:cNvPr id="10" name="rule-190-358">
            <a:extLst>
              <a:ext uri="{FF2B5EF4-FFF2-40B4-BE49-F238E27FC236}">
                <a16:creationId xmlns:a16="http://schemas.microsoft.com/office/drawing/2014/main" id="{6BD274CB-238A-466D-8B4E-6C69794AD8CC}"/>
              </a:ext>
            </a:extLst>
          </p:cNvPr>
          <p:cNvSpPr>
            <a:spLocks noGrp="1"/>
          </p:cNvSpPr>
          <p:nvPr/>
        </p:nvSpPr>
        <p:spPr>
          <a:xfrm>
            <a:off x="1809750" y="3409950"/>
            <a:ext cx="381000" cy="19050"/>
          </a:xfrm>
          <a:prstGeom prst="rect">
            <a:avLst/>
          </a:prstGeom>
          <a:solidFill>
            <a:srgbClr val="8A6200"/>
          </a:solidFill>
          <a:ln w="0">
            <a:noFill/>
            <a:prstDash val="solid"/>
          </a:ln>
        </p:spPr>
      </p:sp>
      <p:sp>
        <p:nvSpPr>
          <p:cNvPr id="11" name="step-text-1">
            <a:extLst>
              <a:ext uri="{FF2B5EF4-FFF2-40B4-BE49-F238E27FC236}">
                <a16:creationId xmlns:a16="http://schemas.microsoft.com/office/drawing/2014/main" id="{19487A5F-E79B-47D5-BF1D-59517D4EA4D4}"/>
              </a:ext>
            </a:extLst>
          </p:cNvPr>
          <p:cNvSpPr>
            <a:spLocks noGrp="1"/>
          </p:cNvSpPr>
          <p:nvPr/>
        </p:nvSpPr>
        <p:spPr>
          <a:xfrm>
            <a:off x="2428875" y="31813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Use E = k|q|/r².</a:t>
            </a:r>
          </a:p>
        </p:txBody>
      </p:sp>
      <p:sp>
        <p:nvSpPr>
          <p:cNvPr id="12" name="step-label-2">
            <a:extLst>
              <a:ext uri="{FF2B5EF4-FFF2-40B4-BE49-F238E27FC236}">
                <a16:creationId xmlns:a16="http://schemas.microsoft.com/office/drawing/2014/main" id="{8154B410-95AF-48A7-BF18-FB3E45900988}"/>
              </a:ext>
            </a:extLst>
          </p:cNvPr>
          <p:cNvSpPr>
            <a:spLocks noGrp="1"/>
          </p:cNvSpPr>
          <p:nvPr/>
        </p:nvSpPr>
        <p:spPr>
          <a:xfrm>
            <a:off x="714375" y="3905250"/>
            <a:ext cx="1047750" cy="381000"/>
          </a:xfrm>
          <a:prstGeom prst="rect">
            <a:avLst/>
          </a:prstGeom>
          <a:noFill/>
          <a:ln w="0">
            <a:noFill/>
            <a:prstDash val="solid"/>
          </a:ln>
        </p:spPr>
        <p:txBody>
          <a:bodyPr/>
          <a:lstStyle/>
          <a:p>
            <a:pPr algn="l">
              <a:defRPr sz="1800" b="1" i="0">
                <a:solidFill>
                  <a:srgbClr val="8A6200"/>
                </a:solidFill>
              </a:defRPr>
            </a:pPr>
            <a:r>
              <a:rPr sz="1800" b="1" i="0">
                <a:solidFill>
                  <a:srgbClr val="8A6200"/>
                </a:solidFill>
              </a:rPr>
              <a:t>Step 2</a:t>
            </a:r>
          </a:p>
        </p:txBody>
      </p:sp>
      <p:sp>
        <p:nvSpPr>
          <p:cNvPr id="13" name="rule-190-430">
            <a:extLst>
              <a:ext uri="{FF2B5EF4-FFF2-40B4-BE49-F238E27FC236}">
                <a16:creationId xmlns:a16="http://schemas.microsoft.com/office/drawing/2014/main" id="{52BF9D06-1FB8-4B62-AFE1-537E13E688B2}"/>
              </a:ext>
            </a:extLst>
          </p:cNvPr>
          <p:cNvSpPr>
            <a:spLocks noGrp="1"/>
          </p:cNvSpPr>
          <p:nvPr/>
        </p:nvSpPr>
        <p:spPr>
          <a:xfrm>
            <a:off x="1809750" y="4095750"/>
            <a:ext cx="381000" cy="19050"/>
          </a:xfrm>
          <a:prstGeom prst="rect">
            <a:avLst/>
          </a:prstGeom>
          <a:solidFill>
            <a:srgbClr val="8A6200"/>
          </a:solidFill>
          <a:ln w="0">
            <a:noFill/>
            <a:prstDash val="solid"/>
          </a:ln>
        </p:spPr>
      </p:sp>
      <p:sp>
        <p:nvSpPr>
          <p:cNvPr id="14" name="step-text-2">
            <a:extLst>
              <a:ext uri="{FF2B5EF4-FFF2-40B4-BE49-F238E27FC236}">
                <a16:creationId xmlns:a16="http://schemas.microsoft.com/office/drawing/2014/main" id="{9A3FFF84-696F-4C62-BB9C-33EF2984544D}"/>
              </a:ext>
            </a:extLst>
          </p:cNvPr>
          <p:cNvSpPr>
            <a:spLocks noGrp="1"/>
          </p:cNvSpPr>
          <p:nvPr/>
        </p:nvSpPr>
        <p:spPr>
          <a:xfrm>
            <a:off x="2428875" y="38671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Substitute 8.99×10⁹(2.0×10⁻⁶)/(0.30²).</a:t>
            </a:r>
          </a:p>
        </p:txBody>
      </p:sp>
      <p:sp>
        <p:nvSpPr>
          <p:cNvPr id="15" name="step-label-3">
            <a:extLst>
              <a:ext uri="{FF2B5EF4-FFF2-40B4-BE49-F238E27FC236}">
                <a16:creationId xmlns:a16="http://schemas.microsoft.com/office/drawing/2014/main" id="{9E4BCDD7-5FC2-4DB1-8283-2AA9013E7E6F}"/>
              </a:ext>
            </a:extLst>
          </p:cNvPr>
          <p:cNvSpPr>
            <a:spLocks noGrp="1"/>
          </p:cNvSpPr>
          <p:nvPr/>
        </p:nvSpPr>
        <p:spPr>
          <a:xfrm>
            <a:off x="714375" y="4591050"/>
            <a:ext cx="1047750" cy="381000"/>
          </a:xfrm>
          <a:prstGeom prst="rect">
            <a:avLst/>
          </a:prstGeom>
          <a:noFill/>
          <a:ln w="0">
            <a:noFill/>
            <a:prstDash val="solid"/>
          </a:ln>
        </p:spPr>
        <p:txBody>
          <a:bodyPr/>
          <a:lstStyle/>
          <a:p>
            <a:pPr algn="l">
              <a:defRPr sz="1800" b="1" i="0">
                <a:solidFill>
                  <a:srgbClr val="8A6200"/>
                </a:solidFill>
              </a:defRPr>
            </a:pPr>
            <a:r>
              <a:rPr sz="1800" b="1" i="0">
                <a:solidFill>
                  <a:srgbClr val="8A6200"/>
                </a:solidFill>
              </a:rPr>
              <a:t>Step 3</a:t>
            </a:r>
          </a:p>
        </p:txBody>
      </p:sp>
      <p:sp>
        <p:nvSpPr>
          <p:cNvPr id="16" name="rule-190-502">
            <a:extLst>
              <a:ext uri="{FF2B5EF4-FFF2-40B4-BE49-F238E27FC236}">
                <a16:creationId xmlns:a16="http://schemas.microsoft.com/office/drawing/2014/main" id="{A04F169B-2DC2-4376-B5A7-91346F493C55}"/>
              </a:ext>
            </a:extLst>
          </p:cNvPr>
          <p:cNvSpPr>
            <a:spLocks noGrp="1"/>
          </p:cNvSpPr>
          <p:nvPr/>
        </p:nvSpPr>
        <p:spPr>
          <a:xfrm>
            <a:off x="1809750" y="4781550"/>
            <a:ext cx="381000" cy="19050"/>
          </a:xfrm>
          <a:prstGeom prst="rect">
            <a:avLst/>
          </a:prstGeom>
          <a:solidFill>
            <a:srgbClr val="8A6200"/>
          </a:solidFill>
          <a:ln w="0">
            <a:noFill/>
            <a:prstDash val="solid"/>
          </a:ln>
        </p:spPr>
      </p:sp>
      <p:sp>
        <p:nvSpPr>
          <p:cNvPr id="17" name="step-text-3">
            <a:extLst>
              <a:ext uri="{FF2B5EF4-FFF2-40B4-BE49-F238E27FC236}">
                <a16:creationId xmlns:a16="http://schemas.microsoft.com/office/drawing/2014/main" id="{CA2EDF2D-ED0D-4D5D-BB73-4F3CB8D237C4}"/>
              </a:ext>
            </a:extLst>
          </p:cNvPr>
          <p:cNvSpPr>
            <a:spLocks noGrp="1"/>
          </p:cNvSpPr>
          <p:nvPr/>
        </p:nvSpPr>
        <p:spPr>
          <a:xfrm>
            <a:off x="2428875" y="45529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Direction is away from positive charge.</a:t>
            </a:r>
          </a:p>
        </p:txBody>
      </p:sp>
      <p:sp>
        <p:nvSpPr>
          <p:cNvPr id="18" name="answer-frame">
            <a:extLst>
              <a:ext uri="{FF2B5EF4-FFF2-40B4-BE49-F238E27FC236}">
                <a16:creationId xmlns:a16="http://schemas.microsoft.com/office/drawing/2014/main" id="{BED1912B-4240-4EF9-9DAB-1F49B109D759}"/>
              </a:ext>
            </a:extLst>
          </p:cNvPr>
          <p:cNvSpPr>
            <a:spLocks noGrp="1"/>
          </p:cNvSpPr>
          <p:nvPr/>
        </p:nvSpPr>
        <p:spPr>
          <a:xfrm>
            <a:off x="666750" y="5238750"/>
            <a:ext cx="10858500" cy="781050"/>
          </a:xfrm>
          <a:prstGeom prst="roundRect">
            <a:avLst>
              <a:gd name="adj" fmla="val 14634"/>
            </a:avLst>
          </a:prstGeom>
          <a:solidFill>
            <a:srgbClr val="0B342E"/>
          </a:solidFill>
          <a:ln w="0">
            <a:noFill/>
            <a:prstDash val="solid"/>
          </a:ln>
        </p:spPr>
      </p:sp>
      <p:sp>
        <p:nvSpPr>
          <p:cNvPr id="19" name="worked-answer">
            <a:extLst>
              <a:ext uri="{FF2B5EF4-FFF2-40B4-BE49-F238E27FC236}">
                <a16:creationId xmlns:a16="http://schemas.microsoft.com/office/drawing/2014/main" id="{F8BEDDF9-B128-4724-BE88-27A6B849CB3D}"/>
              </a:ext>
            </a:extLst>
          </p:cNvPr>
          <p:cNvSpPr>
            <a:spLocks noGrp="1"/>
          </p:cNvSpPr>
          <p:nvPr/>
        </p:nvSpPr>
        <p:spPr>
          <a:xfrm>
            <a:off x="933450" y="5334000"/>
            <a:ext cx="10287000" cy="609600"/>
          </a:xfrm>
          <a:prstGeom prst="rect">
            <a:avLst/>
          </a:prstGeom>
          <a:noFill/>
          <a:ln w="0">
            <a:noFill/>
            <a:prstDash val="solid"/>
          </a:ln>
        </p:spPr>
        <p:txBody>
          <a:bodyPr/>
          <a:lstStyle/>
          <a:p>
            <a:pPr algn="l">
              <a:defRPr sz="1800" b="1" i="0">
                <a:solidFill>
                  <a:srgbClr val="F4F0E2"/>
                </a:solidFill>
              </a:defRPr>
            </a:pPr>
            <a:r>
              <a:rPr sz="1800" b="1" i="0">
                <a:solidFill>
                  <a:srgbClr val="F4F0E2"/>
                </a:solidFill>
              </a:rPr>
              <a:t>Answer: E = 2.0 × 10⁵ N/C away from the charge.</a:t>
            </a:r>
          </a:p>
        </p:txBody>
      </p:sp>
    </p:spTree>
    <p:extLst>
      <p:ext uri="{BB962C8B-B14F-4D97-AF65-F5344CB8AC3E}">
        <p14:creationId xmlns:p14="http://schemas.microsoft.com/office/powerpoint/2010/main" val="15857777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0" name="group-label">
            <a:extLst>
              <a:ext uri="{FF2B5EF4-FFF2-40B4-BE49-F238E27FC236}">
                <a16:creationId xmlns:a16="http://schemas.microsoft.com/office/drawing/2014/main" id="{A6CB2394-F135-4E7F-A03C-852B5E1BFC8D}"/>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8A6200"/>
                </a:solidFill>
              </a:defRPr>
            </a:pPr>
            <a:r>
              <a:rPr sz="1650" b="1" i="0">
                <a:solidFill>
                  <a:srgbClr val="8A6200"/>
                </a:solidFill>
              </a:rPr>
              <a:t>AP2 · UNIT 10 · AP PHYSICS 2: ALGEBRA-BASED</a:t>
            </a:r>
          </a:p>
        </p:txBody>
      </p:sp>
      <p:sp>
        <p:nvSpPr>
          <p:cNvPr id="2" name="page-number">
            <a:extLst>
              <a:ext uri="{FF2B5EF4-FFF2-40B4-BE49-F238E27FC236}">
                <a16:creationId xmlns:a16="http://schemas.microsoft.com/office/drawing/2014/main" id="{1EEA8A9A-60DA-460D-B599-F1126042B712}"/>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07 / 13</a:t>
            </a:r>
            <a:endParaRPr sz="1650" b="1" i="0">
              <a:solidFill>
                <a:srgbClr val="0A332E"/>
              </a:solidFill>
            </a:endParaRPr>
          </a:p>
        </p:txBody>
      </p:sp>
      <p:sp>
        <p:nvSpPr>
          <p:cNvPr id="3" name="rule-70-666">
            <a:extLst>
              <a:ext uri="{FF2B5EF4-FFF2-40B4-BE49-F238E27FC236}">
                <a16:creationId xmlns:a16="http://schemas.microsoft.com/office/drawing/2014/main" id="{0D6D85E3-65AB-4E60-AA6F-856226FE5497}"/>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BECC163B-1A8C-4EE8-B758-EF2F5D28B1B8}"/>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AP2-U10 · 15–18%</a:t>
            </a:r>
          </a:p>
        </p:txBody>
      </p:sp>
      <p:sp>
        <p:nvSpPr>
          <p:cNvPr id="5" name="slide-title">
            <a:extLst>
              <a:ext uri="{FF2B5EF4-FFF2-40B4-BE49-F238E27FC236}">
                <a16:creationId xmlns:a16="http://schemas.microsoft.com/office/drawing/2014/main" id="{FC4AFA0C-94CE-4A2F-96B7-B9CBB9A680AB}"/>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Guided problem: finish the reasoning</a:t>
            </a:r>
          </a:p>
        </p:txBody>
      </p:sp>
      <p:sp>
        <p:nvSpPr>
          <p:cNvPr id="6" name="worked-label">
            <a:extLst>
              <a:ext uri="{FF2B5EF4-FFF2-40B4-BE49-F238E27FC236}">
                <a16:creationId xmlns:a16="http://schemas.microsoft.com/office/drawing/2014/main" id="{9BE2BEE5-804D-4B1E-A344-93E5240C624C}"/>
              </a:ext>
            </a:extLst>
          </p:cNvPr>
          <p:cNvSpPr>
            <a:spLocks noGrp="1"/>
          </p:cNvSpPr>
          <p:nvPr/>
        </p:nvSpPr>
        <p:spPr>
          <a:xfrm>
            <a:off x="666750" y="1562100"/>
            <a:ext cx="10096500" cy="333375"/>
          </a:xfrm>
          <a:prstGeom prst="rect">
            <a:avLst/>
          </a:prstGeom>
          <a:noFill/>
          <a:ln w="0">
            <a:noFill/>
            <a:prstDash val="solid"/>
          </a:ln>
        </p:spPr>
        <p:txBody>
          <a:bodyPr/>
          <a:lstStyle/>
          <a:p>
            <a:pPr algn="l">
              <a:defRPr sz="1650" b="1" i="0">
                <a:solidFill>
                  <a:srgbClr val="8A6200"/>
                </a:solidFill>
              </a:defRPr>
            </a:pPr>
            <a:r>
              <a:rPr sz="1650" b="1" i="0">
                <a:solidFill>
                  <a:srgbClr val="8A6200"/>
                </a:solidFill>
              </a:rPr>
              <a:t>ALGEBRA-BASED · GUIDED WORKED PROBLEM · TRY EACH STEP BEFORE READING ON</a:t>
            </a:r>
          </a:p>
        </p:txBody>
      </p:sp>
      <p:sp>
        <p:nvSpPr>
          <p:cNvPr id="7" name="problem-frame">
            <a:extLst>
              <a:ext uri="{FF2B5EF4-FFF2-40B4-BE49-F238E27FC236}">
                <a16:creationId xmlns:a16="http://schemas.microsoft.com/office/drawing/2014/main" id="{5DD64AC3-137F-4C81-B331-D2B9F44881B6}"/>
              </a:ext>
            </a:extLst>
          </p:cNvPr>
          <p:cNvSpPr>
            <a:spLocks noGrp="1"/>
          </p:cNvSpPr>
          <p:nvPr/>
        </p:nvSpPr>
        <p:spPr>
          <a:xfrm>
            <a:off x="666750" y="2000250"/>
            <a:ext cx="10858500" cy="1000125"/>
          </a:xfrm>
          <a:prstGeom prst="roundRect">
            <a:avLst>
              <a:gd name="adj" fmla="val 11429"/>
            </a:avLst>
          </a:prstGeom>
          <a:solidFill>
            <a:srgbClr val="F4F0E2"/>
          </a:solidFill>
          <a:ln w="9525">
            <a:solidFill>
              <a:srgbClr val="A9BBB4"/>
            </a:solidFill>
            <a:prstDash val="solid"/>
          </a:ln>
        </p:spPr>
      </p:sp>
      <p:sp>
        <p:nvSpPr>
          <p:cNvPr id="8" name="problem-text">
            <a:extLst>
              <a:ext uri="{FF2B5EF4-FFF2-40B4-BE49-F238E27FC236}">
                <a16:creationId xmlns:a16="http://schemas.microsoft.com/office/drawing/2014/main" id="{B77C24F1-2A8F-4353-AF13-5F47B29B2CA5}"/>
              </a:ext>
            </a:extLst>
          </p:cNvPr>
          <p:cNvSpPr>
            <a:spLocks noGrp="1"/>
          </p:cNvSpPr>
          <p:nvPr/>
        </p:nvSpPr>
        <p:spPr>
          <a:xfrm>
            <a:off x="904875" y="2190750"/>
            <a:ext cx="10382250" cy="685800"/>
          </a:xfrm>
          <a:prstGeom prst="rect">
            <a:avLst/>
          </a:prstGeom>
          <a:noFill/>
          <a:ln w="0">
            <a:noFill/>
            <a:prstDash val="solid"/>
          </a:ln>
        </p:spPr>
        <p:txBody>
          <a:bodyPr/>
          <a:lstStyle/>
          <a:p>
            <a:pPr algn="l">
              <a:defRPr sz="1875" b="1" i="0">
                <a:solidFill>
                  <a:srgbClr val="0A332E"/>
                </a:solidFill>
              </a:defRPr>
            </a:pPr>
            <a:r>
              <a:rPr sz="1875" b="1" i="0">
                <a:solidFill>
                  <a:srgbClr val="0A332E"/>
                </a:solidFill>
              </a:rPr>
              <a:t>Find the potential 0.20 m from a −3.0 μC point charge.</a:t>
            </a:r>
          </a:p>
        </p:txBody>
      </p:sp>
      <p:sp>
        <p:nvSpPr>
          <p:cNvPr id="9" name="step-label-1">
            <a:extLst>
              <a:ext uri="{FF2B5EF4-FFF2-40B4-BE49-F238E27FC236}">
                <a16:creationId xmlns:a16="http://schemas.microsoft.com/office/drawing/2014/main" id="{68650C6B-12ED-4554-89FA-41E1F41FCA99}"/>
              </a:ext>
            </a:extLst>
          </p:cNvPr>
          <p:cNvSpPr>
            <a:spLocks noGrp="1"/>
          </p:cNvSpPr>
          <p:nvPr/>
        </p:nvSpPr>
        <p:spPr>
          <a:xfrm>
            <a:off x="714375" y="3219450"/>
            <a:ext cx="1047750" cy="381000"/>
          </a:xfrm>
          <a:prstGeom prst="rect">
            <a:avLst/>
          </a:prstGeom>
          <a:noFill/>
          <a:ln w="0">
            <a:noFill/>
            <a:prstDash val="solid"/>
          </a:ln>
        </p:spPr>
        <p:txBody>
          <a:bodyPr/>
          <a:lstStyle/>
          <a:p>
            <a:pPr algn="l">
              <a:defRPr sz="1800" b="1" i="0">
                <a:solidFill>
                  <a:srgbClr val="8A6200"/>
                </a:solidFill>
              </a:defRPr>
            </a:pPr>
            <a:r>
              <a:rPr sz="1800" b="1" i="0">
                <a:solidFill>
                  <a:srgbClr val="8A6200"/>
                </a:solidFill>
              </a:rPr>
              <a:t>Step 1</a:t>
            </a:r>
          </a:p>
        </p:txBody>
      </p:sp>
      <p:sp>
        <p:nvSpPr>
          <p:cNvPr id="10" name="rule-190-358">
            <a:extLst>
              <a:ext uri="{FF2B5EF4-FFF2-40B4-BE49-F238E27FC236}">
                <a16:creationId xmlns:a16="http://schemas.microsoft.com/office/drawing/2014/main" id="{2358DD98-12BC-4197-86AC-AEF4A480CB6E}"/>
              </a:ext>
            </a:extLst>
          </p:cNvPr>
          <p:cNvSpPr>
            <a:spLocks noGrp="1"/>
          </p:cNvSpPr>
          <p:nvPr/>
        </p:nvSpPr>
        <p:spPr>
          <a:xfrm>
            <a:off x="1809750" y="3409950"/>
            <a:ext cx="381000" cy="19050"/>
          </a:xfrm>
          <a:prstGeom prst="rect">
            <a:avLst/>
          </a:prstGeom>
          <a:solidFill>
            <a:srgbClr val="8A6200"/>
          </a:solidFill>
          <a:ln w="0">
            <a:noFill/>
            <a:prstDash val="solid"/>
          </a:ln>
        </p:spPr>
      </p:sp>
      <p:sp>
        <p:nvSpPr>
          <p:cNvPr id="11" name="step-text-1">
            <a:extLst>
              <a:ext uri="{FF2B5EF4-FFF2-40B4-BE49-F238E27FC236}">
                <a16:creationId xmlns:a16="http://schemas.microsoft.com/office/drawing/2014/main" id="{C91A3C56-3A35-4005-8D22-13DD6110F4EF}"/>
              </a:ext>
            </a:extLst>
          </p:cNvPr>
          <p:cNvSpPr>
            <a:spLocks noGrp="1"/>
          </p:cNvSpPr>
          <p:nvPr/>
        </p:nvSpPr>
        <p:spPr>
          <a:xfrm>
            <a:off x="2428875" y="31813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V = (8.99×10⁹)(−3.0×10⁻⁶)/0.20</a:t>
            </a:r>
          </a:p>
        </p:txBody>
      </p:sp>
      <p:sp>
        <p:nvSpPr>
          <p:cNvPr id="12" name="step-label-2">
            <a:extLst>
              <a:ext uri="{FF2B5EF4-FFF2-40B4-BE49-F238E27FC236}">
                <a16:creationId xmlns:a16="http://schemas.microsoft.com/office/drawing/2014/main" id="{6B698660-B7B5-4929-93D1-A5F5B8481A18}"/>
              </a:ext>
            </a:extLst>
          </p:cNvPr>
          <p:cNvSpPr>
            <a:spLocks noGrp="1"/>
          </p:cNvSpPr>
          <p:nvPr/>
        </p:nvSpPr>
        <p:spPr>
          <a:xfrm>
            <a:off x="714375" y="3905250"/>
            <a:ext cx="1047750" cy="381000"/>
          </a:xfrm>
          <a:prstGeom prst="rect">
            <a:avLst/>
          </a:prstGeom>
          <a:noFill/>
          <a:ln w="0">
            <a:noFill/>
            <a:prstDash val="solid"/>
          </a:ln>
        </p:spPr>
        <p:txBody>
          <a:bodyPr/>
          <a:lstStyle/>
          <a:p>
            <a:pPr algn="l">
              <a:defRPr sz="1800" b="1" i="0">
                <a:solidFill>
                  <a:srgbClr val="8A6200"/>
                </a:solidFill>
              </a:defRPr>
            </a:pPr>
            <a:r>
              <a:rPr sz="1800" b="1" i="0">
                <a:solidFill>
                  <a:srgbClr val="8A6200"/>
                </a:solidFill>
              </a:rPr>
              <a:t>Step 2</a:t>
            </a:r>
          </a:p>
        </p:txBody>
      </p:sp>
      <p:sp>
        <p:nvSpPr>
          <p:cNvPr id="13" name="rule-190-430">
            <a:extLst>
              <a:ext uri="{FF2B5EF4-FFF2-40B4-BE49-F238E27FC236}">
                <a16:creationId xmlns:a16="http://schemas.microsoft.com/office/drawing/2014/main" id="{71C21B25-F537-4D2F-B3E1-F8B0446B50D5}"/>
              </a:ext>
            </a:extLst>
          </p:cNvPr>
          <p:cNvSpPr>
            <a:spLocks noGrp="1"/>
          </p:cNvSpPr>
          <p:nvPr/>
        </p:nvSpPr>
        <p:spPr>
          <a:xfrm>
            <a:off x="1809750" y="4095750"/>
            <a:ext cx="381000" cy="19050"/>
          </a:xfrm>
          <a:prstGeom prst="rect">
            <a:avLst/>
          </a:prstGeom>
          <a:solidFill>
            <a:srgbClr val="8A6200"/>
          </a:solidFill>
          <a:ln w="0">
            <a:noFill/>
            <a:prstDash val="solid"/>
          </a:ln>
        </p:spPr>
      </p:sp>
      <p:sp>
        <p:nvSpPr>
          <p:cNvPr id="14" name="step-text-2">
            <a:extLst>
              <a:ext uri="{FF2B5EF4-FFF2-40B4-BE49-F238E27FC236}">
                <a16:creationId xmlns:a16="http://schemas.microsoft.com/office/drawing/2014/main" id="{4E26D5ED-A5A8-400A-9E07-099F215CCE30}"/>
              </a:ext>
            </a:extLst>
          </p:cNvPr>
          <p:cNvSpPr>
            <a:spLocks noGrp="1"/>
          </p:cNvSpPr>
          <p:nvPr/>
        </p:nvSpPr>
        <p:spPr>
          <a:xfrm>
            <a:off x="2428875" y="38671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Keep the negative sign.</a:t>
            </a:r>
          </a:p>
        </p:txBody>
      </p:sp>
      <p:sp>
        <p:nvSpPr>
          <p:cNvPr id="15" name="step-label-3">
            <a:extLst>
              <a:ext uri="{FF2B5EF4-FFF2-40B4-BE49-F238E27FC236}">
                <a16:creationId xmlns:a16="http://schemas.microsoft.com/office/drawing/2014/main" id="{1F68281A-2A56-4D80-AFB9-12F420C722B4}"/>
              </a:ext>
            </a:extLst>
          </p:cNvPr>
          <p:cNvSpPr>
            <a:spLocks noGrp="1"/>
          </p:cNvSpPr>
          <p:nvPr/>
        </p:nvSpPr>
        <p:spPr>
          <a:xfrm>
            <a:off x="714375" y="4591050"/>
            <a:ext cx="1047750" cy="381000"/>
          </a:xfrm>
          <a:prstGeom prst="rect">
            <a:avLst/>
          </a:prstGeom>
          <a:noFill/>
          <a:ln w="0">
            <a:noFill/>
            <a:prstDash val="solid"/>
          </a:ln>
        </p:spPr>
        <p:txBody>
          <a:bodyPr/>
          <a:lstStyle/>
          <a:p>
            <a:pPr algn="l">
              <a:defRPr sz="1800" b="1" i="0">
                <a:solidFill>
                  <a:srgbClr val="8A6200"/>
                </a:solidFill>
              </a:defRPr>
            </a:pPr>
            <a:r>
              <a:rPr sz="1800" b="1" i="0">
                <a:solidFill>
                  <a:srgbClr val="8A6200"/>
                </a:solidFill>
              </a:rPr>
              <a:t>Step 3</a:t>
            </a:r>
          </a:p>
        </p:txBody>
      </p:sp>
      <p:sp>
        <p:nvSpPr>
          <p:cNvPr id="16" name="rule-190-502">
            <a:extLst>
              <a:ext uri="{FF2B5EF4-FFF2-40B4-BE49-F238E27FC236}">
                <a16:creationId xmlns:a16="http://schemas.microsoft.com/office/drawing/2014/main" id="{E5805F8C-5E5B-4D86-8E85-B4FF40A8248E}"/>
              </a:ext>
            </a:extLst>
          </p:cNvPr>
          <p:cNvSpPr>
            <a:spLocks noGrp="1"/>
          </p:cNvSpPr>
          <p:nvPr/>
        </p:nvSpPr>
        <p:spPr>
          <a:xfrm>
            <a:off x="1809750" y="4781550"/>
            <a:ext cx="381000" cy="19050"/>
          </a:xfrm>
          <a:prstGeom prst="rect">
            <a:avLst/>
          </a:prstGeom>
          <a:solidFill>
            <a:srgbClr val="8A6200"/>
          </a:solidFill>
          <a:ln w="0">
            <a:noFill/>
            <a:prstDash val="solid"/>
          </a:ln>
        </p:spPr>
      </p:sp>
      <p:sp>
        <p:nvSpPr>
          <p:cNvPr id="17" name="step-text-3">
            <a:extLst>
              <a:ext uri="{FF2B5EF4-FFF2-40B4-BE49-F238E27FC236}">
                <a16:creationId xmlns:a16="http://schemas.microsoft.com/office/drawing/2014/main" id="{788B8E71-602B-477C-B2D6-82F529AA575F}"/>
              </a:ext>
            </a:extLst>
          </p:cNvPr>
          <p:cNvSpPr>
            <a:spLocks noGrp="1"/>
          </p:cNvSpPr>
          <p:nvPr/>
        </p:nvSpPr>
        <p:spPr>
          <a:xfrm>
            <a:off x="2428875" y="45529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Check the direction, significant figures and physical meaning of the result.</a:t>
            </a:r>
          </a:p>
        </p:txBody>
      </p:sp>
      <p:sp>
        <p:nvSpPr>
          <p:cNvPr id="18" name="answer-frame">
            <a:extLst>
              <a:ext uri="{FF2B5EF4-FFF2-40B4-BE49-F238E27FC236}">
                <a16:creationId xmlns:a16="http://schemas.microsoft.com/office/drawing/2014/main" id="{6FD3F11F-0BF7-460D-B614-A1EF11F791E4}"/>
              </a:ext>
            </a:extLst>
          </p:cNvPr>
          <p:cNvSpPr>
            <a:spLocks noGrp="1"/>
          </p:cNvSpPr>
          <p:nvPr/>
        </p:nvSpPr>
        <p:spPr>
          <a:xfrm>
            <a:off x="666750" y="5238750"/>
            <a:ext cx="10858500" cy="781050"/>
          </a:xfrm>
          <a:prstGeom prst="roundRect">
            <a:avLst>
              <a:gd name="adj" fmla="val 14634"/>
            </a:avLst>
          </a:prstGeom>
          <a:solidFill>
            <a:srgbClr val="0B342E"/>
          </a:solidFill>
          <a:ln w="0">
            <a:noFill/>
            <a:prstDash val="solid"/>
          </a:ln>
        </p:spPr>
      </p:sp>
      <p:sp>
        <p:nvSpPr>
          <p:cNvPr id="19" name="worked-answer">
            <a:extLst>
              <a:ext uri="{FF2B5EF4-FFF2-40B4-BE49-F238E27FC236}">
                <a16:creationId xmlns:a16="http://schemas.microsoft.com/office/drawing/2014/main" id="{84DAF398-4412-4A48-B363-CF2E52A2CF56}"/>
              </a:ext>
            </a:extLst>
          </p:cNvPr>
          <p:cNvSpPr>
            <a:spLocks noGrp="1"/>
          </p:cNvSpPr>
          <p:nvPr/>
        </p:nvSpPr>
        <p:spPr>
          <a:xfrm>
            <a:off x="933450" y="5334000"/>
            <a:ext cx="10287000" cy="609600"/>
          </a:xfrm>
          <a:prstGeom prst="rect">
            <a:avLst/>
          </a:prstGeom>
          <a:noFill/>
          <a:ln w="0">
            <a:noFill/>
            <a:prstDash val="solid"/>
          </a:ln>
        </p:spPr>
        <p:txBody>
          <a:bodyPr/>
          <a:lstStyle/>
          <a:p>
            <a:pPr algn="l">
              <a:defRPr sz="1800" b="1" i="0">
                <a:solidFill>
                  <a:srgbClr val="F4F0E2"/>
                </a:solidFill>
              </a:defRPr>
            </a:pPr>
            <a:r>
              <a:rPr sz="1800" b="1" i="0">
                <a:solidFill>
                  <a:srgbClr val="F4F0E2"/>
                </a:solidFill>
              </a:rPr>
              <a:t>Answer: V = −1.35 × 10⁵ V.</a:t>
            </a:r>
          </a:p>
        </p:txBody>
      </p:sp>
    </p:spTree>
    <p:extLst>
      <p:ext uri="{BB962C8B-B14F-4D97-AF65-F5344CB8AC3E}">
        <p14:creationId xmlns:p14="http://schemas.microsoft.com/office/powerpoint/2010/main" val="8656402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B342E"/>
        </a:solidFill>
        <a:effectLst/>
      </p:bgPr>
    </p:bg>
    <p:spTree>
      <p:nvGrpSpPr>
        <p:cNvPr id="1" name=""/>
        <p:cNvGrpSpPr/>
        <p:nvPr/>
      </p:nvGrpSpPr>
      <p:grpSpPr>
        <a:xfrm>
          <a:off x="0" y="0"/>
          <a:ext cx="0" cy="0"/>
          <a:chOff x="0" y="0"/>
          <a:chExt cx="0" cy="0"/>
        </a:xfrm>
      </p:grpSpPr>
      <p:sp>
        <p:nvSpPr>
          <p:cNvPr id="20" name="group-label">
            <a:extLst>
              <a:ext uri="{FF2B5EF4-FFF2-40B4-BE49-F238E27FC236}">
                <a16:creationId xmlns:a16="http://schemas.microsoft.com/office/drawing/2014/main" id="{E4C22468-44C0-49AF-9175-75229E7DA48E}"/>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AP2 · UNIT 10 · AP PHYSICS 2: ALGEBRA-BASED</a:t>
            </a:r>
          </a:p>
        </p:txBody>
      </p:sp>
      <p:sp>
        <p:nvSpPr>
          <p:cNvPr id="2" name="page-number">
            <a:extLst>
              <a:ext uri="{FF2B5EF4-FFF2-40B4-BE49-F238E27FC236}">
                <a16:creationId xmlns:a16="http://schemas.microsoft.com/office/drawing/2014/main" id="{736F02F4-F2BE-4348-90DF-66FC3FEC3BDE}"/>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08 / 13</a:t>
            </a:r>
            <a:endParaRPr sz="1650" b="1" i="0">
              <a:solidFill>
                <a:srgbClr val="F4F0E2"/>
              </a:solidFill>
            </a:endParaRPr>
          </a:p>
        </p:txBody>
      </p:sp>
      <p:sp>
        <p:nvSpPr>
          <p:cNvPr id="3" name="rule-70-666">
            <a:extLst>
              <a:ext uri="{FF2B5EF4-FFF2-40B4-BE49-F238E27FC236}">
                <a16:creationId xmlns:a16="http://schemas.microsoft.com/office/drawing/2014/main" id="{9FBF4AF2-2A95-47CC-84F2-4FC3D49B3EE2}"/>
              </a:ext>
            </a:extLst>
          </p:cNvPr>
          <p:cNvSpPr>
            <a:spLocks noGrp="1"/>
          </p:cNvSpPr>
          <p:nvPr/>
        </p:nvSpPr>
        <p:spPr>
          <a:xfrm>
            <a:off x="666750" y="6343650"/>
            <a:ext cx="10858500" cy="9525"/>
          </a:xfrm>
          <a:prstGeom prst="rect">
            <a:avLst/>
          </a:prstGeom>
          <a:solidFill>
            <a:srgbClr val="47716A"/>
          </a:solidFill>
          <a:ln w="0">
            <a:noFill/>
            <a:prstDash val="solid"/>
          </a:ln>
        </p:spPr>
      </p:sp>
      <p:sp>
        <p:nvSpPr>
          <p:cNvPr id="4" name="course-footer">
            <a:extLst>
              <a:ext uri="{FF2B5EF4-FFF2-40B4-BE49-F238E27FC236}">
                <a16:creationId xmlns:a16="http://schemas.microsoft.com/office/drawing/2014/main" id="{6E596402-752B-4795-9982-6493282A60D9}"/>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COLLEGE BOARD AP PHYSICS · AP2-U10 · 15–18%</a:t>
            </a:r>
          </a:p>
        </p:txBody>
      </p:sp>
      <p:sp>
        <p:nvSpPr>
          <p:cNvPr id="5" name="slide-title">
            <a:extLst>
              <a:ext uri="{FF2B5EF4-FFF2-40B4-BE49-F238E27FC236}">
                <a16:creationId xmlns:a16="http://schemas.microsoft.com/office/drawing/2014/main" id="{40B49B0D-2374-4A03-8FB8-404B6B9F7444}"/>
              </a:ext>
            </a:extLst>
          </p:cNvPr>
          <p:cNvSpPr>
            <a:spLocks noGrp="1"/>
          </p:cNvSpPr>
          <p:nvPr/>
        </p:nvSpPr>
        <p:spPr>
          <a:xfrm>
            <a:off x="666750" y="685800"/>
            <a:ext cx="10858500" cy="952500"/>
          </a:xfrm>
          <a:prstGeom prst="rect">
            <a:avLst/>
          </a:prstGeom>
          <a:noFill/>
          <a:ln w="0">
            <a:noFill/>
            <a:prstDash val="solid"/>
          </a:ln>
        </p:spPr>
        <p:txBody>
          <a:bodyPr/>
          <a:lstStyle/>
          <a:p>
            <a:endParaRPr/>
          </a:p>
        </p:txBody>
      </p:sp>
      <p:sp>
        <p:nvSpPr>
          <p:cNvPr id="6" name="activity-format">
            <a:extLst>
              <a:ext uri="{FF2B5EF4-FFF2-40B4-BE49-F238E27FC236}">
                <a16:creationId xmlns:a16="http://schemas.microsoft.com/office/drawing/2014/main" id="{D29184F0-B925-471A-908C-FB3E75A14AB5}"/>
              </a:ext>
            </a:extLst>
          </p:cNvPr>
          <p:cNvSpPr>
            <a:spLocks noGrp="1"/>
          </p:cNvSpPr>
          <p:nvPr/>
        </p:nvSpPr>
        <p:spPr>
          <a:xfrm>
            <a:off x="666750" y="1600200"/>
            <a:ext cx="6667500" cy="32385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CLASS ACTIVITY · AP SCIENCE-PRACTICE ACTIVITY</a:t>
            </a:r>
          </a:p>
        </p:txBody>
      </p:sp>
      <p:sp>
        <p:nvSpPr>
          <p:cNvPr id="7" name="materials-label">
            <a:extLst>
              <a:ext uri="{FF2B5EF4-FFF2-40B4-BE49-F238E27FC236}">
                <a16:creationId xmlns:a16="http://schemas.microsoft.com/office/drawing/2014/main" id="{F1909D0A-01A2-4440-B304-4BEA2FE40054}"/>
              </a:ext>
            </a:extLst>
          </p:cNvPr>
          <p:cNvSpPr>
            <a:spLocks noGrp="1"/>
          </p:cNvSpPr>
          <p:nvPr/>
        </p:nvSpPr>
        <p:spPr>
          <a:xfrm>
            <a:off x="666750" y="2190750"/>
            <a:ext cx="2571750" cy="32385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YOU NEED</a:t>
            </a:r>
          </a:p>
        </p:txBody>
      </p:sp>
      <p:sp>
        <p:nvSpPr>
          <p:cNvPr id="8" name="materials">
            <a:extLst>
              <a:ext uri="{FF2B5EF4-FFF2-40B4-BE49-F238E27FC236}">
                <a16:creationId xmlns:a16="http://schemas.microsoft.com/office/drawing/2014/main" id="{E52BAEAE-EB9E-4EAE-9B10-51F6B3767334}"/>
              </a:ext>
            </a:extLst>
          </p:cNvPr>
          <p:cNvSpPr>
            <a:spLocks noGrp="1"/>
          </p:cNvSpPr>
          <p:nvPr/>
        </p:nvSpPr>
        <p:spPr>
          <a:xfrm>
            <a:off x="666750" y="2667000"/>
            <a:ext cx="3429000" cy="1809750"/>
          </a:xfrm>
          <a:prstGeom prst="rect">
            <a:avLst/>
          </a:prstGeom>
          <a:noFill/>
          <a:ln w="0">
            <a:noFill/>
            <a:prstDash val="solid"/>
          </a:ln>
        </p:spPr>
        <p:txBody>
          <a:bodyPr/>
          <a:lstStyle/>
          <a:p>
            <a:pPr algn="l">
              <a:defRPr sz="1875" b="0" i="0">
                <a:solidFill>
                  <a:srgbClr val="F4F0E2"/>
                </a:solidFill>
              </a:defRPr>
            </a:pPr>
            <a:r>
              <a:rPr sz="1875" b="0" i="0">
                <a:solidFill>
                  <a:srgbClr val="F4F0E2"/>
                </a:solidFill>
              </a:rPr>
              <a:t>• editable slide • mini-whiteboards • calculator when useful</a:t>
            </a:r>
          </a:p>
        </p:txBody>
      </p:sp>
      <p:sp>
        <p:nvSpPr>
          <p:cNvPr id="9" name="activity-step-1">
            <a:extLst>
              <a:ext uri="{FF2B5EF4-FFF2-40B4-BE49-F238E27FC236}">
                <a16:creationId xmlns:a16="http://schemas.microsoft.com/office/drawing/2014/main" id="{07C44B7F-A3DA-45AE-AF11-31973E2482E5}"/>
              </a:ext>
            </a:extLst>
          </p:cNvPr>
          <p:cNvSpPr>
            <a:spLocks noGrp="1"/>
          </p:cNvSpPr>
          <p:nvPr/>
        </p:nvSpPr>
        <p:spPr>
          <a:xfrm>
            <a:off x="4905375" y="2143125"/>
            <a:ext cx="514350" cy="514350"/>
          </a:xfrm>
          <a:prstGeom prst="ellipse">
            <a:avLst/>
          </a:prstGeom>
          <a:solidFill>
            <a:srgbClr val="EFB42B"/>
          </a:solidFill>
          <a:ln w="0">
            <a:noFill/>
            <a:prstDash val="solid"/>
          </a:ln>
        </p:spPr>
      </p:sp>
      <p:sp>
        <p:nvSpPr>
          <p:cNvPr id="10" name="activity-step-number-1">
            <a:extLst>
              <a:ext uri="{FF2B5EF4-FFF2-40B4-BE49-F238E27FC236}">
                <a16:creationId xmlns:a16="http://schemas.microsoft.com/office/drawing/2014/main" id="{7191A59C-ADFC-4B13-B1F3-36AFABB495E0}"/>
              </a:ext>
            </a:extLst>
          </p:cNvPr>
          <p:cNvSpPr>
            <a:spLocks noGrp="1"/>
          </p:cNvSpPr>
          <p:nvPr/>
        </p:nvSpPr>
        <p:spPr>
          <a:xfrm>
            <a:off x="4905375" y="2209800"/>
            <a:ext cx="514350" cy="342900"/>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1</a:t>
            </a:r>
          </a:p>
        </p:txBody>
      </p:sp>
      <p:sp>
        <p:nvSpPr>
          <p:cNvPr id="11" name="activity-step-text-1">
            <a:extLst>
              <a:ext uri="{FF2B5EF4-FFF2-40B4-BE49-F238E27FC236}">
                <a16:creationId xmlns:a16="http://schemas.microsoft.com/office/drawing/2014/main" id="{0812A0B8-054B-4F69-80DF-A94B4BD90C57}"/>
              </a:ext>
            </a:extLst>
          </p:cNvPr>
          <p:cNvSpPr>
            <a:spLocks noGrp="1"/>
          </p:cNvSpPr>
          <p:nvPr/>
        </p:nvSpPr>
        <p:spPr>
          <a:xfrm>
            <a:off x="5715000" y="2095500"/>
            <a:ext cx="5429250" cy="7239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Teams receive either a field map or equipotential map.</a:t>
            </a:r>
          </a:p>
        </p:txBody>
      </p:sp>
      <p:sp>
        <p:nvSpPr>
          <p:cNvPr id="12" name="activity-step-2">
            <a:extLst>
              <a:ext uri="{FF2B5EF4-FFF2-40B4-BE49-F238E27FC236}">
                <a16:creationId xmlns:a16="http://schemas.microsoft.com/office/drawing/2014/main" id="{9EEEE2A0-133F-4CF6-A46C-F42E290F069F}"/>
              </a:ext>
            </a:extLst>
          </p:cNvPr>
          <p:cNvSpPr>
            <a:spLocks noGrp="1"/>
          </p:cNvSpPr>
          <p:nvPr/>
        </p:nvSpPr>
        <p:spPr>
          <a:xfrm>
            <a:off x="4905375" y="3209925"/>
            <a:ext cx="514350" cy="514350"/>
          </a:xfrm>
          <a:prstGeom prst="ellipse">
            <a:avLst/>
          </a:prstGeom>
          <a:solidFill>
            <a:srgbClr val="EFB42B"/>
          </a:solidFill>
          <a:ln w="0">
            <a:noFill/>
            <a:prstDash val="solid"/>
          </a:ln>
        </p:spPr>
      </p:sp>
      <p:sp>
        <p:nvSpPr>
          <p:cNvPr id="13" name="activity-step-number-2">
            <a:extLst>
              <a:ext uri="{FF2B5EF4-FFF2-40B4-BE49-F238E27FC236}">
                <a16:creationId xmlns:a16="http://schemas.microsoft.com/office/drawing/2014/main" id="{72AAB6ED-A071-4B3F-B8A3-0DA8AAF2D059}"/>
              </a:ext>
            </a:extLst>
          </p:cNvPr>
          <p:cNvSpPr>
            <a:spLocks noGrp="1"/>
          </p:cNvSpPr>
          <p:nvPr/>
        </p:nvSpPr>
        <p:spPr>
          <a:xfrm>
            <a:off x="4905375" y="3276600"/>
            <a:ext cx="514350" cy="342900"/>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2</a:t>
            </a:r>
          </a:p>
        </p:txBody>
      </p:sp>
      <p:sp>
        <p:nvSpPr>
          <p:cNvPr id="14" name="activity-step-text-2">
            <a:extLst>
              <a:ext uri="{FF2B5EF4-FFF2-40B4-BE49-F238E27FC236}">
                <a16:creationId xmlns:a16="http://schemas.microsoft.com/office/drawing/2014/main" id="{1F8DACB9-CEB8-4C5C-8804-D4812CDA810D}"/>
              </a:ext>
            </a:extLst>
          </p:cNvPr>
          <p:cNvSpPr>
            <a:spLocks noGrp="1"/>
          </p:cNvSpPr>
          <p:nvPr/>
        </p:nvSpPr>
        <p:spPr>
          <a:xfrm>
            <a:off x="5715000" y="3162300"/>
            <a:ext cx="5429250" cy="7239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Add the missing representation.</a:t>
            </a:r>
          </a:p>
        </p:txBody>
      </p:sp>
      <p:sp>
        <p:nvSpPr>
          <p:cNvPr id="15" name="activity-step-3">
            <a:extLst>
              <a:ext uri="{FF2B5EF4-FFF2-40B4-BE49-F238E27FC236}">
                <a16:creationId xmlns:a16="http://schemas.microsoft.com/office/drawing/2014/main" id="{3357140C-D964-4791-BEFA-5675279F6BBD}"/>
              </a:ext>
            </a:extLst>
          </p:cNvPr>
          <p:cNvSpPr>
            <a:spLocks noGrp="1"/>
          </p:cNvSpPr>
          <p:nvPr/>
        </p:nvSpPr>
        <p:spPr>
          <a:xfrm>
            <a:off x="4905375" y="4276725"/>
            <a:ext cx="514350" cy="514350"/>
          </a:xfrm>
          <a:prstGeom prst="ellipse">
            <a:avLst/>
          </a:prstGeom>
          <a:solidFill>
            <a:srgbClr val="EFB42B"/>
          </a:solidFill>
          <a:ln w="0">
            <a:noFill/>
            <a:prstDash val="solid"/>
          </a:ln>
        </p:spPr>
      </p:sp>
      <p:sp>
        <p:nvSpPr>
          <p:cNvPr id="16" name="activity-step-number-3">
            <a:extLst>
              <a:ext uri="{FF2B5EF4-FFF2-40B4-BE49-F238E27FC236}">
                <a16:creationId xmlns:a16="http://schemas.microsoft.com/office/drawing/2014/main" id="{965EFC1A-5885-4682-8035-2C34A3BC77DA}"/>
              </a:ext>
            </a:extLst>
          </p:cNvPr>
          <p:cNvSpPr>
            <a:spLocks noGrp="1"/>
          </p:cNvSpPr>
          <p:nvPr/>
        </p:nvSpPr>
        <p:spPr>
          <a:xfrm>
            <a:off x="4905375" y="4343400"/>
            <a:ext cx="514350" cy="342900"/>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3</a:t>
            </a:r>
          </a:p>
        </p:txBody>
      </p:sp>
      <p:sp>
        <p:nvSpPr>
          <p:cNvPr id="17" name="activity-step-text-3">
            <a:extLst>
              <a:ext uri="{FF2B5EF4-FFF2-40B4-BE49-F238E27FC236}">
                <a16:creationId xmlns:a16="http://schemas.microsoft.com/office/drawing/2014/main" id="{464CC97E-18FA-4870-8B96-EB765B3D91AC}"/>
              </a:ext>
            </a:extLst>
          </p:cNvPr>
          <p:cNvSpPr>
            <a:spLocks noGrp="1"/>
          </p:cNvSpPr>
          <p:nvPr/>
        </p:nvSpPr>
        <p:spPr>
          <a:xfrm>
            <a:off x="5715000" y="4229100"/>
            <a:ext cx="5429250" cy="7239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Explain one place where field magnitude is greatest.</a:t>
            </a:r>
          </a:p>
        </p:txBody>
      </p:sp>
      <p:sp>
        <p:nvSpPr>
          <p:cNvPr id="18" name="rule-70-518">
            <a:extLst>
              <a:ext uri="{FF2B5EF4-FFF2-40B4-BE49-F238E27FC236}">
                <a16:creationId xmlns:a16="http://schemas.microsoft.com/office/drawing/2014/main" id="{F48E681C-11FD-4204-81E1-DDCEC0758E55}"/>
              </a:ext>
            </a:extLst>
          </p:cNvPr>
          <p:cNvSpPr>
            <a:spLocks noGrp="1"/>
          </p:cNvSpPr>
          <p:nvPr/>
        </p:nvSpPr>
        <p:spPr>
          <a:xfrm>
            <a:off x="666750" y="4933950"/>
            <a:ext cx="10477500" cy="9525"/>
          </a:xfrm>
          <a:prstGeom prst="rect">
            <a:avLst/>
          </a:prstGeom>
          <a:solidFill>
            <a:srgbClr val="47716A"/>
          </a:solidFill>
          <a:ln w="0">
            <a:noFill/>
            <a:prstDash val="solid"/>
          </a:ln>
        </p:spPr>
      </p:sp>
      <p:sp>
        <p:nvSpPr>
          <p:cNvPr id="19" name="success-check">
            <a:extLst>
              <a:ext uri="{FF2B5EF4-FFF2-40B4-BE49-F238E27FC236}">
                <a16:creationId xmlns:a16="http://schemas.microsoft.com/office/drawing/2014/main" id="{BD66AA74-7568-44CD-9FD3-0823AC28B25D}"/>
              </a:ext>
            </a:extLst>
          </p:cNvPr>
          <p:cNvSpPr>
            <a:spLocks noGrp="1"/>
          </p:cNvSpPr>
          <p:nvPr/>
        </p:nvSpPr>
        <p:spPr>
          <a:xfrm>
            <a:off x="666750" y="5219700"/>
            <a:ext cx="10572750" cy="647700"/>
          </a:xfrm>
          <a:prstGeom prst="rect">
            <a:avLst/>
          </a:prstGeom>
          <a:noFill/>
          <a:ln w="0">
            <a:noFill/>
            <a:prstDash val="solid"/>
          </a:ln>
        </p:spPr>
        <p:txBody>
          <a:bodyPr/>
          <a:lstStyle/>
          <a:p>
            <a:pPr algn="l">
              <a:defRPr sz="1875" b="1" i="0">
                <a:solidFill>
                  <a:srgbClr val="EFB42B"/>
                </a:solidFill>
              </a:defRPr>
            </a:pPr>
            <a:r>
              <a:rPr sz="1875" b="1" i="0">
                <a:solidFill>
                  <a:srgbClr val="EFB42B"/>
                </a:solidFill>
              </a:rPr>
              <a:t>Success check: Field arrows cross equipotentials perpendicularly and denser equipotentials imply larger field.</a:t>
            </a:r>
          </a:p>
        </p:txBody>
      </p:sp>
    </p:spTree>
    <p:extLst>
      <p:ext uri="{BB962C8B-B14F-4D97-AF65-F5344CB8AC3E}">
        <p14:creationId xmlns:p14="http://schemas.microsoft.com/office/powerpoint/2010/main" val="12369014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FB42B"/>
        </a:solidFill>
        <a:effectLst/>
      </p:bgPr>
    </p:bg>
    <p:spTree>
      <p:nvGrpSpPr>
        <p:cNvPr id="1" name=""/>
        <p:cNvGrpSpPr/>
        <p:nvPr/>
      </p:nvGrpSpPr>
      <p:grpSpPr>
        <a:xfrm>
          <a:off x="0" y="0"/>
          <a:ext cx="0" cy="0"/>
          <a:chOff x="0" y="0"/>
          <a:chExt cx="0" cy="0"/>
        </a:xfrm>
      </p:grpSpPr>
      <p:sp>
        <p:nvSpPr>
          <p:cNvPr id="11" name="group-label">
            <a:extLst>
              <a:ext uri="{FF2B5EF4-FFF2-40B4-BE49-F238E27FC236}">
                <a16:creationId xmlns:a16="http://schemas.microsoft.com/office/drawing/2014/main" id="{21DD4217-9987-493F-8054-95A4C4AB70FD}"/>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0B342E"/>
                </a:solidFill>
              </a:defRPr>
            </a:pPr>
            <a:r>
              <a:rPr sz="1650" b="1" i="0">
                <a:solidFill>
                  <a:srgbClr val="0B342E"/>
                </a:solidFill>
              </a:rPr>
              <a:t>AP2 · UNIT 10 · AP PHYSICS 2: ALGEBRA-BASED</a:t>
            </a:r>
          </a:p>
        </p:txBody>
      </p:sp>
      <p:sp>
        <p:nvSpPr>
          <p:cNvPr id="2" name="page-number">
            <a:extLst>
              <a:ext uri="{FF2B5EF4-FFF2-40B4-BE49-F238E27FC236}">
                <a16:creationId xmlns:a16="http://schemas.microsoft.com/office/drawing/2014/main" id="{DE38A946-07C9-42AC-92E1-5B713C104787}"/>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B342E"/>
                </a:solidFill>
              </a:defRPr>
            </a:pPr>
            <a:r>
              <a:rPr lang="en-US" sz="1650" b="1" i="0">
                <a:solidFill>
                  <a:srgbClr val="0B342E"/>
                </a:solidFill>
              </a:rPr>
              <a:t>09 / 13</a:t>
            </a:r>
            <a:endParaRPr sz="1650" b="1" i="0">
              <a:solidFill>
                <a:srgbClr val="0B342E"/>
              </a:solidFill>
            </a:endParaRPr>
          </a:p>
        </p:txBody>
      </p:sp>
      <p:sp>
        <p:nvSpPr>
          <p:cNvPr id="3" name="rule-70-666">
            <a:extLst>
              <a:ext uri="{FF2B5EF4-FFF2-40B4-BE49-F238E27FC236}">
                <a16:creationId xmlns:a16="http://schemas.microsoft.com/office/drawing/2014/main" id="{5F5B1AA1-16FB-4863-944C-E0AC50522F3D}"/>
              </a:ext>
            </a:extLst>
          </p:cNvPr>
          <p:cNvSpPr>
            <a:spLocks noGrp="1"/>
          </p:cNvSpPr>
          <p:nvPr/>
        </p:nvSpPr>
        <p:spPr>
          <a:xfrm>
            <a:off x="666750" y="6343650"/>
            <a:ext cx="10858500" cy="9525"/>
          </a:xfrm>
          <a:prstGeom prst="rect">
            <a:avLst/>
          </a:prstGeom>
          <a:solidFill>
            <a:srgbClr val="0B342E"/>
          </a:solidFill>
          <a:ln w="0">
            <a:noFill/>
            <a:prstDash val="solid"/>
          </a:ln>
        </p:spPr>
      </p:sp>
      <p:sp>
        <p:nvSpPr>
          <p:cNvPr id="4" name="course-footer">
            <a:extLst>
              <a:ext uri="{FF2B5EF4-FFF2-40B4-BE49-F238E27FC236}">
                <a16:creationId xmlns:a16="http://schemas.microsoft.com/office/drawing/2014/main" id="{2665177F-8027-4579-9DD4-AF820E7A58CC}"/>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0B342E"/>
                </a:solidFill>
              </a:defRPr>
            </a:pPr>
            <a:r>
              <a:rPr sz="1650" b="1" i="0">
                <a:solidFill>
                  <a:srgbClr val="0B342E"/>
                </a:solidFill>
              </a:rPr>
              <a:t>GIOPHYSICS · COLLEGE BOARD AP PHYSICS · AP2-U10 · 15–18%</a:t>
            </a:r>
          </a:p>
        </p:txBody>
      </p:sp>
      <p:sp>
        <p:nvSpPr>
          <p:cNvPr id="5" name="misconception-label">
            <a:extLst>
              <a:ext uri="{FF2B5EF4-FFF2-40B4-BE49-F238E27FC236}">
                <a16:creationId xmlns:a16="http://schemas.microsoft.com/office/drawing/2014/main" id="{68CE6266-9225-418D-9218-52D6BC798C6E}"/>
              </a:ext>
            </a:extLst>
          </p:cNvPr>
          <p:cNvSpPr>
            <a:spLocks noGrp="1"/>
          </p:cNvSpPr>
          <p:nvPr/>
        </p:nvSpPr>
        <p:spPr>
          <a:xfrm>
            <a:off x="666750" y="666750"/>
            <a:ext cx="8096250" cy="342900"/>
          </a:xfrm>
          <a:prstGeom prst="rect">
            <a:avLst/>
          </a:prstGeom>
          <a:noFill/>
          <a:ln w="0">
            <a:noFill/>
            <a:prstDash val="solid"/>
          </a:ln>
        </p:spPr>
        <p:txBody>
          <a:bodyPr/>
          <a:lstStyle/>
          <a:p>
            <a:pPr algn="l">
              <a:defRPr sz="1650" b="1" i="0">
                <a:solidFill>
                  <a:srgbClr val="0B342E"/>
                </a:solidFill>
              </a:defRPr>
            </a:pPr>
            <a:r>
              <a:rPr sz="1650" b="1" i="0">
                <a:solidFill>
                  <a:srgbClr val="0B342E"/>
                </a:solidFill>
              </a:rPr>
              <a:t>MISCONCEPTION SHOWDOWN · SPOT THE MISTAKE</a:t>
            </a:r>
          </a:p>
        </p:txBody>
      </p:sp>
      <p:sp>
        <p:nvSpPr>
          <p:cNvPr id="6" name="misconception-claim">
            <a:extLst>
              <a:ext uri="{FF2B5EF4-FFF2-40B4-BE49-F238E27FC236}">
                <a16:creationId xmlns:a16="http://schemas.microsoft.com/office/drawing/2014/main" id="{2AD38EAB-FFE0-4FDB-8D1B-8CFF7B541BE9}"/>
              </a:ext>
            </a:extLst>
          </p:cNvPr>
          <p:cNvSpPr>
            <a:spLocks noGrp="1"/>
          </p:cNvSpPr>
          <p:nvPr/>
        </p:nvSpPr>
        <p:spPr>
          <a:xfrm>
            <a:off x="666750" y="1285875"/>
            <a:ext cx="10668000" cy="1381125"/>
          </a:xfrm>
          <a:prstGeom prst="rect">
            <a:avLst/>
          </a:prstGeom>
          <a:noFill/>
          <a:ln w="0">
            <a:noFill/>
            <a:prstDash val="solid"/>
          </a:ln>
        </p:spPr>
        <p:txBody>
          <a:bodyPr/>
          <a:lstStyle/>
          <a:p>
            <a:pPr algn="l">
              <a:defRPr sz="3600" b="1" i="0">
                <a:solidFill>
                  <a:srgbClr val="0B342E"/>
                </a:solidFill>
              </a:defRPr>
            </a:pPr>
            <a:r>
              <a:rPr sz="3600" b="1" i="0">
                <a:solidFill>
                  <a:srgbClr val="0B342E"/>
                </a:solidFill>
              </a:rPr>
              <a:t>“Zero potential means zero electric field.”</a:t>
            </a:r>
          </a:p>
        </p:txBody>
      </p:sp>
      <p:sp>
        <p:nvSpPr>
          <p:cNvPr id="7" name="correction-frame">
            <a:extLst>
              <a:ext uri="{FF2B5EF4-FFF2-40B4-BE49-F238E27FC236}">
                <a16:creationId xmlns:a16="http://schemas.microsoft.com/office/drawing/2014/main" id="{B4CF4E3C-8A18-45D8-AD48-80BBE04427F1}"/>
              </a:ext>
            </a:extLst>
          </p:cNvPr>
          <p:cNvSpPr>
            <a:spLocks noGrp="1"/>
          </p:cNvSpPr>
          <p:nvPr/>
        </p:nvSpPr>
        <p:spPr>
          <a:xfrm>
            <a:off x="666750" y="3048000"/>
            <a:ext cx="10858500" cy="857250"/>
          </a:xfrm>
          <a:prstGeom prst="roundRect">
            <a:avLst>
              <a:gd name="adj" fmla="val 13333"/>
            </a:avLst>
          </a:prstGeom>
          <a:solidFill>
            <a:srgbClr val="0B342E"/>
          </a:solidFill>
          <a:ln w="0">
            <a:noFill/>
            <a:prstDash val="solid"/>
          </a:ln>
        </p:spPr>
      </p:sp>
      <p:sp>
        <p:nvSpPr>
          <p:cNvPr id="8" name="correction">
            <a:extLst>
              <a:ext uri="{FF2B5EF4-FFF2-40B4-BE49-F238E27FC236}">
                <a16:creationId xmlns:a16="http://schemas.microsoft.com/office/drawing/2014/main" id="{5F5EFDD0-E186-430F-92FB-381E85CC6175}"/>
              </a:ext>
            </a:extLst>
          </p:cNvPr>
          <p:cNvSpPr>
            <a:spLocks noGrp="1"/>
          </p:cNvSpPr>
          <p:nvPr/>
        </p:nvSpPr>
        <p:spPr>
          <a:xfrm>
            <a:off x="952500" y="3238500"/>
            <a:ext cx="10287000" cy="552450"/>
          </a:xfrm>
          <a:prstGeom prst="rect">
            <a:avLst/>
          </a:prstGeom>
          <a:noFill/>
          <a:ln w="0">
            <a:noFill/>
            <a:prstDash val="solid"/>
          </a:ln>
        </p:spPr>
        <p:txBody>
          <a:bodyPr/>
          <a:lstStyle/>
          <a:p>
            <a:pPr algn="ctr">
              <a:defRPr sz="2100" b="1" i="0">
                <a:solidFill>
                  <a:srgbClr val="F4F0E2"/>
                </a:solidFill>
              </a:defRPr>
            </a:pPr>
            <a:r>
              <a:rPr sz="2100" b="1" i="0">
                <a:solidFill>
                  <a:srgbClr val="F4F0E2"/>
                </a:solidFill>
              </a:rPr>
              <a:t>Potential contributions can cancel while the vector field remains nonzero.</a:t>
            </a:r>
          </a:p>
        </p:txBody>
      </p:sp>
      <p:sp>
        <p:nvSpPr>
          <p:cNvPr id="9" name="humor-line">
            <a:extLst>
              <a:ext uri="{FF2B5EF4-FFF2-40B4-BE49-F238E27FC236}">
                <a16:creationId xmlns:a16="http://schemas.microsoft.com/office/drawing/2014/main" id="{2C0C133C-2E78-483D-ADCD-FE2C0B12A276}"/>
              </a:ext>
            </a:extLst>
          </p:cNvPr>
          <p:cNvSpPr>
            <a:spLocks noGrp="1"/>
          </p:cNvSpPr>
          <p:nvPr/>
        </p:nvSpPr>
        <p:spPr>
          <a:xfrm>
            <a:off x="1238250" y="4324350"/>
            <a:ext cx="9715500" cy="723900"/>
          </a:xfrm>
          <a:prstGeom prst="rect">
            <a:avLst/>
          </a:prstGeom>
          <a:noFill/>
          <a:ln w="0">
            <a:noFill/>
            <a:prstDash val="solid"/>
          </a:ln>
        </p:spPr>
        <p:txBody>
          <a:bodyPr/>
          <a:lstStyle/>
          <a:p>
            <a:pPr algn="ctr">
              <a:defRPr sz="1950" b="0" i="1">
                <a:solidFill>
                  <a:srgbClr val="0B342E"/>
                </a:solidFill>
              </a:defRPr>
            </a:pPr>
            <a:r>
              <a:rPr sz="1950" b="0" i="1">
                <a:solidFill>
                  <a:srgbClr val="0B342E"/>
                </a:solidFill>
              </a:rPr>
              <a:t>Zero on one scoreboard does not mean every player stopped moving.</a:t>
            </a:r>
          </a:p>
        </p:txBody>
      </p:sp>
      <p:sp>
        <p:nvSpPr>
          <p:cNvPr id="10" name="misconception-check">
            <a:extLst>
              <a:ext uri="{FF2B5EF4-FFF2-40B4-BE49-F238E27FC236}">
                <a16:creationId xmlns:a16="http://schemas.microsoft.com/office/drawing/2014/main" id="{CB16CB3A-EE98-43B9-A9BD-797430B1AF0E}"/>
              </a:ext>
            </a:extLst>
          </p:cNvPr>
          <p:cNvSpPr>
            <a:spLocks noGrp="1"/>
          </p:cNvSpPr>
          <p:nvPr/>
        </p:nvSpPr>
        <p:spPr>
          <a:xfrm>
            <a:off x="952500" y="5286375"/>
            <a:ext cx="10287000" cy="609600"/>
          </a:xfrm>
          <a:prstGeom prst="rect">
            <a:avLst/>
          </a:prstGeom>
          <a:noFill/>
          <a:ln w="0">
            <a:noFill/>
            <a:prstDash val="solid"/>
          </a:ln>
        </p:spPr>
        <p:txBody>
          <a:bodyPr/>
          <a:lstStyle/>
          <a:p>
            <a:pPr algn="ctr">
              <a:defRPr sz="1875" b="1" i="0">
                <a:solidFill>
                  <a:srgbClr val="0B342E"/>
                </a:solidFill>
              </a:defRPr>
            </a:pPr>
            <a:r>
              <a:rPr sz="1875" b="1" i="0">
                <a:solidFill>
                  <a:srgbClr val="0B342E"/>
                </a:solidFill>
              </a:rPr>
              <a:t>Mini-whiteboard: At the midpoint between +q and −q, compare V and E.</a:t>
            </a:r>
          </a:p>
        </p:txBody>
      </p:sp>
    </p:spTree>
    <p:extLst>
      <p:ext uri="{BB962C8B-B14F-4D97-AF65-F5344CB8AC3E}">
        <p14:creationId xmlns:p14="http://schemas.microsoft.com/office/powerpoint/2010/main" val="235367656"/>
      </p:ext>
    </p:extLst>
  </p:cSld>
  <p:clrMapOvr>
    <a:masterClrMapping/>
  </p:clrMapOvr>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5722</Words>
  <Application>Microsoft Office PowerPoint</Application>
  <DocSecurity>0</DocSecurity>
  <PresentationFormat>Widescreen</PresentationFormat>
  <Paragraphs>395</Paragraphs>
  <Slides>13</Slides>
  <Notes>13</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13</vt:i4>
      </vt:variant>
    </vt:vector>
  </HeadingPairs>
  <TitlesOfParts>
    <vt:vector size="15" baseType="lpstr">
      <vt:lpstr>Calibri</vt:lpstr>
      <vt:lpstr>ChatGPT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dc:creator>Walnut Exporter</dc:creator>
  <cp:lastModifiedBy>Giovanni Alexander Rojas</cp:lastModifiedBy>
  <cp:revision>3</cp:revision>
  <dcterms:created xsi:type="dcterms:W3CDTF">2026-08-14T20:14:39Z</dcterms:created>
  <dcterms:modified xsi:type="dcterms:W3CDTF">2026-08-15T16:01:19Z</dcterms:modified>
</cp:coreProperties>
</file>