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Maximum photoelectron energy</c:v>
          </c:tx>
          <c:spPr>
            <a:ln w="28575">
              <a:solidFill>
                <a:srgbClr val="8A6200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8A6200"/>
              </a:solidFill>
            </c:spPr>
          </c:marker>
          <c:xVal>
            <c:numLit>
              <c:formatCode>General</c:formatCode>
              <c:ptCount val="5"/>
              <c:pt idx="0">
                <c:v>5</c:v>
              </c:pt>
              <c:pt idx="1">
                <c:v>6</c:v>
              </c:pt>
              <c:pt idx="2">
                <c:v>7</c:v>
              </c:pt>
              <c:pt idx="3">
                <c:v>8</c:v>
              </c:pt>
              <c:pt idx="4">
                <c:v>9</c:v>
              </c:pt>
            </c:numLit>
          </c:xVal>
          <c:yVal>
            <c:numLit>
              <c:formatCode>General</c:formatCode>
              <c:ptCount val="5"/>
              <c:pt idx="0">
                <c:v>0.1</c:v>
              </c:pt>
              <c:pt idx="1">
                <c:v>0.5</c:v>
              </c:pt>
              <c:pt idx="2">
                <c:v>0.9</c:v>
              </c:pt>
              <c:pt idx="3">
                <c:v>1.3</c:v>
              </c:pt>
              <c:pt idx="4">
                <c:v>1.7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1E9E-45E4-81AD-B82FF643B6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Maximum kinetic energy / eV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  <c:majorUnit val="1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Light frequency / 10¹⁴ Hz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  <c:majorUnit val="1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https://giophysics.com/chapter-47/photoelectric-effect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dark-green opening slide with the exact topic title “Modern Physics”, an accent ring for group AP2, and a single hook question.</a:t>
            </a:r>
          </a:p>
          <a:p>
            <a:r>
              <a:t>[Teacher cue]</a:t>
            </a:r>
          </a:p>
          <a:p>
            <a:r>
              <a:t>Ask the hook question before revealing any explanation. Listen for the representations students choose, then connect their answers to AP unit 15.</a:t>
            </a:r>
          </a:p>
          <a:p>
            <a:r>
              <a:t>[Syllabus coverage]</a:t>
            </a:r>
          </a:p>
          <a:p>
            <a:r>
              <a:t>Photons carry energy hf.; The photoelectric effect has a threshold frequency set by work function.; Matter has wave behavior described by de Broglie wavelength.; Nuclear processes conserve charge, nucleon number and energy.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Use simulations or supplied data only; no radioactive source is required.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https://giophysics.com/chapter-47/photoelectric-effect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An original 3-mark exam-style question occupies the main page, with a dark solve–pair–compare–justify sequence beside it.</a:t>
            </a:r>
          </a:p>
          <a:p>
            <a:r>
              <a:t>[Teacher cue]</a:t>
            </a:r>
          </a:p>
          <a:p>
            <a:r>
              <a:t>Give independent thinking time, then ask pairs to compare methods before answers. Listen for each command word: derive, calculate, justify. Do not reveal the mark scheme until slide 11.</a:t>
            </a:r>
          </a:p>
          <a:p>
            <a:r>
              <a:t>[Syllabus coverage]</a:t>
            </a:r>
          </a:p>
          <a:p>
            <a:r>
              <a:t>Photons carry energy hf.; The photoelectric effect has a threshold frequency set by work function.; Matter has wave behavior described by de Broglie wavelength.; Nuclear processes conserve charge, nucleon number and energy.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Use simulations or supplied data only; no radioactive source is required.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https://giophysics.com/chapter-47/photoelectric-effect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Three numbered mark-scheme ideas are listed in a single readable column, followed by a dark pair-improvement challenge.</a:t>
            </a:r>
          </a:p>
          <a:p>
            <a:r>
              <a:t>[Teacher cue]</a:t>
            </a:r>
          </a:p>
          <a:p>
            <a:r>
              <a:t>Reveal one numbered marking point at a time. Ask students to locate matching evidence in their own answer, explain missing reasoning and improve one line before counting marks.</a:t>
            </a:r>
          </a:p>
          <a:p>
            <a:r>
              <a:t>[Syllabus coverage]</a:t>
            </a:r>
          </a:p>
          <a:p>
            <a:r>
              <a:t>Photons carry energy hf.; The photoelectric effect has a threshold frequency set by work function.; Matter has wave behavior described by de Broglie wavelength.; Nuclear processes conserve charge, nucleon number and energy.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Use simulations or supplied data only; no radioactive source is required.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https://giophysics.com/chapter-47/photoelectric-effect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four-question final quiz is presented in two columns. Each question has four editable answer choices and space for independent reasoning.</a:t>
            </a:r>
          </a:p>
          <a:p>
            <a:r>
              <a:t>[Teacher cue]</a:t>
            </a:r>
          </a:p>
          <a:p>
            <a:r>
              <a:t>Run the quiz independently first. Ask students to commit to all four answers, then compare only the question they found hardest. Do not reveal solutions until slide 13.</a:t>
            </a:r>
          </a:p>
          <a:p>
            <a:r>
              <a:t>[Syllabus coverage]</a:t>
            </a:r>
          </a:p>
          <a:p>
            <a:r>
              <a:t>Photons carry energy hf.; The photoelectric effect has a threshold frequency set by work function.; Matter has wave behavior described by de Broglie wavelength.; Nuclear processes conserve charge, nucleon number and energy.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Use simulations or supplied data only; no radioactive source is required.</a:t>
            </a:r>
          </a:p>
          <a:p>
            <a:r>
              <a:t>[Final quiz] Four original retrieval and application questions. Require at least one spoken or written justification before the answer reveal.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https://giophysics.com/chapter-47/photoelectric-effect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Four numbered quiz answers appear as horizontal rows on a dark background, each pairing the correct answer with a concise reason and ending with an exit ticket.</a:t>
            </a:r>
          </a:p>
          <a:p>
            <a:r>
              <a:t>[Teacher cue]</a:t>
            </a:r>
          </a:p>
          <a:p>
            <a:r>
              <a:t>Reveal answers one at a time. Ask for the reason before reading it, then invite students to correct in a different colour and complete the one-sentence exit ticket.</a:t>
            </a:r>
          </a:p>
          <a:p>
            <a:r>
              <a:t>[Syllabus coverage]</a:t>
            </a:r>
          </a:p>
          <a:p>
            <a:r>
              <a:t>Photons carry energy hf.; The photoelectric effect has a threshold frequency set by work function.; Matter has wave behavior described by de Broglie wavelength.; Nuclear processes conserve charge, nucleon number and energy.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Use simulations or supplied data only; no radioactive source is required.</a:t>
            </a:r>
          </a:p>
          <a:p>
            <a:r>
              <a:t>[Quiz answers] 1. Kmax = hf − φ — It is one of the unit’s governing relationships. 2. 1.B — Practice 1.B is creating quantitative graphs with scales and units. 3. For fixed frequency, intensity changes photon rate; maximum energy depends on photon frequency. — The correction states the physically valid boundary or relationship. 4. Units and a physical interpretation — A complete response connects mathematics to the model and reports units.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https://giophysics.com/chapter-47/photoelectric-effect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Three large numbered retrieval questions run down the slide, followed by a mini-whiteboard challenge. No answers are visible on this slide.</a:t>
            </a:r>
          </a:p>
          <a:p>
            <a:r>
              <a:t>[Teacher cue]</a:t>
            </a:r>
          </a:p>
          <a:p>
            <a:r>
              <a:t>Allow silent think time first. Ask for answers without confirming immediately; invite a partner to explain or challenge each response before the reveal later in the lesson.</a:t>
            </a:r>
          </a:p>
          <a:p>
            <a:r>
              <a:t>[Syllabus coverage]</a:t>
            </a:r>
          </a:p>
          <a:p>
            <a:r>
              <a:t>Photons carry energy hf.; The photoelectric effect has a threshold frequency set by work function.; Matter has wave behavior described by de Broglie wavelength.; Nuclear processes conserve charge, nucleon number and energy.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Use simulations or supplied data only; no radioactive source is required.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https://giophysics.com/chapter-47/photoelectric-effect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Five concise syllabus ideas form a vertical sequence on the left. An editable dark equation panel and vocabulary rail sit on the right.</a:t>
            </a:r>
          </a:p>
          <a:p>
            <a:r>
              <a:t>[Teacher cue]</a:t>
            </a:r>
          </a:p>
          <a:p>
            <a:r>
              <a:t>Explain one governing idea at a time. Ask students to restate it using one vocabulary word, then reveal the equation only after its variables and mathematical boundary are named.</a:t>
            </a:r>
          </a:p>
          <a:p>
            <a:r>
              <a:t>[Syllabus coverage]</a:t>
            </a:r>
          </a:p>
          <a:p>
            <a:r>
              <a:t>Photons carry energy hf.; The photoelectric effect has a threshold frequency set by work function.; Matter has wave behavior described by de Broglie wavelength.; Nuclear processes conserve charge, nucleon number and energy.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Use simulations or supplied data only; no radioactive source is required.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96952-D8E2-61F6-A5F1-A8DA1A44F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65AB6B-758D-413A-330E-0BF0A246CE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F050F5-3B65-D6A5-9B61-0DFD1601FB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https://giophysics.com/chapter-47/photoelectric-effect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metal, φ = energy needed to escape, photon, hf &gt; φ, hf &lt; φ: nothing comes out, electron leaves with K, hf = φ + K_max. A caption reads: Energy arrives one photon at a time; if one lump is too small, no number of them helps.</a:t>
            </a:r>
          </a:p>
          <a:p>
            <a:r>
              <a:t>[Teacher cue]</a:t>
            </a:r>
          </a:p>
          <a:p>
            <a:r>
              <a:t>Explain one governing idea at a time. Ask students to restate it using one vocabulary word, then reveal the equation only after its variables and mathematical boundary are named.</a:t>
            </a:r>
          </a:p>
          <a:p>
            <a:r>
              <a:t>[Syllabus coverage]</a:t>
            </a:r>
          </a:p>
          <a:p>
            <a:r>
              <a:t>Photons carry energy hf.; The photoelectric effect has a threshold frequency set by work function.; Matter has wave behavior described by de Broglie wavelength.; Nuclear processes conserve charge, nucleon number and energy.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Use simulations or supplied data only; no radioactive source is required.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C450C-683E-7E6D-F06C-F0B11FBFE41B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8414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https://giophysics.com/chapter-47/photoelectric-effect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An editable scatter chart plots Maximum kinetic energy in eV against Light frequency in 10¹⁴ Hz; Light frequency remains in 10¹⁴ Hz; Maximum kinetic energy remains in eV. The left rail states the original data and scale so the graph remains accessible without colour.</a:t>
            </a:r>
          </a:p>
          <a:p>
            <a:r>
              <a:t>[Teacher cue]</a:t>
            </a:r>
          </a:p>
          <a:p>
            <a:r>
              <a:t>Ask for a silent prediction before showing the plotted relationship. Then select the native chart, edit one data value and ask which physical quantity and conclusion must change. Students identify slope as Planck-related and extrapolate to the threshold frequency; data are illustrative.</a:t>
            </a:r>
          </a:p>
          <a:p>
            <a:r>
              <a:t>[Syllabus coverage]</a:t>
            </a:r>
          </a:p>
          <a:p>
            <a:r>
              <a:t>Photons carry energy hf.; The photoelectric effect has a threshold frequency set by work function.; Matter has wave behavior described by de Broglie wavelength.; Nuclear processes conserve charge, nucleon number and energy.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Use simulations or supplied data only; no radioactive source is required.</a:t>
            </a:r>
          </a:p>
          <a:p>
            <a:r>
              <a:t>[Quantitative visual] Values: Editable model data: (5, 0.1), (6, 0.5), (7, 0.9), (8, 1.3), (9, 1.7). Data: illustrative lesson data. Scale: 0.1 to 1.7 eV.</a:t>
            </a:r>
          </a:p>
          <a:p>
            <a:r>
              <a:t>Units: x uses hertz; y uses eV.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https://giophysics.com/chapter-47/photoelectric-effect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Model the reasoning aloud, then ask students to explain why each operation is valid. Pause before the answer and listen for unit or substitution errors.</a:t>
            </a:r>
          </a:p>
          <a:p>
            <a:r>
              <a:t>[Syllabus coverage]</a:t>
            </a:r>
          </a:p>
          <a:p>
            <a:r>
              <a:t>Photons carry energy hf.; The photoelectric effect has a threshold frequency set by work function.; Matter has wave behavior described by de Broglie wavelength.; Nuclear processes conserve charge, nucleon number and energy.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Use simulations or supplied data only; no radioactive source is required.</a:t>
            </a:r>
          </a:p>
          <a:p>
            <a:r>
              <a:t>[Worked problem] Steps: 1) Use Kmax = Ephoton − φ. 2) Subtract 3.5 − 2.2. 3) Keep electron-volts unless conversion is requested. Answer: Kmax = 1.3 eV.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https://giophysics.com/chapter-47/photoelectric-effect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Ask students to solve each line on mini-whiteboards before you explain and reveal the next step. Compare units and methods, not only final numbers.</a:t>
            </a:r>
          </a:p>
          <a:p>
            <a:r>
              <a:t>[Syllabus coverage]</a:t>
            </a:r>
          </a:p>
          <a:p>
            <a:r>
              <a:t>Photons carry energy hf.; The photoelectric effect has a threshold frequency set by work function.; Matter has wave behavior described by de Broglie wavelength.; Nuclear processes conserve charge, nucleon number and energy.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Use simulations or supplied data only; no radioactive source is required.</a:t>
            </a:r>
          </a:p>
          <a:p>
            <a:r>
              <a:t>[Worked problem] Steps: 1) 18/6 = 3 half-lives 2) N = 8000(½)³ 3) Check the direction, significant figures and physical meaning of the result. Answer: N = 1000 nuclei.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https://giophysics.com/chapter-47/photoelectric-effect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dark activity slide shows required materials on the left, three large numbered instructions on the right and a success criterion at the bottom.</a:t>
            </a:r>
          </a:p>
          <a:p>
            <a:r>
              <a:t>[Teacher cue]</a:t>
            </a:r>
          </a:p>
          <a:p>
            <a:r>
              <a:t>Explain the success check before starting. Circulate, listen for misconceptions and ask pairs to compare evidence. Stop the activity with enough time for one group to model a strong answer.</a:t>
            </a:r>
          </a:p>
          <a:p>
            <a:r>
              <a:t>[Syllabus coverage]</a:t>
            </a:r>
          </a:p>
          <a:p>
            <a:r>
              <a:t>Photons carry energy hf.; The photoelectric effect has a threshold frequency set by work function.; Matter has wave behavior described by de Broglie wavelength.; Nuclear processes conserve charge, nucleon number and energy.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Use simulations or supplied data only; no radioactive source is required.</a:t>
            </a:r>
          </a:p>
          <a:p>
            <a:r>
              <a:t>[Safety] Use simulations or supplied data only; no radioactive source is required.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https://giophysics.com/chapter-47/photoelectric-effect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full accent-colour slide contrasts one large misconception with a dark correction band, a classroom-safe joke and a mini-whiteboard check.</a:t>
            </a:r>
          </a:p>
          <a:p>
            <a:r>
              <a:t>[Teacher cue]</a:t>
            </a:r>
          </a:p>
          <a:p>
            <a:r>
              <a:t>Ask students to vote true or false before reading the correction. Invite one pair to explain the trap, then use the humorous line as a memory cue rather than as the scientific explanation.</a:t>
            </a:r>
          </a:p>
          <a:p>
            <a:r>
              <a:t>[Syllabus coverage]</a:t>
            </a:r>
          </a:p>
          <a:p>
            <a:r>
              <a:t>Photons carry energy hf.; The photoelectric effect has a threshold frequency set by work function.; Matter has wave behavior described by de Broglie wavelength.; Nuclear processes conserve charge, nucleon number and energy.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Use simulations or supplied data only; no radioactive source is required.</a:t>
            </a:r>
          </a:p>
          <a:p>
            <a:r>
              <a:t>[Humor] More photons make a bigger crowd, not faster individual exits.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FF2B5EF4-FFF2-40B4-BE49-F238E27FC236}">
                <a16:creationId xmlns:a16="http://schemas.microsoft.com/office/drawing/2014/main" id="{CDBFEAA4-EA89-4873-BD1E-FF691F06440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2" name="title-eyebrow">
            <a:extLst>
              <a:ext uri="{FF2B5EF4-FFF2-40B4-BE49-F238E27FC236}">
                <a16:creationId xmlns:a16="http://schemas.microsoft.com/office/drawing/2014/main" id="{FE8AA1FB-FB25-49A6-8752-0DD3FD63F40E}"/>
              </a:ext>
            </a:extLst>
          </p:cNvPr>
          <p:cNvSpPr>
            <a:spLocks noGrp="1"/>
          </p:cNvSpPr>
          <p:nvPr/>
        </p:nvSpPr>
        <p:spPr>
          <a:xfrm>
            <a:off x="666750" y="523875"/>
            <a:ext cx="8096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EFB42B"/>
                </a:solidFill>
              </a:defRPr>
            </a:pPr>
            <a:r>
              <a:rPr sz="1800" b="1" i="0">
                <a:solidFill>
                  <a:srgbClr val="EFB42B"/>
                </a:solidFill>
              </a:rPr>
              <a:t>AP PHYSICS 2: ALGEBRA-BASED · UNIT 15 · 12–15% OF MCQ SECTION</a:t>
            </a:r>
          </a:p>
        </p:txBody>
      </p:sp>
      <p:sp>
        <p:nvSpPr>
          <p:cNvPr id="3" name="topic-title">
            <a:extLst>
              <a:ext uri="{FF2B5EF4-FFF2-40B4-BE49-F238E27FC236}">
                <a16:creationId xmlns:a16="http://schemas.microsoft.com/office/drawing/2014/main" id="{F82AB082-E8E6-49DF-BD92-7B757A6CDF15}"/>
              </a:ext>
            </a:extLst>
          </p:cNvPr>
          <p:cNvSpPr>
            <a:spLocks noGrp="1"/>
          </p:cNvSpPr>
          <p:nvPr/>
        </p:nvSpPr>
        <p:spPr>
          <a:xfrm>
            <a:off x="666750" y="1143000"/>
            <a:ext cx="80010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400" b="1" i="0">
                <a:solidFill>
                  <a:srgbClr val="F4F0E2"/>
                </a:solidFill>
              </a:defRPr>
            </a:pPr>
            <a:r>
              <a:rPr sz="5400" b="1" i="0">
                <a:solidFill>
                  <a:srgbClr val="F4F0E2"/>
                </a:solidFill>
              </a:rPr>
              <a:t>Modern Physics</a:t>
            </a:r>
          </a:p>
        </p:txBody>
      </p:sp>
      <p:sp>
        <p:nvSpPr>
          <p:cNvPr id="4" name="lesson-title">
            <a:extLst>
              <a:ext uri="{FF2B5EF4-FFF2-40B4-BE49-F238E27FC236}">
                <a16:creationId xmlns:a16="http://schemas.microsoft.com/office/drawing/2014/main" id="{588540E9-3B8B-44F9-A959-14A9D31B9C2A}"/>
              </a:ext>
            </a:extLst>
          </p:cNvPr>
          <p:cNvSpPr>
            <a:spLocks noGrp="1"/>
          </p:cNvSpPr>
          <p:nvPr/>
        </p:nvSpPr>
        <p:spPr>
          <a:xfrm>
            <a:off x="666750" y="3571875"/>
            <a:ext cx="8001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 i="0">
                <a:solidFill>
                  <a:srgbClr val="EFB42B"/>
                </a:solidFill>
              </a:defRPr>
            </a:pPr>
            <a:r>
              <a:rPr sz="2850" b="1" i="0">
                <a:solidFill>
                  <a:srgbClr val="EFB42B"/>
                </a:solidFill>
              </a:rPr>
              <a:t>One Photon at a Time</a:t>
            </a:r>
          </a:p>
        </p:txBody>
      </p:sp>
      <p:sp>
        <p:nvSpPr>
          <p:cNvPr id="5" name="lesson-hook">
            <a:extLst>
              <a:ext uri="{FF2B5EF4-FFF2-40B4-BE49-F238E27FC236}">
                <a16:creationId xmlns:a16="http://schemas.microsoft.com/office/drawing/2014/main" id="{F7271C5E-2B2D-4752-8F3D-B61676F17C61}"/>
              </a:ext>
            </a:extLst>
          </p:cNvPr>
          <p:cNvSpPr>
            <a:spLocks noGrp="1"/>
          </p:cNvSpPr>
          <p:nvPr/>
        </p:nvSpPr>
        <p:spPr>
          <a:xfrm>
            <a:off x="666750" y="4333875"/>
            <a:ext cx="80962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0" i="0">
                <a:solidFill>
                  <a:srgbClr val="F4F0E2"/>
                </a:solidFill>
              </a:defRPr>
            </a:pPr>
            <a:r>
              <a:rPr sz="2100" b="0" i="0">
                <a:solidFill>
                  <a:srgbClr val="F4F0E2"/>
                </a:solidFill>
              </a:rPr>
              <a:t>Why can brighter low-frequency light fail to eject electrons while dim high-frequency light succeeds?</a:t>
            </a:r>
          </a:p>
        </p:txBody>
      </p:sp>
      <p:sp>
        <p:nvSpPr>
          <p:cNvPr id="6" name="topic-ring">
            <a:extLst>
              <a:ext uri="{FF2B5EF4-FFF2-40B4-BE49-F238E27FC236}">
                <a16:creationId xmlns:a16="http://schemas.microsoft.com/office/drawing/2014/main" id="{C702E4D5-3FAF-4F27-BF02-C0FC40022844}"/>
              </a:ext>
            </a:extLst>
          </p:cNvPr>
          <p:cNvSpPr>
            <a:spLocks noGrp="1"/>
          </p:cNvSpPr>
          <p:nvPr/>
        </p:nvSpPr>
        <p:spPr>
          <a:xfrm>
            <a:off x="9477375" y="1190625"/>
            <a:ext cx="1952625" cy="1952625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7" name="topic-ring-center">
            <a:extLst>
              <a:ext uri="{FF2B5EF4-FFF2-40B4-BE49-F238E27FC236}">
                <a16:creationId xmlns:a16="http://schemas.microsoft.com/office/drawing/2014/main" id="{887AFB87-DD79-4849-9731-C680FA48B3DA}"/>
              </a:ext>
            </a:extLst>
          </p:cNvPr>
          <p:cNvSpPr>
            <a:spLocks noGrp="1"/>
          </p:cNvSpPr>
          <p:nvPr/>
        </p:nvSpPr>
        <p:spPr>
          <a:xfrm>
            <a:off x="10067925" y="1781175"/>
            <a:ext cx="771525" cy="771525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lesson-format">
            <a:extLst>
              <a:ext uri="{FF2B5EF4-FFF2-40B4-BE49-F238E27FC236}">
                <a16:creationId xmlns:a16="http://schemas.microsoft.com/office/drawing/2014/main" id="{A1FA4858-BBE7-468B-BF6B-9F2BF0276C49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EDITABLE · 45-MINUTE CLASSROOM LESSON · ALGEBRA-BASED · NO CALCULUS REQUIRED</a:t>
            </a:r>
          </a:p>
        </p:txBody>
      </p:sp>
      <p:sp>
        <p:nvSpPr>
          <p:cNvPr id="9" name="group-label">
            <a:extLst>
              <a:ext uri="{FF2B5EF4-FFF2-40B4-BE49-F238E27FC236}">
                <a16:creationId xmlns:a16="http://schemas.microsoft.com/office/drawing/2014/main" id="{CD82D8C1-D24C-47CF-90A3-B7C66C9A7E0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AP2 · UNIT 15 · AP PHYSICS 2: ALGEBRA-BASED</a:t>
            </a:r>
          </a:p>
        </p:txBody>
      </p:sp>
      <p:sp>
        <p:nvSpPr>
          <p:cNvPr id="10" name="page-number">
            <a:extLst>
              <a:ext uri="{FF2B5EF4-FFF2-40B4-BE49-F238E27FC236}">
                <a16:creationId xmlns:a16="http://schemas.microsoft.com/office/drawing/2014/main" id="{34E866A4-3FE6-46B0-960F-40328E596F28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FF2B5EF4-FFF2-40B4-BE49-F238E27FC236}">
                <a16:creationId xmlns:a16="http://schemas.microsoft.com/office/drawing/2014/main" id="{02013121-51B2-4D4C-9EE4-DD280B1F200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FF2B5EF4-FFF2-40B4-BE49-F238E27FC236}">
                <a16:creationId xmlns:a16="http://schemas.microsoft.com/office/drawing/2014/main" id="{48086264-221C-49E0-B9D1-A0D7C9C747D7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COLLEGE BOARD AP PHYSICS · AP2-U15 · 12–15%</a:t>
            </a:r>
          </a:p>
        </p:txBody>
      </p:sp>
    </p:spTree>
    <p:extLst>
      <p:ext uri="{BB962C8B-B14F-4D97-AF65-F5344CB8AC3E}">
        <p14:creationId xmlns:p14="http://schemas.microsoft.com/office/powerpoint/2010/main" val="4199538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705455F1-0FA0-4070-A2C6-90999FB56D2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AP2 · UNIT 15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33483AAD-BCDE-4A9D-B85B-D63DBD30B6C1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8096A2AC-45F9-4340-AD4E-B49C30E1C505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5632BBDD-54D6-40AE-B877-9D36B627F06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AP2-U15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70394513-4D25-41A5-9BA7-893D0835FC6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Original AP-style free-response challenge</a:t>
            </a:r>
          </a:p>
        </p:txBody>
      </p:sp>
      <p:sp>
        <p:nvSpPr>
          <p:cNvPr id="6" name="exam-meta">
            <a:extLst>
              <a:ext uri="{FF2B5EF4-FFF2-40B4-BE49-F238E27FC236}">
                <a16:creationId xmlns:a16="http://schemas.microsoft.com/office/drawing/2014/main" id="{F6A24945-B74B-45E2-A824-D996F810674D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857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Algebra-based · 3 MARKS · DERIVE · CALCULATE · JUSTIFY</a:t>
            </a:r>
          </a:p>
        </p:txBody>
      </p:sp>
      <p:sp>
        <p:nvSpPr>
          <p:cNvPr id="7" name="exam-question-frame">
            <a:extLst>
              <a:ext uri="{FF2B5EF4-FFF2-40B4-BE49-F238E27FC236}">
                <a16:creationId xmlns:a16="http://schemas.microsoft.com/office/drawing/2014/main" id="{5F0FA711-7A52-4AB9-9F2D-D2D0428699D7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8096250" cy="2952750"/>
          </a:xfrm>
          <a:prstGeom prst="roundRect">
            <a:avLst>
              <a:gd name="adj" fmla="val 3871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exam-question">
            <a:extLst>
              <a:ext uri="{FF2B5EF4-FFF2-40B4-BE49-F238E27FC236}">
                <a16:creationId xmlns:a16="http://schemas.microsoft.com/office/drawing/2014/main" id="{B8EA5792-45F8-4DF6-9820-8E1B0B60B174}"/>
              </a:ext>
            </a:extLst>
          </p:cNvPr>
          <p:cNvSpPr>
            <a:spLocks noGrp="1"/>
          </p:cNvSpPr>
          <p:nvPr/>
        </p:nvSpPr>
        <p:spPr>
          <a:xfrm>
            <a:off x="952500" y="2428875"/>
            <a:ext cx="75247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Light of wavelength 400 nm strikes a metal with work function 2.0 eV. Use hc = 1240 eV·nm. Find Kmax and stopping potential.</a:t>
            </a:r>
          </a:p>
        </p:txBody>
      </p:sp>
      <p:sp>
        <p:nvSpPr>
          <p:cNvPr id="9" name="exam-method-frame">
            <a:extLst>
              <a:ext uri="{FF2B5EF4-FFF2-40B4-BE49-F238E27FC236}">
                <a16:creationId xmlns:a16="http://schemas.microsoft.com/office/drawing/2014/main" id="{48E123AD-DCF5-490D-A1CA-94B608BBF9BE}"/>
              </a:ext>
            </a:extLst>
          </p:cNvPr>
          <p:cNvSpPr>
            <a:spLocks noGrp="1"/>
          </p:cNvSpPr>
          <p:nvPr/>
        </p:nvSpPr>
        <p:spPr>
          <a:xfrm>
            <a:off x="9144000" y="2143125"/>
            <a:ext cx="2381250" cy="2952750"/>
          </a:xfrm>
          <a:prstGeom prst="roundRect">
            <a:avLst>
              <a:gd name="adj" fmla="val 48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exam-method">
            <a:extLst>
              <a:ext uri="{FF2B5EF4-FFF2-40B4-BE49-F238E27FC236}">
                <a16:creationId xmlns:a16="http://schemas.microsoft.com/office/drawing/2014/main" id="{FE48F8AA-8243-42DE-8F5B-E5A3FA748D7C}"/>
              </a:ext>
            </a:extLst>
          </p:cNvPr>
          <p:cNvSpPr>
            <a:spLocks noGrp="1"/>
          </p:cNvSpPr>
          <p:nvPr/>
        </p:nvSpPr>
        <p:spPr>
          <a:xfrm>
            <a:off x="9429750" y="2524125"/>
            <a:ext cx="1809750" cy="2238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SOLVE PAIR COMPARE JUSTIFY</a:t>
            </a:r>
          </a:p>
        </p:txBody>
      </p:sp>
      <p:sp>
        <p:nvSpPr>
          <p:cNvPr id="11" name="exam-original-note">
            <a:extLst>
              <a:ext uri="{FF2B5EF4-FFF2-40B4-BE49-F238E27FC236}">
                <a16:creationId xmlns:a16="http://schemas.microsoft.com/office/drawing/2014/main" id="{AA39D87D-BB95-4CB7-BD26-D6C37066ABC8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382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AP-style question · not a College Board exam question.</a:t>
            </a:r>
          </a:p>
        </p:txBody>
      </p:sp>
    </p:spTree>
    <p:extLst>
      <p:ext uri="{BB962C8B-B14F-4D97-AF65-F5344CB8AC3E}">
        <p14:creationId xmlns:p14="http://schemas.microsoft.com/office/powerpoint/2010/main" val="2038987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roup-label">
            <a:extLst>
              <a:ext uri="{FF2B5EF4-FFF2-40B4-BE49-F238E27FC236}">
                <a16:creationId xmlns:a16="http://schemas.microsoft.com/office/drawing/2014/main" id="{F71847C9-41BC-49E3-BA1B-C794A18AC44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AP2 · UNIT 15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658E6291-02B3-4972-A9E9-AEF4070AFCCC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CA726386-1AF0-42A4-9E12-13625F6E38ED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181FC8CB-57DB-423E-BD7A-4550923612F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AP2-U15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C0A7EC30-B3D5-4D06-804D-79D739FE3E6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Mark it like an examiner</a:t>
            </a:r>
          </a:p>
        </p:txBody>
      </p:sp>
      <p:sp>
        <p:nvSpPr>
          <p:cNvPr id="6" name="marking-instruction">
            <a:extLst>
              <a:ext uri="{FF2B5EF4-FFF2-40B4-BE49-F238E27FC236}">
                <a16:creationId xmlns:a16="http://schemas.microsoft.com/office/drawing/2014/main" id="{92607425-9BA6-4500-8E5D-FBB3D67A645B}"/>
              </a:ext>
            </a:extLst>
          </p:cNvPr>
          <p:cNvSpPr>
            <a:spLocks noGrp="1"/>
          </p:cNvSpPr>
          <p:nvPr/>
        </p:nvSpPr>
        <p:spPr>
          <a:xfrm>
            <a:off x="666750" y="1581150"/>
            <a:ext cx="9906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48635E"/>
                </a:solidFill>
              </a:defRPr>
            </a:pPr>
            <a:r>
              <a:rPr sz="1875" b="0" i="0">
                <a:solidFill>
                  <a:srgbClr val="48635E"/>
                </a:solidFill>
              </a:rPr>
              <a:t>Compare evidence, award one idea at a time, then improve one line.</a:t>
            </a:r>
          </a:p>
        </p:txBody>
      </p:sp>
      <p:sp>
        <p:nvSpPr>
          <p:cNvPr id="7" name="mark-number-1">
            <a:extLst>
              <a:ext uri="{FF2B5EF4-FFF2-40B4-BE49-F238E27FC236}">
                <a16:creationId xmlns:a16="http://schemas.microsoft.com/office/drawing/2014/main" id="{E264F80D-9D8A-40CD-A18E-BDA1987BCB47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457200" cy="4572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8" name="mark-number-text-1">
            <a:extLst>
              <a:ext uri="{FF2B5EF4-FFF2-40B4-BE49-F238E27FC236}">
                <a16:creationId xmlns:a16="http://schemas.microsoft.com/office/drawing/2014/main" id="{ED148A41-F9C4-4297-A775-D583E337B980}"/>
              </a:ext>
            </a:extLst>
          </p:cNvPr>
          <p:cNvSpPr>
            <a:spLocks noGrp="1"/>
          </p:cNvSpPr>
          <p:nvPr/>
        </p:nvSpPr>
        <p:spPr>
          <a:xfrm>
            <a:off x="6667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point-1">
            <a:extLst>
              <a:ext uri="{FF2B5EF4-FFF2-40B4-BE49-F238E27FC236}">
                <a16:creationId xmlns:a16="http://schemas.microsoft.com/office/drawing/2014/main" id="{BAE682DF-94D8-46F6-B14B-F9C9616C6A58}"/>
              </a:ext>
            </a:extLst>
          </p:cNvPr>
          <p:cNvSpPr>
            <a:spLocks noGrp="1"/>
          </p:cNvSpPr>
          <p:nvPr/>
        </p:nvSpPr>
        <p:spPr>
          <a:xfrm>
            <a:off x="13335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Photon energy = 1240/400 = 3.10 eV.</a:t>
            </a:r>
          </a:p>
        </p:txBody>
      </p:sp>
      <p:sp>
        <p:nvSpPr>
          <p:cNvPr id="10" name="mark-number-2">
            <a:extLst>
              <a:ext uri="{FF2B5EF4-FFF2-40B4-BE49-F238E27FC236}">
                <a16:creationId xmlns:a16="http://schemas.microsoft.com/office/drawing/2014/main" id="{F1619579-06EE-4AA8-891E-C94DE1A80FA4}"/>
              </a:ext>
            </a:extLst>
          </p:cNvPr>
          <p:cNvSpPr>
            <a:spLocks noGrp="1"/>
          </p:cNvSpPr>
          <p:nvPr/>
        </p:nvSpPr>
        <p:spPr>
          <a:xfrm>
            <a:off x="666750" y="3333750"/>
            <a:ext cx="457200" cy="4572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1" name="mark-number-text-2">
            <a:extLst>
              <a:ext uri="{FF2B5EF4-FFF2-40B4-BE49-F238E27FC236}">
                <a16:creationId xmlns:a16="http://schemas.microsoft.com/office/drawing/2014/main" id="{30CE597D-72CC-41E5-B476-64DEA7B4FDB9}"/>
              </a:ext>
            </a:extLst>
          </p:cNvPr>
          <p:cNvSpPr>
            <a:spLocks noGrp="1"/>
          </p:cNvSpPr>
          <p:nvPr/>
        </p:nvSpPr>
        <p:spPr>
          <a:xfrm>
            <a:off x="6667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point-2">
            <a:extLst>
              <a:ext uri="{FF2B5EF4-FFF2-40B4-BE49-F238E27FC236}">
                <a16:creationId xmlns:a16="http://schemas.microsoft.com/office/drawing/2014/main" id="{C0FD6B5D-B9B2-43E2-9A0A-4ACA38E82D35}"/>
              </a:ext>
            </a:extLst>
          </p:cNvPr>
          <p:cNvSpPr>
            <a:spLocks noGrp="1"/>
          </p:cNvSpPr>
          <p:nvPr/>
        </p:nvSpPr>
        <p:spPr>
          <a:xfrm>
            <a:off x="13335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Kmax = 3.10 − 2.0 = 1.10 eV.</a:t>
            </a:r>
          </a:p>
        </p:txBody>
      </p:sp>
      <p:sp>
        <p:nvSpPr>
          <p:cNvPr id="13" name="mark-number-3">
            <a:extLst>
              <a:ext uri="{FF2B5EF4-FFF2-40B4-BE49-F238E27FC236}">
                <a16:creationId xmlns:a16="http://schemas.microsoft.com/office/drawing/2014/main" id="{1291A4B2-8558-4682-B8A4-DC07AF1B4196}"/>
              </a:ext>
            </a:extLst>
          </p:cNvPr>
          <p:cNvSpPr>
            <a:spLocks noGrp="1"/>
          </p:cNvSpPr>
          <p:nvPr/>
        </p:nvSpPr>
        <p:spPr>
          <a:xfrm>
            <a:off x="666750" y="4400550"/>
            <a:ext cx="457200" cy="4572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4" name="mark-number-text-3">
            <a:extLst>
              <a:ext uri="{FF2B5EF4-FFF2-40B4-BE49-F238E27FC236}">
                <a16:creationId xmlns:a16="http://schemas.microsoft.com/office/drawing/2014/main" id="{5EF99BE0-D805-4592-B323-290D83E13607}"/>
              </a:ext>
            </a:extLst>
          </p:cNvPr>
          <p:cNvSpPr>
            <a:spLocks noGrp="1"/>
          </p:cNvSpPr>
          <p:nvPr/>
        </p:nvSpPr>
        <p:spPr>
          <a:xfrm>
            <a:off x="666750" y="44577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point-3">
            <a:extLst>
              <a:ext uri="{FF2B5EF4-FFF2-40B4-BE49-F238E27FC236}">
                <a16:creationId xmlns:a16="http://schemas.microsoft.com/office/drawing/2014/main" id="{7ED2512B-73E4-4BC2-B32A-8B0C70F9C366}"/>
              </a:ext>
            </a:extLst>
          </p:cNvPr>
          <p:cNvSpPr>
            <a:spLocks noGrp="1"/>
          </p:cNvSpPr>
          <p:nvPr/>
        </p:nvSpPr>
        <p:spPr>
          <a:xfrm>
            <a:off x="1333500" y="43624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Stopping potential = 1.10 V.</a:t>
            </a:r>
          </a:p>
        </p:txBody>
      </p:sp>
      <p:sp>
        <p:nvSpPr>
          <p:cNvPr id="16" name="improvement-band">
            <a:extLst>
              <a:ext uri="{FF2B5EF4-FFF2-40B4-BE49-F238E27FC236}">
                <a16:creationId xmlns:a16="http://schemas.microsoft.com/office/drawing/2014/main" id="{F0EDD2EE-8D11-489C-8840-2542D99D6F7C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858500" cy="552450"/>
          </a:xfrm>
          <a:prstGeom prst="roundRect">
            <a:avLst>
              <a:gd name="adj" fmla="val 2069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7" name="improvement-prompt">
            <a:extLst>
              <a:ext uri="{FF2B5EF4-FFF2-40B4-BE49-F238E27FC236}">
                <a16:creationId xmlns:a16="http://schemas.microsoft.com/office/drawing/2014/main" id="{A7AB0654-27C1-4396-9847-032898CC5EB7}"/>
              </a:ext>
            </a:extLst>
          </p:cNvPr>
          <p:cNvSpPr>
            <a:spLocks noGrp="1"/>
          </p:cNvSpPr>
          <p:nvPr/>
        </p:nvSpPr>
        <p:spPr>
          <a:xfrm>
            <a:off x="904875" y="5657850"/>
            <a:ext cx="10382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Add one missing representation, one unit and one sentence of physical justification.</a:t>
            </a:r>
          </a:p>
        </p:txBody>
      </p:sp>
    </p:spTree>
    <p:extLst>
      <p:ext uri="{BB962C8B-B14F-4D97-AF65-F5344CB8AC3E}">
        <p14:creationId xmlns:p14="http://schemas.microsoft.com/office/powerpoint/2010/main" val="15032178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oup-label">
            <a:extLst>
              <a:ext uri="{FF2B5EF4-FFF2-40B4-BE49-F238E27FC236}">
                <a16:creationId xmlns:a16="http://schemas.microsoft.com/office/drawing/2014/main" id="{67B81CFE-A67B-41B5-94AD-779CF53FC6D1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AP2 · UNIT 15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71652D57-074E-447C-B249-93E0733D6D55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354FCDDA-2A75-47C1-8DDD-788696C22385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F98F2B3D-0B94-4B5B-8905-CC1EFB00462C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AP2-U15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3AF2320E-795C-4151-A694-C970174CBF5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quiz-instruction">
            <a:extLst>
              <a:ext uri="{FF2B5EF4-FFF2-40B4-BE49-F238E27FC236}">
                <a16:creationId xmlns:a16="http://schemas.microsoft.com/office/drawing/2014/main" id="{301E6A73-A401-4461-A45C-DCA81E7657C0}"/>
              </a:ext>
            </a:extLst>
          </p:cNvPr>
          <p:cNvSpPr>
            <a:spLocks noGrp="1"/>
          </p:cNvSpPr>
          <p:nvPr/>
        </p:nvSpPr>
        <p:spPr>
          <a:xfrm>
            <a:off x="666750" y="154305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Answer all four. Add one reason to the question you found hardest.</a:t>
            </a:r>
          </a:p>
        </p:txBody>
      </p:sp>
      <p:sp>
        <p:nvSpPr>
          <p:cNvPr id="7" name="quiz-question-label-1">
            <a:extLst>
              <a:ext uri="{FF2B5EF4-FFF2-40B4-BE49-F238E27FC236}">
                <a16:creationId xmlns:a16="http://schemas.microsoft.com/office/drawing/2014/main" id="{6EF2C026-915F-4060-9581-C6DBA7983F9B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FF2B5EF4-FFF2-40B4-BE49-F238E27FC236}">
                <a16:creationId xmlns:a16="http://schemas.microsoft.com/office/drawing/2014/main" id="{D039B7F4-313C-4402-B1BA-EAD9148BC370}"/>
              </a:ext>
            </a:extLst>
          </p:cNvPr>
          <p:cNvSpPr>
            <a:spLocks noGrp="1"/>
          </p:cNvSpPr>
          <p:nvPr/>
        </p:nvSpPr>
        <p:spPr>
          <a:xfrm>
            <a:off x="666750" y="2466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Which relationship belongs at the center of this unit model?</a:t>
            </a:r>
          </a:p>
        </p:txBody>
      </p:sp>
      <p:sp>
        <p:nvSpPr>
          <p:cNvPr id="9" name="quiz-choices-1">
            <a:extLst>
              <a:ext uri="{FF2B5EF4-FFF2-40B4-BE49-F238E27FC236}">
                <a16:creationId xmlns:a16="http://schemas.microsoft.com/office/drawing/2014/main" id="{7065B846-39B7-4278-ADBF-6FF4AB111066}"/>
              </a:ext>
            </a:extLst>
          </p:cNvPr>
          <p:cNvSpPr>
            <a:spLocks noGrp="1"/>
          </p:cNvSpPr>
          <p:nvPr/>
        </p:nvSpPr>
        <p:spPr>
          <a:xfrm>
            <a:off x="666750" y="3171825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Kmax = hf − φ · B speed = distance only · C energy = force/time · D field = charge × time</a:t>
            </a:r>
          </a:p>
        </p:txBody>
      </p:sp>
      <p:sp>
        <p:nvSpPr>
          <p:cNvPr id="10" name="rule-70-425">
            <a:extLst>
              <a:ext uri="{FF2B5EF4-FFF2-40B4-BE49-F238E27FC236}">
                <a16:creationId xmlns:a16="http://schemas.microsoft.com/office/drawing/2014/main" id="{B7092236-E4FD-4A5B-B90F-69E0ED2E1907}"/>
              </a:ext>
            </a:extLst>
          </p:cNvPr>
          <p:cNvSpPr>
            <a:spLocks noGrp="1"/>
          </p:cNvSpPr>
          <p:nvPr/>
        </p:nvSpPr>
        <p:spPr>
          <a:xfrm>
            <a:off x="666750" y="40481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1" name="quiz-question-label-2">
            <a:extLst>
              <a:ext uri="{FF2B5EF4-FFF2-40B4-BE49-F238E27FC236}">
                <a16:creationId xmlns:a16="http://schemas.microsoft.com/office/drawing/2014/main" id="{A9AF7681-BA29-4F61-9FE1-4C31BD27A596}"/>
              </a:ext>
            </a:extLst>
          </p:cNvPr>
          <p:cNvSpPr>
            <a:spLocks noGrp="1"/>
          </p:cNvSpPr>
          <p:nvPr/>
        </p:nvSpPr>
        <p:spPr>
          <a:xfrm>
            <a:off x="6191250" y="2143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Q2</a:t>
            </a:r>
          </a:p>
        </p:txBody>
      </p:sp>
      <p:sp>
        <p:nvSpPr>
          <p:cNvPr id="12" name="quiz-question-2">
            <a:extLst>
              <a:ext uri="{FF2B5EF4-FFF2-40B4-BE49-F238E27FC236}">
                <a16:creationId xmlns:a16="http://schemas.microsoft.com/office/drawing/2014/main" id="{430A8A2A-D19A-4626-BF08-1B47B6A9003E}"/>
              </a:ext>
            </a:extLst>
          </p:cNvPr>
          <p:cNvSpPr>
            <a:spLocks noGrp="1"/>
          </p:cNvSpPr>
          <p:nvPr/>
        </p:nvSpPr>
        <p:spPr>
          <a:xfrm>
            <a:off x="6191250" y="2466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Which AP science practice is used when students plot labelled quantitative data?</a:t>
            </a:r>
          </a:p>
        </p:txBody>
      </p:sp>
      <p:sp>
        <p:nvSpPr>
          <p:cNvPr id="13" name="quiz-choices-2">
            <a:extLst>
              <a:ext uri="{FF2B5EF4-FFF2-40B4-BE49-F238E27FC236}">
                <a16:creationId xmlns:a16="http://schemas.microsoft.com/office/drawing/2014/main" id="{E88F0A83-959F-4EDF-9797-883546025B4C}"/>
              </a:ext>
            </a:extLst>
          </p:cNvPr>
          <p:cNvSpPr>
            <a:spLocks noGrp="1"/>
          </p:cNvSpPr>
          <p:nvPr/>
        </p:nvSpPr>
        <p:spPr>
          <a:xfrm>
            <a:off x="6191250" y="3171825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1.B · B 2.D · C 3.A · D none</a:t>
            </a:r>
          </a:p>
        </p:txBody>
      </p:sp>
      <p:sp>
        <p:nvSpPr>
          <p:cNvPr id="14" name="rule-650-425">
            <a:extLst>
              <a:ext uri="{FF2B5EF4-FFF2-40B4-BE49-F238E27FC236}">
                <a16:creationId xmlns:a16="http://schemas.microsoft.com/office/drawing/2014/main" id="{4A5BCF98-50BE-4C57-8BAA-7D0B4DB21FA9}"/>
              </a:ext>
            </a:extLst>
          </p:cNvPr>
          <p:cNvSpPr>
            <a:spLocks noGrp="1"/>
          </p:cNvSpPr>
          <p:nvPr/>
        </p:nvSpPr>
        <p:spPr>
          <a:xfrm>
            <a:off x="6191250" y="40481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5" name="quiz-question-label-3">
            <a:extLst>
              <a:ext uri="{FF2B5EF4-FFF2-40B4-BE49-F238E27FC236}">
                <a16:creationId xmlns:a16="http://schemas.microsoft.com/office/drawing/2014/main" id="{297FF9D0-DCF1-47DB-A225-4BB190E0A211}"/>
              </a:ext>
            </a:extLst>
          </p:cNvPr>
          <p:cNvSpPr>
            <a:spLocks noGrp="1"/>
          </p:cNvSpPr>
          <p:nvPr/>
        </p:nvSpPr>
        <p:spPr>
          <a:xfrm>
            <a:off x="666750" y="40957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Q3</a:t>
            </a:r>
          </a:p>
        </p:txBody>
      </p:sp>
      <p:sp>
        <p:nvSpPr>
          <p:cNvPr id="16" name="quiz-question-3">
            <a:extLst>
              <a:ext uri="{FF2B5EF4-FFF2-40B4-BE49-F238E27FC236}">
                <a16:creationId xmlns:a16="http://schemas.microsoft.com/office/drawing/2014/main" id="{A94C3927-EB7A-448B-9748-80B5A37BDD90}"/>
              </a:ext>
            </a:extLst>
          </p:cNvPr>
          <p:cNvSpPr>
            <a:spLocks noGrp="1"/>
          </p:cNvSpPr>
          <p:nvPr/>
        </p:nvSpPr>
        <p:spPr>
          <a:xfrm>
            <a:off x="666750" y="4419600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Which statement correctly repairs today’s physics trap?</a:t>
            </a:r>
          </a:p>
        </p:txBody>
      </p:sp>
      <p:sp>
        <p:nvSpPr>
          <p:cNvPr id="17" name="quiz-choices-3">
            <a:extLst>
              <a:ext uri="{FF2B5EF4-FFF2-40B4-BE49-F238E27FC236}">
                <a16:creationId xmlns:a16="http://schemas.microsoft.com/office/drawing/2014/main" id="{2B2A6DFB-F9AF-4B2C-8A75-70A394B45B76}"/>
              </a:ext>
            </a:extLst>
          </p:cNvPr>
          <p:cNvSpPr>
            <a:spLocks noGrp="1"/>
          </p:cNvSpPr>
          <p:nvPr/>
        </p:nvSpPr>
        <p:spPr>
          <a:xfrm>
            <a:off x="666750" y="5124450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For fixed frequency, intensity changes photon…on photon frequency. · B Increasing light intensity always increases photoelectron maximum kinetic energy. · C Signs and units never matter · D A graph is decorative</a:t>
            </a:r>
          </a:p>
        </p:txBody>
      </p:sp>
      <p:sp>
        <p:nvSpPr>
          <p:cNvPr id="18" name="quiz-question-label-4">
            <a:extLst>
              <a:ext uri="{FF2B5EF4-FFF2-40B4-BE49-F238E27FC236}">
                <a16:creationId xmlns:a16="http://schemas.microsoft.com/office/drawing/2014/main" id="{2FE984E5-90D3-48C6-93A5-DA25ABFB948D}"/>
              </a:ext>
            </a:extLst>
          </p:cNvPr>
          <p:cNvSpPr>
            <a:spLocks noGrp="1"/>
          </p:cNvSpPr>
          <p:nvPr/>
        </p:nvSpPr>
        <p:spPr>
          <a:xfrm>
            <a:off x="6191250" y="40957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Q4</a:t>
            </a:r>
          </a:p>
        </p:txBody>
      </p:sp>
      <p:sp>
        <p:nvSpPr>
          <p:cNvPr id="19" name="quiz-question-4">
            <a:extLst>
              <a:ext uri="{FF2B5EF4-FFF2-40B4-BE49-F238E27FC236}">
                <a16:creationId xmlns:a16="http://schemas.microsoft.com/office/drawing/2014/main" id="{809A538F-2CA5-4649-8B6E-0B974CAFC6C3}"/>
              </a:ext>
            </a:extLst>
          </p:cNvPr>
          <p:cNvSpPr>
            <a:spLocks noGrp="1"/>
          </p:cNvSpPr>
          <p:nvPr/>
        </p:nvSpPr>
        <p:spPr>
          <a:xfrm>
            <a:off x="6191250" y="4419600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What should follow a numerical AP Physics result?</a:t>
            </a:r>
          </a:p>
        </p:txBody>
      </p:sp>
      <p:sp>
        <p:nvSpPr>
          <p:cNvPr id="20" name="quiz-choices-4">
            <a:extLst>
              <a:ext uri="{FF2B5EF4-FFF2-40B4-BE49-F238E27FC236}">
                <a16:creationId xmlns:a16="http://schemas.microsoft.com/office/drawing/2014/main" id="{356B50C9-38EC-48C1-B595-AE12B5379685}"/>
              </a:ext>
            </a:extLst>
          </p:cNvPr>
          <p:cNvSpPr>
            <a:spLocks noGrp="1"/>
          </p:cNvSpPr>
          <p:nvPr/>
        </p:nvSpPr>
        <p:spPr>
          <a:xfrm>
            <a:off x="6191250" y="5124450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Units and a physical interpretation · B Only more decimals · C A copied formula · D No sign convention</a:t>
            </a:r>
          </a:p>
        </p:txBody>
      </p:sp>
    </p:spTree>
    <p:extLst>
      <p:ext uri="{BB962C8B-B14F-4D97-AF65-F5344CB8AC3E}">
        <p14:creationId xmlns:p14="http://schemas.microsoft.com/office/powerpoint/2010/main" val="541300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roup-label">
            <a:extLst>
              <a:ext uri="{FF2B5EF4-FFF2-40B4-BE49-F238E27FC236}">
                <a16:creationId xmlns:a16="http://schemas.microsoft.com/office/drawing/2014/main" id="{55F9878C-696C-41CD-8EAE-291B85F6C39A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AP2 · UNIT 15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13580E08-62A5-4511-A226-7B47E9CB3470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EC46DE7B-EFEC-44FB-B124-E1E0E4CB1AB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D93695CB-42C3-4362-93A3-D0354FB32656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COLLEGE BOARD AP PHYSICS · AP2-U15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1BEED7C7-D79E-47A1-AC29-A90B95B05A19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Quiz answers: correct, explain, improve</a:t>
            </a:r>
          </a:p>
        </p:txBody>
      </p:sp>
      <p:sp>
        <p:nvSpPr>
          <p:cNvPr id="6" name="answer-number-1">
            <a:extLst>
              <a:ext uri="{FF2B5EF4-FFF2-40B4-BE49-F238E27FC236}">
                <a16:creationId xmlns:a16="http://schemas.microsoft.com/office/drawing/2014/main" id="{3026B249-7A67-44E3-BD8D-4988046C353B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76250" cy="4762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7" name="answer-number-text-1">
            <a:extLst>
              <a:ext uri="{FF2B5EF4-FFF2-40B4-BE49-F238E27FC236}">
                <a16:creationId xmlns:a16="http://schemas.microsoft.com/office/drawing/2014/main" id="{3D9A22D9-D693-42E2-BAA7-76998668DB0E}"/>
              </a:ext>
            </a:extLst>
          </p:cNvPr>
          <p:cNvSpPr>
            <a:spLocks noGrp="1"/>
          </p:cNvSpPr>
          <p:nvPr/>
        </p:nvSpPr>
        <p:spPr>
          <a:xfrm>
            <a:off x="714375" y="178117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1.</a:t>
            </a:r>
          </a:p>
        </p:txBody>
      </p:sp>
      <p:sp>
        <p:nvSpPr>
          <p:cNvPr id="8" name="answer-value-1">
            <a:extLst>
              <a:ext uri="{FF2B5EF4-FFF2-40B4-BE49-F238E27FC236}">
                <a16:creationId xmlns:a16="http://schemas.microsoft.com/office/drawing/2014/main" id="{9104AFE4-5F19-43C4-A39A-56F633CE0BB3}"/>
              </a:ext>
            </a:extLst>
          </p:cNvPr>
          <p:cNvSpPr>
            <a:spLocks noGrp="1"/>
          </p:cNvSpPr>
          <p:nvPr/>
        </p:nvSpPr>
        <p:spPr>
          <a:xfrm>
            <a:off x="1476375" y="1647825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Answer: Kmax = hf − φ</a:t>
            </a:r>
          </a:p>
        </p:txBody>
      </p:sp>
      <p:sp>
        <p:nvSpPr>
          <p:cNvPr id="9" name="answer-reason-1">
            <a:extLst>
              <a:ext uri="{FF2B5EF4-FFF2-40B4-BE49-F238E27FC236}">
                <a16:creationId xmlns:a16="http://schemas.microsoft.com/office/drawing/2014/main" id="{04E9AD23-294F-4127-BBC4-7507BAFF5109}"/>
              </a:ext>
            </a:extLst>
          </p:cNvPr>
          <p:cNvSpPr>
            <a:spLocks noGrp="1"/>
          </p:cNvSpPr>
          <p:nvPr/>
        </p:nvSpPr>
        <p:spPr>
          <a:xfrm>
            <a:off x="6477000" y="1695450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It is one of the unit’s governing relationships.</a:t>
            </a:r>
          </a:p>
        </p:txBody>
      </p:sp>
      <p:sp>
        <p:nvSpPr>
          <p:cNvPr id="10" name="rule-155-262">
            <a:extLst>
              <a:ext uri="{FF2B5EF4-FFF2-40B4-BE49-F238E27FC236}">
                <a16:creationId xmlns:a16="http://schemas.microsoft.com/office/drawing/2014/main" id="{E1A65429-D749-41EB-9EC0-87CCBBAF6FD1}"/>
              </a:ext>
            </a:extLst>
          </p:cNvPr>
          <p:cNvSpPr>
            <a:spLocks noGrp="1"/>
          </p:cNvSpPr>
          <p:nvPr/>
        </p:nvSpPr>
        <p:spPr>
          <a:xfrm>
            <a:off x="1476375" y="24955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FF2B5EF4-FFF2-40B4-BE49-F238E27FC236}">
                <a16:creationId xmlns:a16="http://schemas.microsoft.com/office/drawing/2014/main" id="{D7ED815C-B1A1-4C5D-ADE3-B02C8265FF2C}"/>
              </a:ext>
            </a:extLst>
          </p:cNvPr>
          <p:cNvSpPr>
            <a:spLocks noGrp="1"/>
          </p:cNvSpPr>
          <p:nvPr/>
        </p:nvSpPr>
        <p:spPr>
          <a:xfrm>
            <a:off x="714375" y="2695575"/>
            <a:ext cx="476250" cy="4762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2" name="answer-number-text-2">
            <a:extLst>
              <a:ext uri="{FF2B5EF4-FFF2-40B4-BE49-F238E27FC236}">
                <a16:creationId xmlns:a16="http://schemas.microsoft.com/office/drawing/2014/main" id="{28166CDA-8FCC-479F-9528-73E3F0440220}"/>
              </a:ext>
            </a:extLst>
          </p:cNvPr>
          <p:cNvSpPr>
            <a:spLocks noGrp="1"/>
          </p:cNvSpPr>
          <p:nvPr/>
        </p:nvSpPr>
        <p:spPr>
          <a:xfrm>
            <a:off x="714375" y="2762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2.</a:t>
            </a:r>
          </a:p>
        </p:txBody>
      </p:sp>
      <p:sp>
        <p:nvSpPr>
          <p:cNvPr id="13" name="answer-value-2">
            <a:extLst>
              <a:ext uri="{FF2B5EF4-FFF2-40B4-BE49-F238E27FC236}">
                <a16:creationId xmlns:a16="http://schemas.microsoft.com/office/drawing/2014/main" id="{14AFD65A-004D-45D2-B58B-A5CA5D965BE1}"/>
              </a:ext>
            </a:extLst>
          </p:cNvPr>
          <p:cNvSpPr>
            <a:spLocks noGrp="1"/>
          </p:cNvSpPr>
          <p:nvPr/>
        </p:nvSpPr>
        <p:spPr>
          <a:xfrm>
            <a:off x="1476375" y="2628900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Answer: 1.B</a:t>
            </a:r>
          </a:p>
        </p:txBody>
      </p:sp>
      <p:sp>
        <p:nvSpPr>
          <p:cNvPr id="14" name="answer-reason-2">
            <a:extLst>
              <a:ext uri="{FF2B5EF4-FFF2-40B4-BE49-F238E27FC236}">
                <a16:creationId xmlns:a16="http://schemas.microsoft.com/office/drawing/2014/main" id="{F2C9417F-E280-460C-805A-879C466CC489}"/>
              </a:ext>
            </a:extLst>
          </p:cNvPr>
          <p:cNvSpPr>
            <a:spLocks noGrp="1"/>
          </p:cNvSpPr>
          <p:nvPr/>
        </p:nvSpPr>
        <p:spPr>
          <a:xfrm>
            <a:off x="6477000" y="2676525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Practice 1.B is creating quantitative graphs with scales and units.</a:t>
            </a:r>
          </a:p>
        </p:txBody>
      </p:sp>
      <p:sp>
        <p:nvSpPr>
          <p:cNvPr id="15" name="rule-155-365">
            <a:extLst>
              <a:ext uri="{FF2B5EF4-FFF2-40B4-BE49-F238E27FC236}">
                <a16:creationId xmlns:a16="http://schemas.microsoft.com/office/drawing/2014/main" id="{BA1353ED-0581-41A5-A5D9-815F6B7AC4F4}"/>
              </a:ext>
            </a:extLst>
          </p:cNvPr>
          <p:cNvSpPr>
            <a:spLocks noGrp="1"/>
          </p:cNvSpPr>
          <p:nvPr/>
        </p:nvSpPr>
        <p:spPr>
          <a:xfrm>
            <a:off x="1476375" y="34766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6" name="answer-number-3">
            <a:extLst>
              <a:ext uri="{FF2B5EF4-FFF2-40B4-BE49-F238E27FC236}">
                <a16:creationId xmlns:a16="http://schemas.microsoft.com/office/drawing/2014/main" id="{D4F4DAE2-4A10-4E70-B610-EF5A43C02EFA}"/>
              </a:ext>
            </a:extLst>
          </p:cNvPr>
          <p:cNvSpPr>
            <a:spLocks noGrp="1"/>
          </p:cNvSpPr>
          <p:nvPr/>
        </p:nvSpPr>
        <p:spPr>
          <a:xfrm>
            <a:off x="714375" y="3676650"/>
            <a:ext cx="476250" cy="4762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7" name="answer-number-text-3">
            <a:extLst>
              <a:ext uri="{FF2B5EF4-FFF2-40B4-BE49-F238E27FC236}">
                <a16:creationId xmlns:a16="http://schemas.microsoft.com/office/drawing/2014/main" id="{B50A94BF-C0D3-401B-A712-A8B072EADCAD}"/>
              </a:ext>
            </a:extLst>
          </p:cNvPr>
          <p:cNvSpPr>
            <a:spLocks noGrp="1"/>
          </p:cNvSpPr>
          <p:nvPr/>
        </p:nvSpPr>
        <p:spPr>
          <a:xfrm>
            <a:off x="714375" y="374332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3.</a:t>
            </a:r>
          </a:p>
        </p:txBody>
      </p:sp>
      <p:sp>
        <p:nvSpPr>
          <p:cNvPr id="18" name="answer-value-3">
            <a:extLst>
              <a:ext uri="{FF2B5EF4-FFF2-40B4-BE49-F238E27FC236}">
                <a16:creationId xmlns:a16="http://schemas.microsoft.com/office/drawing/2014/main" id="{EE1A9634-71D0-407B-80A4-52952F7B76AB}"/>
              </a:ext>
            </a:extLst>
          </p:cNvPr>
          <p:cNvSpPr>
            <a:spLocks noGrp="1"/>
          </p:cNvSpPr>
          <p:nvPr/>
        </p:nvSpPr>
        <p:spPr>
          <a:xfrm>
            <a:off x="1476375" y="3609975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Answer: For fixed frequency, intensity changes photon rate; maximum energy depends on photon frequency.</a:t>
            </a:r>
          </a:p>
        </p:txBody>
      </p:sp>
      <p:sp>
        <p:nvSpPr>
          <p:cNvPr id="19" name="answer-reason-3">
            <a:extLst>
              <a:ext uri="{FF2B5EF4-FFF2-40B4-BE49-F238E27FC236}">
                <a16:creationId xmlns:a16="http://schemas.microsoft.com/office/drawing/2014/main" id="{08410860-F8BE-47BC-88DB-E1020E8387FF}"/>
              </a:ext>
            </a:extLst>
          </p:cNvPr>
          <p:cNvSpPr>
            <a:spLocks noGrp="1"/>
          </p:cNvSpPr>
          <p:nvPr/>
        </p:nvSpPr>
        <p:spPr>
          <a:xfrm>
            <a:off x="6477000" y="3657600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The correction states the physically valid boundary or relationship.</a:t>
            </a:r>
          </a:p>
        </p:txBody>
      </p:sp>
      <p:sp>
        <p:nvSpPr>
          <p:cNvPr id="20" name="rule-155-468">
            <a:extLst>
              <a:ext uri="{FF2B5EF4-FFF2-40B4-BE49-F238E27FC236}">
                <a16:creationId xmlns:a16="http://schemas.microsoft.com/office/drawing/2014/main" id="{C3A7D9BE-0633-4708-8849-CCA798C9A145}"/>
              </a:ext>
            </a:extLst>
          </p:cNvPr>
          <p:cNvSpPr>
            <a:spLocks noGrp="1"/>
          </p:cNvSpPr>
          <p:nvPr/>
        </p:nvSpPr>
        <p:spPr>
          <a:xfrm>
            <a:off x="1476375" y="44577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21" name="answer-number-4">
            <a:extLst>
              <a:ext uri="{FF2B5EF4-FFF2-40B4-BE49-F238E27FC236}">
                <a16:creationId xmlns:a16="http://schemas.microsoft.com/office/drawing/2014/main" id="{81105DEE-8BBF-4E93-8F6E-B84B4ADF537B}"/>
              </a:ext>
            </a:extLst>
          </p:cNvPr>
          <p:cNvSpPr>
            <a:spLocks noGrp="1"/>
          </p:cNvSpPr>
          <p:nvPr/>
        </p:nvSpPr>
        <p:spPr>
          <a:xfrm>
            <a:off x="714375" y="4657725"/>
            <a:ext cx="476250" cy="4762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22" name="answer-number-text-4">
            <a:extLst>
              <a:ext uri="{FF2B5EF4-FFF2-40B4-BE49-F238E27FC236}">
                <a16:creationId xmlns:a16="http://schemas.microsoft.com/office/drawing/2014/main" id="{19135B29-89DC-431F-B2D9-BBFD144A4D0C}"/>
              </a:ext>
            </a:extLst>
          </p:cNvPr>
          <p:cNvSpPr>
            <a:spLocks noGrp="1"/>
          </p:cNvSpPr>
          <p:nvPr/>
        </p:nvSpPr>
        <p:spPr>
          <a:xfrm>
            <a:off x="714375" y="472440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4.</a:t>
            </a:r>
          </a:p>
        </p:txBody>
      </p:sp>
      <p:sp>
        <p:nvSpPr>
          <p:cNvPr id="23" name="answer-value-4">
            <a:extLst>
              <a:ext uri="{FF2B5EF4-FFF2-40B4-BE49-F238E27FC236}">
                <a16:creationId xmlns:a16="http://schemas.microsoft.com/office/drawing/2014/main" id="{E4B2956F-0931-4327-A51C-E0CA278AE12B}"/>
              </a:ext>
            </a:extLst>
          </p:cNvPr>
          <p:cNvSpPr>
            <a:spLocks noGrp="1"/>
          </p:cNvSpPr>
          <p:nvPr/>
        </p:nvSpPr>
        <p:spPr>
          <a:xfrm>
            <a:off x="1476375" y="4591050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Answer: Units and a physical interpretation</a:t>
            </a:r>
          </a:p>
        </p:txBody>
      </p:sp>
      <p:sp>
        <p:nvSpPr>
          <p:cNvPr id="24" name="answer-reason-4">
            <a:extLst>
              <a:ext uri="{FF2B5EF4-FFF2-40B4-BE49-F238E27FC236}">
                <a16:creationId xmlns:a16="http://schemas.microsoft.com/office/drawing/2014/main" id="{D5C3DCC3-6278-44D9-8BC5-34EF9488B09A}"/>
              </a:ext>
            </a:extLst>
          </p:cNvPr>
          <p:cNvSpPr>
            <a:spLocks noGrp="1"/>
          </p:cNvSpPr>
          <p:nvPr/>
        </p:nvSpPr>
        <p:spPr>
          <a:xfrm>
            <a:off x="6477000" y="4638675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A complete response connects mathematics to the model and reports units.</a:t>
            </a:r>
          </a:p>
        </p:txBody>
      </p:sp>
      <p:sp>
        <p:nvSpPr>
          <p:cNvPr id="25" name="exit-ticket">
            <a:extLst>
              <a:ext uri="{FF2B5EF4-FFF2-40B4-BE49-F238E27FC236}">
                <a16:creationId xmlns:a16="http://schemas.microsoft.com/office/drawing/2014/main" id="{7AABBAFF-81B6-4249-8F50-D2D6472395F8}"/>
              </a:ext>
            </a:extLst>
          </p:cNvPr>
          <p:cNvSpPr>
            <a:spLocks noGrp="1"/>
          </p:cNvSpPr>
          <p:nvPr/>
        </p:nvSpPr>
        <p:spPr>
          <a:xfrm>
            <a:off x="1047750" y="5743575"/>
            <a:ext cx="1009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EFB42B"/>
                </a:solidFill>
              </a:defRPr>
            </a:pPr>
            <a:r>
              <a:rPr sz="1875" b="1" i="0">
                <a:solidFill>
                  <a:srgbClr val="EFB42B"/>
                </a:solidFill>
              </a:rPr>
              <a:t>Next move: Correct one response, name the AP science practice you used, and write one new question about this unit.</a:t>
            </a:r>
          </a:p>
        </p:txBody>
      </p:sp>
    </p:spTree>
    <p:extLst>
      <p:ext uri="{BB962C8B-B14F-4D97-AF65-F5344CB8AC3E}">
        <p14:creationId xmlns:p14="http://schemas.microsoft.com/office/powerpoint/2010/main" val="1718887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roup-label">
            <a:extLst>
              <a:ext uri="{FF2B5EF4-FFF2-40B4-BE49-F238E27FC236}">
                <a16:creationId xmlns:a16="http://schemas.microsoft.com/office/drawing/2014/main" id="{BB421794-17E6-4BA5-BDB2-92D50EF37A77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AP2 · UNIT 15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B955C7BD-A487-43F8-9EFB-B008EDD80308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530D6418-5C99-46AB-823C-ADBE261EBDB9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993A1F31-1E35-4436-86CF-EC4769B42F9D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AP2-U15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07EF084A-EE49-48DB-85DA-98BC8572EE3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Three ideas to wake up</a:t>
            </a:r>
          </a:p>
        </p:txBody>
      </p:sp>
      <p:sp>
        <p:nvSpPr>
          <p:cNvPr id="6" name="retrieval-instruction">
            <a:extLst>
              <a:ext uri="{FF2B5EF4-FFF2-40B4-BE49-F238E27FC236}">
                <a16:creationId xmlns:a16="http://schemas.microsoft.com/office/drawing/2014/main" id="{45F5D050-1AB9-45B7-9D59-47208EC31F24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906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0" i="0">
                <a:solidFill>
                  <a:srgbClr val="48635E"/>
                </a:solidFill>
              </a:defRPr>
            </a:pPr>
            <a:r>
              <a:rPr sz="1950" b="0" i="0">
                <a:solidFill>
                  <a:srgbClr val="48635E"/>
                </a:solidFill>
              </a:rPr>
              <a:t>Think alone → compare with a partner → vote with one reason.</a:t>
            </a:r>
          </a:p>
        </p:txBody>
      </p:sp>
      <p:sp>
        <p:nvSpPr>
          <p:cNvPr id="7" name="retrieval-number-1">
            <a:extLst>
              <a:ext uri="{FF2B5EF4-FFF2-40B4-BE49-F238E27FC236}">
                <a16:creationId xmlns:a16="http://schemas.microsoft.com/office/drawing/2014/main" id="{ADCAC1D6-7CB6-467E-9E53-C333A148127A}"/>
              </a:ext>
            </a:extLst>
          </p:cNvPr>
          <p:cNvSpPr>
            <a:spLocks noGrp="1"/>
          </p:cNvSpPr>
          <p:nvPr/>
        </p:nvSpPr>
        <p:spPr>
          <a:xfrm>
            <a:off x="723900" y="2209800"/>
            <a:ext cx="495300" cy="4953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8" name="retrieval-number-text-1">
            <a:extLst>
              <a:ext uri="{FF2B5EF4-FFF2-40B4-BE49-F238E27FC236}">
                <a16:creationId xmlns:a16="http://schemas.microsoft.com/office/drawing/2014/main" id="{223C66C8-A304-4F93-976A-2E43EDD64210}"/>
              </a:ext>
            </a:extLst>
          </p:cNvPr>
          <p:cNvSpPr>
            <a:spLocks noGrp="1"/>
          </p:cNvSpPr>
          <p:nvPr/>
        </p:nvSpPr>
        <p:spPr>
          <a:xfrm>
            <a:off x="723900" y="22764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question-1">
            <a:extLst>
              <a:ext uri="{FF2B5EF4-FFF2-40B4-BE49-F238E27FC236}">
                <a16:creationId xmlns:a16="http://schemas.microsoft.com/office/drawing/2014/main" id="{87070877-6D3C-4BA3-9F7F-8159F5D96584}"/>
              </a:ext>
            </a:extLst>
          </p:cNvPr>
          <p:cNvSpPr>
            <a:spLocks noGrp="1"/>
          </p:cNvSpPr>
          <p:nvPr/>
        </p:nvSpPr>
        <p:spPr>
          <a:xfrm>
            <a:off x="1524000" y="21717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How many joules is 1.0 eV?</a:t>
            </a:r>
          </a:p>
        </p:txBody>
      </p:sp>
      <p:sp>
        <p:nvSpPr>
          <p:cNvPr id="10" name="retrieval-number-2">
            <a:extLst>
              <a:ext uri="{FF2B5EF4-FFF2-40B4-BE49-F238E27FC236}">
                <a16:creationId xmlns:a16="http://schemas.microsoft.com/office/drawing/2014/main" id="{D6FFEB72-7553-4828-BB09-D1FF45342D28}"/>
              </a:ext>
            </a:extLst>
          </p:cNvPr>
          <p:cNvSpPr>
            <a:spLocks noGrp="1"/>
          </p:cNvSpPr>
          <p:nvPr/>
        </p:nvSpPr>
        <p:spPr>
          <a:xfrm>
            <a:off x="723900" y="3276600"/>
            <a:ext cx="495300" cy="4953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1" name="retrieval-number-text-2">
            <a:extLst>
              <a:ext uri="{FF2B5EF4-FFF2-40B4-BE49-F238E27FC236}">
                <a16:creationId xmlns:a16="http://schemas.microsoft.com/office/drawing/2014/main" id="{4F962928-293E-42A9-A1B9-FE29B5C9A2E0}"/>
              </a:ext>
            </a:extLst>
          </p:cNvPr>
          <p:cNvSpPr>
            <a:spLocks noGrp="1"/>
          </p:cNvSpPr>
          <p:nvPr/>
        </p:nvSpPr>
        <p:spPr>
          <a:xfrm>
            <a:off x="723900" y="33432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question-2">
            <a:extLst>
              <a:ext uri="{FF2B5EF4-FFF2-40B4-BE49-F238E27FC236}">
                <a16:creationId xmlns:a16="http://schemas.microsoft.com/office/drawing/2014/main" id="{6CA01403-0CE0-48A9-92A8-A1C479F2D1AF}"/>
              </a:ext>
            </a:extLst>
          </p:cNvPr>
          <p:cNvSpPr>
            <a:spLocks noGrp="1"/>
          </p:cNvSpPr>
          <p:nvPr/>
        </p:nvSpPr>
        <p:spPr>
          <a:xfrm>
            <a:off x="1524000" y="32385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Light of wavelength 500 nm travels at 3.00 × 10⁸ m/s. What is its frequency?</a:t>
            </a:r>
          </a:p>
        </p:txBody>
      </p:sp>
      <p:sp>
        <p:nvSpPr>
          <p:cNvPr id="13" name="retrieval-number-3">
            <a:extLst>
              <a:ext uri="{FF2B5EF4-FFF2-40B4-BE49-F238E27FC236}">
                <a16:creationId xmlns:a16="http://schemas.microsoft.com/office/drawing/2014/main" id="{400CE5D9-5B5C-46A1-998B-3D2CAB875A11}"/>
              </a:ext>
            </a:extLst>
          </p:cNvPr>
          <p:cNvSpPr>
            <a:spLocks noGrp="1"/>
          </p:cNvSpPr>
          <p:nvPr/>
        </p:nvSpPr>
        <p:spPr>
          <a:xfrm>
            <a:off x="723900" y="4343400"/>
            <a:ext cx="495300" cy="4953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4" name="retrieval-number-text-3">
            <a:extLst>
              <a:ext uri="{FF2B5EF4-FFF2-40B4-BE49-F238E27FC236}">
                <a16:creationId xmlns:a16="http://schemas.microsoft.com/office/drawing/2014/main" id="{30451703-529E-4E68-8228-F8F3BC22E84F}"/>
              </a:ext>
            </a:extLst>
          </p:cNvPr>
          <p:cNvSpPr>
            <a:spLocks noGrp="1"/>
          </p:cNvSpPr>
          <p:nvPr/>
        </p:nvSpPr>
        <p:spPr>
          <a:xfrm>
            <a:off x="723900" y="44100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question-3">
            <a:extLst>
              <a:ext uri="{FF2B5EF4-FFF2-40B4-BE49-F238E27FC236}">
                <a16:creationId xmlns:a16="http://schemas.microsoft.com/office/drawing/2014/main" id="{4555C0C2-8B5F-45EF-960F-50F1F947B52A}"/>
              </a:ext>
            </a:extLst>
          </p:cNvPr>
          <p:cNvSpPr>
            <a:spLocks noGrp="1"/>
          </p:cNvSpPr>
          <p:nvPr/>
        </p:nvSpPr>
        <p:spPr>
          <a:xfrm>
            <a:off x="1524000" y="43053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In any nuclear equation, which two totals must match on both sides?</a:t>
            </a:r>
          </a:p>
        </p:txBody>
      </p:sp>
      <p:sp>
        <p:nvSpPr>
          <p:cNvPr id="16" name="retrieval-close">
            <a:extLst>
              <a:ext uri="{FF2B5EF4-FFF2-40B4-BE49-F238E27FC236}">
                <a16:creationId xmlns:a16="http://schemas.microsoft.com/office/drawing/2014/main" id="{54EC95E9-E869-476B-A346-B431E28E6B61}"/>
              </a:ext>
            </a:extLst>
          </p:cNvPr>
          <p:cNvSpPr>
            <a:spLocks noGrp="1"/>
          </p:cNvSpPr>
          <p:nvPr/>
        </p:nvSpPr>
        <p:spPr>
          <a:xfrm>
            <a:off x="666750" y="56007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8A6200"/>
                </a:solidFill>
              </a:defRPr>
            </a:pPr>
            <a:r>
              <a:rPr sz="1800" b="1" i="0">
                <a:solidFill>
                  <a:srgbClr val="8A6200"/>
                </a:solidFill>
              </a:rPr>
              <a:t>Mini-whiteboard challenge: sketch or calculate one idea you expect to use today.</a:t>
            </a:r>
          </a:p>
        </p:txBody>
      </p:sp>
    </p:spTree>
    <p:extLst>
      <p:ext uri="{BB962C8B-B14F-4D97-AF65-F5344CB8AC3E}">
        <p14:creationId xmlns:p14="http://schemas.microsoft.com/office/powerpoint/2010/main" val="2109302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roup-label">
            <a:extLst>
              <a:ext uri="{FF2B5EF4-FFF2-40B4-BE49-F238E27FC236}">
                <a16:creationId xmlns:a16="http://schemas.microsoft.com/office/drawing/2014/main" id="{8E0CF54F-3143-4984-96C1-CB7166D44099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AP2 · UNIT 15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9190F2D3-437E-4937-B16B-F6AC8389D244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BB4ACA55-E2DE-479E-908E-48B2863D1DE9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69B6B404-1455-4B39-B063-9B08E233363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AP2-U15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BB73F7B7-BE3A-4484-A526-EB563265C84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Build the model before reaching for numbers</a:t>
            </a:r>
          </a:p>
        </p:txBody>
      </p:sp>
      <p:sp>
        <p:nvSpPr>
          <p:cNvPr id="6" name="core-index-1">
            <a:extLst>
              <a:ext uri="{FF2B5EF4-FFF2-40B4-BE49-F238E27FC236}">
                <a16:creationId xmlns:a16="http://schemas.microsoft.com/office/drawing/2014/main" id="{3B52041F-1C4B-41F5-91AD-84C30C98EA50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01</a:t>
            </a:r>
          </a:p>
        </p:txBody>
      </p:sp>
      <p:sp>
        <p:nvSpPr>
          <p:cNvPr id="7" name="core-point-1">
            <a:extLst>
              <a:ext uri="{FF2B5EF4-FFF2-40B4-BE49-F238E27FC236}">
                <a16:creationId xmlns:a16="http://schemas.microsoft.com/office/drawing/2014/main" id="{C1AEAD12-E46C-4E22-9CC1-72C1445511BB}"/>
              </a:ext>
            </a:extLst>
          </p:cNvPr>
          <p:cNvSpPr>
            <a:spLocks noGrp="1"/>
          </p:cNvSpPr>
          <p:nvPr/>
        </p:nvSpPr>
        <p:spPr>
          <a:xfrm>
            <a:off x="1257300" y="17811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Algebra-based: Photons carry energy hf.</a:t>
            </a:r>
          </a:p>
        </p:txBody>
      </p:sp>
      <p:sp>
        <p:nvSpPr>
          <p:cNvPr id="8" name="core-index-2">
            <a:extLst>
              <a:ext uri="{FF2B5EF4-FFF2-40B4-BE49-F238E27FC236}">
                <a16:creationId xmlns:a16="http://schemas.microsoft.com/office/drawing/2014/main" id="{85B45B79-4E05-498B-88A0-E0E9CC123B10}"/>
              </a:ext>
            </a:extLst>
          </p:cNvPr>
          <p:cNvSpPr>
            <a:spLocks noGrp="1"/>
          </p:cNvSpPr>
          <p:nvPr/>
        </p:nvSpPr>
        <p:spPr>
          <a:xfrm>
            <a:off x="685800" y="25908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02</a:t>
            </a:r>
          </a:p>
        </p:txBody>
      </p:sp>
      <p:sp>
        <p:nvSpPr>
          <p:cNvPr id="9" name="core-point-2">
            <a:extLst>
              <a:ext uri="{FF2B5EF4-FFF2-40B4-BE49-F238E27FC236}">
                <a16:creationId xmlns:a16="http://schemas.microsoft.com/office/drawing/2014/main" id="{48B8BAAD-9CCA-4A7B-B39C-C7C5A08B7337}"/>
              </a:ext>
            </a:extLst>
          </p:cNvPr>
          <p:cNvSpPr>
            <a:spLocks noGrp="1"/>
          </p:cNvSpPr>
          <p:nvPr/>
        </p:nvSpPr>
        <p:spPr>
          <a:xfrm>
            <a:off x="1257300" y="25622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Algebra-based: The photoelectric effect has a threshold frequency set by work function.</a:t>
            </a:r>
          </a:p>
        </p:txBody>
      </p:sp>
      <p:sp>
        <p:nvSpPr>
          <p:cNvPr id="10" name="core-index-3">
            <a:extLst>
              <a:ext uri="{FF2B5EF4-FFF2-40B4-BE49-F238E27FC236}">
                <a16:creationId xmlns:a16="http://schemas.microsoft.com/office/drawing/2014/main" id="{D805DF96-1A84-4281-BBEA-E097E4A064DA}"/>
              </a:ext>
            </a:extLst>
          </p:cNvPr>
          <p:cNvSpPr>
            <a:spLocks noGrp="1"/>
          </p:cNvSpPr>
          <p:nvPr/>
        </p:nvSpPr>
        <p:spPr>
          <a:xfrm>
            <a:off x="685800" y="33718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03</a:t>
            </a:r>
          </a:p>
        </p:txBody>
      </p:sp>
      <p:sp>
        <p:nvSpPr>
          <p:cNvPr id="11" name="core-point-3">
            <a:extLst>
              <a:ext uri="{FF2B5EF4-FFF2-40B4-BE49-F238E27FC236}">
                <a16:creationId xmlns:a16="http://schemas.microsoft.com/office/drawing/2014/main" id="{278722E2-28CA-4C2E-A7F1-D00B31B5E967}"/>
              </a:ext>
            </a:extLst>
          </p:cNvPr>
          <p:cNvSpPr>
            <a:spLocks noGrp="1"/>
          </p:cNvSpPr>
          <p:nvPr/>
        </p:nvSpPr>
        <p:spPr>
          <a:xfrm>
            <a:off x="1257300" y="33432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Algebra-based: Matter has wave behavior described by de Broglie wavelength.</a:t>
            </a:r>
          </a:p>
        </p:txBody>
      </p:sp>
      <p:sp>
        <p:nvSpPr>
          <p:cNvPr id="12" name="core-index-4">
            <a:extLst>
              <a:ext uri="{FF2B5EF4-FFF2-40B4-BE49-F238E27FC236}">
                <a16:creationId xmlns:a16="http://schemas.microsoft.com/office/drawing/2014/main" id="{ABB0B2F8-77AE-44DF-86DD-43C714AC7999}"/>
              </a:ext>
            </a:extLst>
          </p:cNvPr>
          <p:cNvSpPr>
            <a:spLocks noGrp="1"/>
          </p:cNvSpPr>
          <p:nvPr/>
        </p:nvSpPr>
        <p:spPr>
          <a:xfrm>
            <a:off x="685800" y="41529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04</a:t>
            </a:r>
          </a:p>
        </p:txBody>
      </p:sp>
      <p:sp>
        <p:nvSpPr>
          <p:cNvPr id="23" name="core-index-5">
            <a:extLst>
              <a:ext uri="{FF2B5EF4-FFF2-40B4-BE49-F238E27FC236}">
                <a16:creationId xmlns:a16="http://schemas.microsoft.com/office/drawing/2014/main" id="{ABB0B2F8-77AE-44DF-86DD-43C714AC7999}"/>
              </a:ext>
            </a:extLst>
          </p:cNvPr>
          <p:cNvSpPr>
            <a:spLocks noGrp="1"/>
          </p:cNvSpPr>
          <p:nvPr/>
        </p:nvSpPr>
        <p:spPr>
          <a:xfrm>
            <a:off x="685800" y="49339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05</a:t>
            </a:r>
          </a:p>
        </p:txBody>
      </p:sp>
      <p:sp>
        <p:nvSpPr>
          <p:cNvPr id="13" name="core-point-4">
            <a:extLst>
              <a:ext uri="{FF2B5EF4-FFF2-40B4-BE49-F238E27FC236}">
                <a16:creationId xmlns:a16="http://schemas.microsoft.com/office/drawing/2014/main" id="{0FB1B1B2-D7E4-4703-AC1D-D9607ED4C165}"/>
              </a:ext>
            </a:extLst>
          </p:cNvPr>
          <p:cNvSpPr>
            <a:spLocks noGrp="1"/>
          </p:cNvSpPr>
          <p:nvPr/>
        </p:nvSpPr>
        <p:spPr>
          <a:xfrm>
            <a:off x="1257300" y="41243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Algebra-based: Nuclear processes conserve charge, nucleon number and energy.</a:t>
            </a:r>
          </a:p>
        </p:txBody>
      </p:sp>
      <p:sp>
        <p:nvSpPr>
          <p:cNvPr id="24" name="core-point-5">
            <a:extLst>
              <a:ext uri="{FF2B5EF4-FFF2-40B4-BE49-F238E27FC236}">
                <a16:creationId xmlns:a16="http://schemas.microsoft.com/office/drawing/2014/main" id="{0FB1B1B2-D7E4-4703-AC1D-D9607ED4C165}"/>
              </a:ext>
            </a:extLst>
          </p:cNvPr>
          <p:cNvSpPr>
            <a:spLocks noGrp="1"/>
          </p:cNvSpPr>
          <p:nvPr/>
        </p:nvSpPr>
        <p:spPr>
          <a:xfrm>
            <a:off x="1257300" y="49053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Algebra-based: In a decay equation nucleon number and charge each balance; binding energy is the energy needed to pull a nucleus apart.</a:t>
            </a:r>
          </a:p>
        </p:txBody>
      </p:sp>
      <p:sp>
        <p:nvSpPr>
          <p:cNvPr id="14" name="equation-panel">
            <a:extLst>
              <a:ext uri="{FF2B5EF4-FFF2-40B4-BE49-F238E27FC236}">
                <a16:creationId xmlns:a16="http://schemas.microsoft.com/office/drawing/2014/main" id="{2323E80D-C395-44B4-A79D-D4E9D3A6FEC8}"/>
              </a:ext>
            </a:extLst>
          </p:cNvPr>
          <p:cNvSpPr>
            <a:spLocks noGrp="1"/>
          </p:cNvSpPr>
          <p:nvPr/>
        </p:nvSpPr>
        <p:spPr>
          <a:xfrm>
            <a:off x="7858125" y="1809750"/>
            <a:ext cx="3667125" cy="2952750"/>
          </a:xfrm>
          <a:prstGeom prst="roundRect">
            <a:avLst>
              <a:gd name="adj" fmla="val 387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5" name="equation-label">
            <a:extLst>
              <a:ext uri="{FF2B5EF4-FFF2-40B4-BE49-F238E27FC236}">
                <a16:creationId xmlns:a16="http://schemas.microsoft.com/office/drawing/2014/main" id="{059D4C5B-18C6-43F9-B4AF-F7547B74DBB1}"/>
              </a:ext>
            </a:extLst>
          </p:cNvPr>
          <p:cNvSpPr>
            <a:spLocks noGrp="1"/>
          </p:cNvSpPr>
          <p:nvPr/>
        </p:nvSpPr>
        <p:spPr>
          <a:xfrm>
            <a:off x="8143875" y="2095500"/>
            <a:ext cx="3095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EQUATIONS TO OWN</a:t>
            </a:r>
          </a:p>
        </p:txBody>
      </p:sp>
      <p:sp>
        <p:nvSpPr>
          <p:cNvPr id="16" name="equation-expression-1">
            <a:extLst>
              <a:ext uri="{FF2B5EF4-FFF2-40B4-BE49-F238E27FC236}">
                <a16:creationId xmlns:a16="http://schemas.microsoft.com/office/drawing/2014/main" id="{1C1010EF-909C-4642-9A40-BC59A880A56C}"/>
              </a:ext>
            </a:extLst>
          </p:cNvPr>
          <p:cNvSpPr>
            <a:spLocks noGrp="1"/>
          </p:cNvSpPr>
          <p:nvPr/>
        </p:nvSpPr>
        <p:spPr>
          <a:xfrm>
            <a:off x="8143875" y="2552700"/>
            <a:ext cx="3095625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ALGEBRA-BASED · Kmax = hf − φ</a:t>
            </a:r>
          </a:p>
        </p:txBody>
      </p:sp>
      <p:sp>
        <p:nvSpPr>
          <p:cNvPr id="17" name="equation-units-1">
            <a:extLst>
              <a:ext uri="{FF2B5EF4-FFF2-40B4-BE49-F238E27FC236}">
                <a16:creationId xmlns:a16="http://schemas.microsoft.com/office/drawing/2014/main" id="{E9060669-AB4C-428B-9857-A80F201699A0}"/>
              </a:ext>
            </a:extLst>
          </p:cNvPr>
          <p:cNvSpPr>
            <a:spLocks noGrp="1"/>
          </p:cNvSpPr>
          <p:nvPr/>
        </p:nvSpPr>
        <p:spPr>
          <a:xfrm>
            <a:off x="8143875" y="3276600"/>
            <a:ext cx="309562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J</a:t>
            </a:r>
          </a:p>
        </p:txBody>
      </p:sp>
      <p:sp>
        <p:nvSpPr>
          <p:cNvPr id="18" name="equation-expression-2">
            <a:extLst>
              <a:ext uri="{FF2B5EF4-FFF2-40B4-BE49-F238E27FC236}">
                <a16:creationId xmlns:a16="http://schemas.microsoft.com/office/drawing/2014/main" id="{B05E16C3-C59D-41D3-B85B-167152C83820}"/>
              </a:ext>
            </a:extLst>
          </p:cNvPr>
          <p:cNvSpPr>
            <a:spLocks noGrp="1"/>
          </p:cNvSpPr>
          <p:nvPr/>
        </p:nvSpPr>
        <p:spPr>
          <a:xfrm>
            <a:off x="8143875" y="3714750"/>
            <a:ext cx="3095625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ALGEBRA-BASED · λ = h/p</a:t>
            </a:r>
          </a:p>
        </p:txBody>
      </p:sp>
      <p:sp>
        <p:nvSpPr>
          <p:cNvPr id="19" name="equation-units-2">
            <a:extLst>
              <a:ext uri="{FF2B5EF4-FFF2-40B4-BE49-F238E27FC236}">
                <a16:creationId xmlns:a16="http://schemas.microsoft.com/office/drawing/2014/main" id="{B1D130A3-E9A1-444F-90D1-EE081EA1BFC7}"/>
              </a:ext>
            </a:extLst>
          </p:cNvPr>
          <p:cNvSpPr>
            <a:spLocks noGrp="1"/>
          </p:cNvSpPr>
          <p:nvPr/>
        </p:nvSpPr>
        <p:spPr>
          <a:xfrm>
            <a:off x="8143875" y="4267200"/>
            <a:ext cx="309562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m</a:t>
            </a:r>
          </a:p>
        </p:txBody>
      </p:sp>
      <p:sp>
        <p:nvSpPr>
          <p:cNvPr id="20" name="vocabulary-label">
            <a:extLst>
              <a:ext uri="{FF2B5EF4-FFF2-40B4-BE49-F238E27FC236}">
                <a16:creationId xmlns:a16="http://schemas.microsoft.com/office/drawing/2014/main" id="{F01B7F2E-58A2-4F47-AA0D-B012286A046A}"/>
              </a:ext>
            </a:extLst>
          </p:cNvPr>
          <p:cNvSpPr>
            <a:spLocks noGrp="1"/>
          </p:cNvSpPr>
          <p:nvPr/>
        </p:nvSpPr>
        <p:spPr>
          <a:xfrm>
            <a:off x="7858125" y="4895850"/>
            <a:ext cx="36671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SAY IT PRECISELY</a:t>
            </a:r>
          </a:p>
        </p:txBody>
      </p:sp>
      <p:sp>
        <p:nvSpPr>
          <p:cNvPr id="21" name="vocabulary">
            <a:extLst>
              <a:ext uri="{FF2B5EF4-FFF2-40B4-BE49-F238E27FC236}">
                <a16:creationId xmlns:a16="http://schemas.microsoft.com/office/drawing/2014/main" id="{6C5488D3-EDC7-4BD9-AB6B-6E4C5E2D1B86}"/>
              </a:ext>
            </a:extLst>
          </p:cNvPr>
          <p:cNvSpPr>
            <a:spLocks noGrp="1"/>
          </p:cNvSpPr>
          <p:nvPr/>
        </p:nvSpPr>
        <p:spPr>
          <a:xfrm>
            <a:off x="7858125" y="5257800"/>
            <a:ext cx="3667125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photon · work function · threshold frequency · matter wave · half-life · binding energy</a:t>
            </a:r>
          </a:p>
        </p:txBody>
      </p:sp>
    </p:spTree>
    <p:extLst>
      <p:ext uri="{BB962C8B-B14F-4D97-AF65-F5344CB8AC3E}">
        <p14:creationId xmlns:p14="http://schemas.microsoft.com/office/powerpoint/2010/main" val="1760071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03E53-3F69-AEA9-517E-9F9B15EE2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roup-label">
            <a:extLst>
              <a:ext uri="{FF2B5EF4-FFF2-40B4-BE49-F238E27FC236}">
                <a16:creationId xmlns:a16="http://schemas.microsoft.com/office/drawing/2014/main" id="{454E7428-03DC-BE4F-165C-47657577D28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AP2 · UNIT 15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673558FF-E28B-9DC5-1340-E154A92DB641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E7600A06-6153-FE84-4E90-0F6D56528BAC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90ADD581-9E76-2CCB-898B-EAAD5C2B0F47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AP2-U15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D9EFD30A-65F6-09A9-FC1E-427799DF44DF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lang="en-US" sz="3600" b="1" i="0">
                <a:solidFill>
                  <a:srgbClr val="0A332E"/>
                </a:solidFill>
              </a:rPr>
              <a:t>In one sentence</a:t>
            </a:r>
            <a:endParaRPr sz="3600" b="1" i="0">
              <a:solidFill>
                <a:srgbClr val="0A332E"/>
              </a:solidFill>
            </a:endParaRPr>
          </a:p>
        </p:txBody>
      </p:sp>
      <p:sp>
        <p:nvSpPr>
          <p:cNvPr id="23" name="simple-definition-label">
            <a:extLst>
              <a:ext uri="{FF2B5EF4-FFF2-40B4-BE49-F238E27FC236}">
                <a16:creationId xmlns:a16="http://schemas.microsoft.com/office/drawing/2014/main" id="{3217DE0F-2B68-0C86-38A6-8594FA71F372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4" name="simple-definition">
            <a:extLst>
              <a:ext uri="{FF2B5EF4-FFF2-40B4-BE49-F238E27FC236}">
                <a16:creationId xmlns:a16="http://schemas.microsoft.com/office/drawing/2014/main" id="{CD61B11C-086A-E65E-A95E-A97088099E68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Modern physics is where the classical picture breaks down: energy arrives in discrete lumps, particles behave like waves, and the nucleus itself changes — all at scales too small for everyday intuition.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9A0DDF1-6DFD-6954-2FFE-6FBA46437A21}"/>
              </a:ext>
            </a:extLst>
          </p:cNvPr>
          <p:cNvSpPr/>
          <p:nvPr/>
        </p:nvSpPr>
        <p:spPr>
          <a:xfrm>
            <a:off x="1524000" y="4182533"/>
            <a:ext cx="1905000" cy="1633126"/>
          </a:xfrm>
          <a:prstGeom prst="rect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metal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C166F57-DCF9-AD1B-E1DC-7D89CD9B3B9F}"/>
              </a:ext>
            </a:extLst>
          </p:cNvPr>
          <p:cNvSpPr txBox="1"/>
          <p:nvPr/>
        </p:nvSpPr>
        <p:spPr>
          <a:xfrm>
            <a:off x="1498600" y="3832578"/>
            <a:ext cx="254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φ = energy needed to escape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2564F76-63CD-9CA8-33DA-5876251ACEBA}"/>
              </a:ext>
            </a:extLst>
          </p:cNvPr>
          <p:cNvCxnSpPr/>
          <p:nvPr/>
        </p:nvCxnSpPr>
        <p:spPr>
          <a:xfrm flipH="1">
            <a:off x="3530600" y="4240859"/>
            <a:ext cx="1930400" cy="349956"/>
          </a:xfrm>
          <a:prstGeom prst="line">
            <a:avLst/>
          </a:prstGeom>
          <a:ln w="3175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6E78FE78-FB54-5885-BFA4-09E1929093E0}"/>
              </a:ext>
            </a:extLst>
          </p:cNvPr>
          <p:cNvSpPr txBox="1"/>
          <p:nvPr/>
        </p:nvSpPr>
        <p:spPr>
          <a:xfrm>
            <a:off x="5562600" y="4065882"/>
            <a:ext cx="2667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photon, hf &gt; </a:t>
            </a:r>
            <a:r>
              <a:rPr lang="el-GR" sz="1600">
                <a:solidFill>
                  <a:srgbClr val="EF5C3E"/>
                </a:solidFill>
              </a:rPr>
              <a:t>φ</a:t>
            </a:r>
            <a:endParaRPr lang="en-US" sz="1600">
              <a:solidFill>
                <a:srgbClr val="EF5C3E"/>
              </a:solidFill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65311C9-957F-C42C-6EB8-57F446F8A19A}"/>
              </a:ext>
            </a:extLst>
          </p:cNvPr>
          <p:cNvCxnSpPr/>
          <p:nvPr/>
        </p:nvCxnSpPr>
        <p:spPr>
          <a:xfrm flipH="1">
            <a:off x="3530600" y="5057422"/>
            <a:ext cx="1930400" cy="0"/>
          </a:xfrm>
          <a:prstGeom prst="line">
            <a:avLst/>
          </a:prstGeom>
          <a:ln w="19050">
            <a:solidFill>
              <a:srgbClr val="6B7F7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A6628E74-BF42-D7F4-1F3C-46DD3602EA43}"/>
              </a:ext>
            </a:extLst>
          </p:cNvPr>
          <p:cNvSpPr txBox="1"/>
          <p:nvPr/>
        </p:nvSpPr>
        <p:spPr>
          <a:xfrm>
            <a:off x="5562600" y="4882445"/>
            <a:ext cx="2794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hf &lt; φ: nothing comes out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A4E3AC3-EDA1-4E78-8DF1-CCDE42363F5F}"/>
              </a:ext>
            </a:extLst>
          </p:cNvPr>
          <p:cNvCxnSpPr/>
          <p:nvPr/>
        </p:nvCxnSpPr>
        <p:spPr>
          <a:xfrm>
            <a:off x="3505200" y="5465704"/>
            <a:ext cx="1879600" cy="262467"/>
          </a:xfrm>
          <a:prstGeom prst="line">
            <a:avLst/>
          </a:prstGeom>
          <a:ln w="3175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B4A18D5F-8FB4-8851-0C67-8C5BE34750E1}"/>
              </a:ext>
            </a:extLst>
          </p:cNvPr>
          <p:cNvSpPr/>
          <p:nvPr/>
        </p:nvSpPr>
        <p:spPr>
          <a:xfrm>
            <a:off x="5334000" y="5640682"/>
            <a:ext cx="177800" cy="204140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8F2D385-5E3E-1FBD-BEFD-D09612BE968F}"/>
              </a:ext>
            </a:extLst>
          </p:cNvPr>
          <p:cNvSpPr txBox="1"/>
          <p:nvPr/>
        </p:nvSpPr>
        <p:spPr>
          <a:xfrm>
            <a:off x="5588000" y="5524029"/>
            <a:ext cx="2794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electron leaves with K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4676720-6FE6-61D8-2F3F-9FFEE42311E7}"/>
              </a:ext>
            </a:extLst>
          </p:cNvPr>
          <p:cNvSpPr txBox="1"/>
          <p:nvPr/>
        </p:nvSpPr>
        <p:spPr>
          <a:xfrm>
            <a:off x="8509000" y="4240859"/>
            <a:ext cx="2921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102E29"/>
                </a:solidFill>
              </a:rPr>
              <a:t>hf = </a:t>
            </a:r>
            <a:r>
              <a:rPr lang="el-GR" sz="1600" b="1">
                <a:solidFill>
                  <a:srgbClr val="102E29"/>
                </a:solidFill>
              </a:rPr>
              <a:t>φ + </a:t>
            </a:r>
            <a:r>
              <a:rPr lang="en-US" sz="1600" b="1">
                <a:solidFill>
                  <a:srgbClr val="102E29"/>
                </a:solidFill>
              </a:rPr>
              <a:t>K_max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09F7F7A-38C3-B837-187F-44C8F34B7F67}"/>
              </a:ext>
            </a:extLst>
          </p:cNvPr>
          <p:cNvSpPr txBox="1"/>
          <p:nvPr/>
        </p:nvSpPr>
        <p:spPr>
          <a:xfrm>
            <a:off x="8509000" y="4736629"/>
            <a:ext cx="2921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One photon, one electron. Brighter light sends more of them, not faster ones.</a:t>
            </a:r>
          </a:p>
        </p:txBody>
      </p:sp>
      <p:sp>
        <p:nvSpPr>
          <p:cNvPr id="36" name="diagram-caption">
            <a:extLst>
              <a:ext uri="{FF2B5EF4-FFF2-40B4-BE49-F238E27FC236}">
                <a16:creationId xmlns:a16="http://schemas.microsoft.com/office/drawing/2014/main" id="{8B9CF075-4885-76CA-EA05-1E3BD12938D1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Energy arrives one photon at a time; if one lump is too small, no number of them helps.</a:t>
            </a:r>
          </a:p>
        </p:txBody>
      </p:sp>
    </p:spTree>
    <p:extLst>
      <p:ext uri="{BB962C8B-B14F-4D97-AF65-F5344CB8AC3E}">
        <p14:creationId xmlns:p14="http://schemas.microsoft.com/office/powerpoint/2010/main" val="3120916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C8F901E3-6704-4F9A-93EE-3E2327894B4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AP2 · UNIT 15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89BEE07A-E7E7-47C7-82DD-0989DFCE4272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99EBE22E-A7CE-4893-A167-4874D154CD8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677D226F-D69A-41F0-9D29-E8A3371ED677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AP2-U15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FB5AD4AD-A9E6-45D6-8A79-86D81F10B08F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Photoelectron energy rises linearly above threshold</a:t>
            </a:r>
          </a:p>
        </p:txBody>
      </p:sp>
      <p:sp>
        <p:nvSpPr>
          <p:cNvPr id="6" name="graph-mode">
            <a:extLst>
              <a:ext uri="{FF2B5EF4-FFF2-40B4-BE49-F238E27FC236}">
                <a16:creationId xmlns:a16="http://schemas.microsoft.com/office/drawing/2014/main" id="{1E225214-8731-4767-AA24-3432D12DF963}"/>
              </a:ext>
            </a:extLst>
          </p:cNvPr>
          <p:cNvSpPr>
            <a:spLocks noGrp="1"/>
          </p:cNvSpPr>
          <p:nvPr/>
        </p:nvSpPr>
        <p:spPr>
          <a:xfrm>
            <a:off x="666750" y="1657350"/>
            <a:ext cx="3429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INTERACTIVE GRAPH · PREDICT → EDIT → EXPLAIN</a:t>
            </a:r>
          </a:p>
        </p:txBody>
      </p:sp>
      <p:sp>
        <p:nvSpPr>
          <p:cNvPr id="7" name="graph-prompt">
            <a:extLst>
              <a:ext uri="{FF2B5EF4-FFF2-40B4-BE49-F238E27FC236}">
                <a16:creationId xmlns:a16="http://schemas.microsoft.com/office/drawing/2014/main" id="{DB9BC6AF-0373-4135-BF5A-106B9461D54D}"/>
              </a:ext>
            </a:extLst>
          </p:cNvPr>
          <p:cNvSpPr>
            <a:spLocks noGrp="1"/>
          </p:cNvSpPr>
          <p:nvPr/>
        </p:nvSpPr>
        <p:spPr>
          <a:xfrm>
            <a:off x="666750" y="2362200"/>
            <a:ext cx="31432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0A332E"/>
                </a:solidFill>
              </a:defRPr>
            </a:pPr>
            <a:r>
              <a:rPr sz="1950" b="1" i="0">
                <a:solidFill>
                  <a:srgbClr val="0A332E"/>
                </a:solidFill>
              </a:rPr>
              <a:t>Predict the shape first. Then click the native chart in PowerPoint, change one value and explain what physics changed.</a:t>
            </a:r>
          </a:p>
        </p:txBody>
      </p:sp>
      <p:sp>
        <p:nvSpPr>
          <p:cNvPr id="8" name="graph-data">
            <a:extLst>
              <a:ext uri="{FF2B5EF4-FFF2-40B4-BE49-F238E27FC236}">
                <a16:creationId xmlns:a16="http://schemas.microsoft.com/office/drawing/2014/main" id="{81B8C71E-F814-46E2-B3F4-B225541918A7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31432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Data: Editable model data: (5, 0.1), (6, 0.5), …, (8, 1.3), (9, 1.7).</a:t>
            </a:r>
          </a:p>
        </p:txBody>
      </p:sp>
      <p:sp>
        <p:nvSpPr>
          <p:cNvPr id="9" name="graph-scale">
            <a:extLst>
              <a:ext uri="{FF2B5EF4-FFF2-40B4-BE49-F238E27FC236}">
                <a16:creationId xmlns:a16="http://schemas.microsoft.com/office/drawing/2014/main" id="{66F8698A-5579-41F9-8A22-3AFE823E5A8E}"/>
              </a:ext>
            </a:extLst>
          </p:cNvPr>
          <p:cNvSpPr>
            <a:spLocks noGrp="1"/>
          </p:cNvSpPr>
          <p:nvPr/>
        </p:nvSpPr>
        <p:spPr>
          <a:xfrm>
            <a:off x="666750" y="4953000"/>
            <a:ext cx="3143250" cy="1028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Scale: 0.1–1.7 eV. Axes: Light frequency / 10¹⁴ Hz; Maximum kinetic energy / eV.</a:t>
            </a:r>
          </a:p>
        </p:txBody>
      </p:sp>
      <p:sp>
        <p:nvSpPr>
          <p:cNvPr id="10" name="chart-frame">
            <a:extLst>
              <a:ext uri="{FF2B5EF4-FFF2-40B4-BE49-F238E27FC236}">
                <a16:creationId xmlns:a16="http://schemas.microsoft.com/office/drawing/2014/main" id="{ECDEE770-79D5-45F2-8DF4-45B47A57555B}"/>
              </a:ext>
            </a:extLst>
          </p:cNvPr>
          <p:cNvSpPr>
            <a:spLocks noGrp="1"/>
          </p:cNvSpPr>
          <p:nvPr/>
        </p:nvSpPr>
        <p:spPr>
          <a:xfrm>
            <a:off x="4143375" y="1790700"/>
            <a:ext cx="7381875" cy="4191000"/>
          </a:xfrm>
          <a:prstGeom prst="roundRect">
            <a:avLst>
              <a:gd name="adj" fmla="val 2727"/>
            </a:avLst>
          </a:prstGeom>
          <a:solidFill>
            <a:srgbClr val="FCFAF1"/>
          </a:solidFill>
          <a:ln w="9525">
            <a:solidFill>
              <a:srgbClr val="A9BBB4"/>
            </a:solidFill>
            <a:prstDash val="solid"/>
          </a:ln>
        </p:spPr>
      </p:sp>
      <p:graphicFrame>
        <p:nvGraphicFramePr>
          <p:cNvPr id="22" name="Chart"/>
          <p:cNvGraphicFramePr/>
          <p:nvPr/>
        </p:nvGraphicFramePr>
        <p:xfrm>
          <a:off x="4429125" y="2076450"/>
          <a:ext cx="6810375" cy="3619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98835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16380D96-C356-4889-BFAF-8B97B17D887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AP2 · UNIT 15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8763BD78-D7E1-4B3D-ABFE-2A51984AEFE7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D33544BA-D3BC-40CD-B24E-E98A8372C463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4B4C1967-6731-4433-A550-886C19517B68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AP2-U15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372D7D94-732D-4B74-B844-5A7E3CBF9C6D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Worked problem: model → equation → answer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18988EB2-F499-49F8-8DC5-F790A0DC6B60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ALGEBRA-BASED · FULLY WORKED PROBLEM · SHOW THE METHOD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E0265983-A59D-4784-B9E1-892B560F8F21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21CD7CC7-8ACE-482A-9CC3-B1A7B3CB8578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 metal has work function 2.2 eV and absorbs 3.5 eV photons. Find maximum electron kinetic energy.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B0971A95-D015-4331-BF1B-83748CE51BA9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8A6200"/>
                </a:solidFill>
              </a:defRPr>
            </a:pPr>
            <a:r>
              <a:rPr sz="1800" b="1" i="0">
                <a:solidFill>
                  <a:srgbClr val="8A6200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6661CC5E-CC89-4C36-8FBE-F6404339C0BE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2B21ABEC-982E-4832-92A2-4142684260F6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Use Kmax = Ephoton − φ.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00A988F3-8BB0-4185-B434-8CDBA5608BA1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8A6200"/>
                </a:solidFill>
              </a:defRPr>
            </a:pPr>
            <a:r>
              <a:rPr sz="1800" b="1" i="0">
                <a:solidFill>
                  <a:srgbClr val="8A6200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2D7C6165-537B-4C97-9C47-7192E3D89AFA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3739CD9D-DF0F-4E6D-885C-E0783F97F3DE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Subtract 3.5 − 2.2.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AB57A544-FDEB-4D2F-8F7B-A1BBE0B9B47D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8A6200"/>
                </a:solidFill>
              </a:defRPr>
            </a:pPr>
            <a:r>
              <a:rPr sz="1800" b="1" i="0">
                <a:solidFill>
                  <a:srgbClr val="8A6200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51D42050-67AD-4580-B114-6CAFFAD68055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335ED3E5-D4E0-4895-936A-434E21EC90D0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Keep electron-volts unless conversion is requested.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3F6D96E9-4E14-4013-8FA5-E6ED4E9F18EC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14B0D537-80E0-4870-8228-5E19B2DF9C2A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Kmax = 1.3 eV.</a:t>
            </a:r>
          </a:p>
        </p:txBody>
      </p:sp>
    </p:spTree>
    <p:extLst>
      <p:ext uri="{BB962C8B-B14F-4D97-AF65-F5344CB8AC3E}">
        <p14:creationId xmlns:p14="http://schemas.microsoft.com/office/powerpoint/2010/main" val="1450906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61719571-FF0E-4D91-9514-BE9BE8D04AA4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AP2 · UNIT 15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7F1E95BB-EE75-442C-93ED-1AC9B0E63E98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57DBF829-064D-4C02-AA10-373077EC4A8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951946FC-8FB2-4EF8-9373-4364DD4E7B7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AP2-U15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511EE112-D898-40F4-89B3-C978CCD1882F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Guided problem: finish the reasoning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38969C8F-6BD0-49DE-A7DA-6BA5913C4D97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ALGEBRA-BASED · GUIDED WORKED PROBLEM · TRY EACH STEP BEFORE READING ON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3B904BB2-27FE-4FBE-838C-564885B654F8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14FF9EB1-866C-4599-95C0-029F15E55C3E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 sample has half-life 6.0 h and starts with 8000 undecayed nuclei. Find the number after 18 h.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CDAC5C06-1054-49B0-A3A4-1391F74D30FA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8A6200"/>
                </a:solidFill>
              </a:defRPr>
            </a:pPr>
            <a:r>
              <a:rPr sz="1800" b="1" i="0">
                <a:solidFill>
                  <a:srgbClr val="8A6200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FA3B2B2F-B178-4FCD-9A99-A9EFAC12590A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DDE15363-179E-4817-B39B-FCA4AF69C41C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18/6 = 3 half-lives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F4D71470-B55A-4F3D-A1AB-2B31FE722F9D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8A6200"/>
                </a:solidFill>
              </a:defRPr>
            </a:pPr>
            <a:r>
              <a:rPr sz="1800" b="1" i="0">
                <a:solidFill>
                  <a:srgbClr val="8A6200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739D27D2-4079-4A75-A08E-D5C1E2D31DFA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528C3CA1-46D7-4067-8E09-E30F84C27436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N = 8000(½)³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ADDD7ABF-0F65-4168-A5B4-11236F85995B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8A6200"/>
                </a:solidFill>
              </a:defRPr>
            </a:pPr>
            <a:r>
              <a:rPr sz="1800" b="1" i="0">
                <a:solidFill>
                  <a:srgbClr val="8A6200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305B2EEC-4E05-40BA-8756-F2B40BC666A3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DB57D774-6FBA-4A06-A700-3DDDD595C854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Check the direction, significant figures and physical meaning of the result.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10410A76-BCD4-49DB-AF5D-0DAB81C7B1D1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473D0578-E6F4-4897-880F-C16A9DD7A9EB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N = 1000 nuclei.</a:t>
            </a:r>
          </a:p>
        </p:txBody>
      </p:sp>
    </p:spTree>
    <p:extLst>
      <p:ext uri="{BB962C8B-B14F-4D97-AF65-F5344CB8AC3E}">
        <p14:creationId xmlns:p14="http://schemas.microsoft.com/office/powerpoint/2010/main" val="614370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977292EC-E49B-4F41-BBD2-7690A5C7AFE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AP2 · UNIT 15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F0214E45-30F4-43BE-85B6-74BE83EAA1D4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2C36ECB1-483D-4277-82B6-C8F9677B9D86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6627A883-3434-4476-90B5-324EA391250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COLLEGE BOARD AP PHYSICS · AP2-U15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6BF150B9-EA0C-4753-9AB9-E210613F660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activity-format">
            <a:extLst>
              <a:ext uri="{FF2B5EF4-FFF2-40B4-BE49-F238E27FC236}">
                <a16:creationId xmlns:a16="http://schemas.microsoft.com/office/drawing/2014/main" id="{FDDE5BDF-FB2A-4E18-A75B-F4D8FA8AB95D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666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CLASS ACTIVITY · AP SCIENCE-PRACTICE ACTIVITY</a:t>
            </a:r>
          </a:p>
        </p:txBody>
      </p:sp>
      <p:sp>
        <p:nvSpPr>
          <p:cNvPr id="7" name="materials-label">
            <a:extLst>
              <a:ext uri="{FF2B5EF4-FFF2-40B4-BE49-F238E27FC236}">
                <a16:creationId xmlns:a16="http://schemas.microsoft.com/office/drawing/2014/main" id="{2FE0B7E9-4AA5-4AD4-BBC7-12E696343A17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YOU NEED</a:t>
            </a:r>
          </a:p>
        </p:txBody>
      </p:sp>
      <p:sp>
        <p:nvSpPr>
          <p:cNvPr id="8" name="materials">
            <a:extLst>
              <a:ext uri="{FF2B5EF4-FFF2-40B4-BE49-F238E27FC236}">
                <a16:creationId xmlns:a16="http://schemas.microsoft.com/office/drawing/2014/main" id="{B3CE02E5-2056-409C-94CD-E994C9B5F5CF}"/>
              </a:ext>
            </a:extLst>
          </p:cNvPr>
          <p:cNvSpPr>
            <a:spLocks noGrp="1"/>
          </p:cNvSpPr>
          <p:nvPr/>
        </p:nvSpPr>
        <p:spPr>
          <a:xfrm>
            <a:off x="666750" y="2667000"/>
            <a:ext cx="3429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F4F0E2"/>
                </a:solidFill>
              </a:defRPr>
            </a:pPr>
            <a:r>
              <a:rPr sz="1875" b="0" i="0">
                <a:solidFill>
                  <a:srgbClr val="F4F0E2"/>
                </a:solidFill>
              </a:rPr>
              <a:t>• editable slide • mini-whiteboards • calculator when useful</a:t>
            </a:r>
          </a:p>
        </p:txBody>
      </p:sp>
      <p:sp>
        <p:nvSpPr>
          <p:cNvPr id="9" name="activity-step-1">
            <a:extLst>
              <a:ext uri="{FF2B5EF4-FFF2-40B4-BE49-F238E27FC236}">
                <a16:creationId xmlns:a16="http://schemas.microsoft.com/office/drawing/2014/main" id="{E0EF430A-0138-4D2C-87AD-ACD51E28ACBC}"/>
              </a:ext>
            </a:extLst>
          </p:cNvPr>
          <p:cNvSpPr>
            <a:spLocks noGrp="1"/>
          </p:cNvSpPr>
          <p:nvPr/>
        </p:nvSpPr>
        <p:spPr>
          <a:xfrm>
            <a:off x="4905375" y="2143125"/>
            <a:ext cx="514350" cy="5143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0" name="activity-step-number-1">
            <a:extLst>
              <a:ext uri="{FF2B5EF4-FFF2-40B4-BE49-F238E27FC236}">
                <a16:creationId xmlns:a16="http://schemas.microsoft.com/office/drawing/2014/main" id="{3D339B2D-454C-4B72-BAFE-7C9F6A3670E1}"/>
              </a:ext>
            </a:extLst>
          </p:cNvPr>
          <p:cNvSpPr>
            <a:spLocks noGrp="1"/>
          </p:cNvSpPr>
          <p:nvPr/>
        </p:nvSpPr>
        <p:spPr>
          <a:xfrm>
            <a:off x="4905375" y="22098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11" name="activity-step-text-1">
            <a:extLst>
              <a:ext uri="{FF2B5EF4-FFF2-40B4-BE49-F238E27FC236}">
                <a16:creationId xmlns:a16="http://schemas.microsoft.com/office/drawing/2014/main" id="{07B15526-4BFD-4A41-921C-6F59BCF8BC64}"/>
              </a:ext>
            </a:extLst>
          </p:cNvPr>
          <p:cNvSpPr>
            <a:spLocks noGrp="1"/>
          </p:cNvSpPr>
          <p:nvPr/>
        </p:nvSpPr>
        <p:spPr>
          <a:xfrm>
            <a:off x="5715000" y="20955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Sort observations into wave-model, particle-model or both.</a:t>
            </a:r>
          </a:p>
        </p:txBody>
      </p:sp>
      <p:sp>
        <p:nvSpPr>
          <p:cNvPr id="12" name="activity-step-2">
            <a:extLst>
              <a:ext uri="{FF2B5EF4-FFF2-40B4-BE49-F238E27FC236}">
                <a16:creationId xmlns:a16="http://schemas.microsoft.com/office/drawing/2014/main" id="{C0359B5C-D4C9-4675-A85E-B56E0946BE98}"/>
              </a:ext>
            </a:extLst>
          </p:cNvPr>
          <p:cNvSpPr>
            <a:spLocks noGrp="1"/>
          </p:cNvSpPr>
          <p:nvPr/>
        </p:nvSpPr>
        <p:spPr>
          <a:xfrm>
            <a:off x="4905375" y="3209925"/>
            <a:ext cx="514350" cy="5143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3" name="activity-step-number-2">
            <a:extLst>
              <a:ext uri="{FF2B5EF4-FFF2-40B4-BE49-F238E27FC236}">
                <a16:creationId xmlns:a16="http://schemas.microsoft.com/office/drawing/2014/main" id="{183FC793-9D7B-4D9F-8334-B261DF148AF7}"/>
              </a:ext>
            </a:extLst>
          </p:cNvPr>
          <p:cNvSpPr>
            <a:spLocks noGrp="1"/>
          </p:cNvSpPr>
          <p:nvPr/>
        </p:nvSpPr>
        <p:spPr>
          <a:xfrm>
            <a:off x="4905375" y="32766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4" name="activity-step-text-2">
            <a:extLst>
              <a:ext uri="{FF2B5EF4-FFF2-40B4-BE49-F238E27FC236}">
                <a16:creationId xmlns:a16="http://schemas.microsoft.com/office/drawing/2014/main" id="{E7E713D1-A9BF-4F7F-8F64-D47CDCF794F9}"/>
              </a:ext>
            </a:extLst>
          </p:cNvPr>
          <p:cNvSpPr>
            <a:spLocks noGrp="1"/>
          </p:cNvSpPr>
          <p:nvPr/>
        </p:nvSpPr>
        <p:spPr>
          <a:xfrm>
            <a:off x="5715000" y="31623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Choose one observation and write a claim–evidence–reasoning argument.</a:t>
            </a:r>
          </a:p>
        </p:txBody>
      </p:sp>
      <p:sp>
        <p:nvSpPr>
          <p:cNvPr id="15" name="activity-step-3">
            <a:extLst>
              <a:ext uri="{FF2B5EF4-FFF2-40B4-BE49-F238E27FC236}">
                <a16:creationId xmlns:a16="http://schemas.microsoft.com/office/drawing/2014/main" id="{B7667BF2-DE27-4056-95DB-7BC02C0FFCA8}"/>
              </a:ext>
            </a:extLst>
          </p:cNvPr>
          <p:cNvSpPr>
            <a:spLocks noGrp="1"/>
          </p:cNvSpPr>
          <p:nvPr/>
        </p:nvSpPr>
        <p:spPr>
          <a:xfrm>
            <a:off x="4905375" y="4276725"/>
            <a:ext cx="514350" cy="5143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6" name="activity-step-number-3">
            <a:extLst>
              <a:ext uri="{FF2B5EF4-FFF2-40B4-BE49-F238E27FC236}">
                <a16:creationId xmlns:a16="http://schemas.microsoft.com/office/drawing/2014/main" id="{B793DD6A-B319-448F-8398-F6481329C163}"/>
              </a:ext>
            </a:extLst>
          </p:cNvPr>
          <p:cNvSpPr>
            <a:spLocks noGrp="1"/>
          </p:cNvSpPr>
          <p:nvPr/>
        </p:nvSpPr>
        <p:spPr>
          <a:xfrm>
            <a:off x="4905375" y="43434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7" name="activity-step-text-3">
            <a:extLst>
              <a:ext uri="{FF2B5EF4-FFF2-40B4-BE49-F238E27FC236}">
                <a16:creationId xmlns:a16="http://schemas.microsoft.com/office/drawing/2014/main" id="{A7B3B88A-2027-4EAE-9BB8-D8A881EB93F9}"/>
              </a:ext>
            </a:extLst>
          </p:cNvPr>
          <p:cNvSpPr>
            <a:spLocks noGrp="1"/>
          </p:cNvSpPr>
          <p:nvPr/>
        </p:nvSpPr>
        <p:spPr>
          <a:xfrm>
            <a:off x="5715000" y="42291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Challenge whether the evidence actually discriminates between models.</a:t>
            </a:r>
          </a:p>
        </p:txBody>
      </p:sp>
      <p:sp>
        <p:nvSpPr>
          <p:cNvPr id="18" name="rule-70-518">
            <a:extLst>
              <a:ext uri="{FF2B5EF4-FFF2-40B4-BE49-F238E27FC236}">
                <a16:creationId xmlns:a16="http://schemas.microsoft.com/office/drawing/2014/main" id="{94891566-39D3-40CB-999D-6B7E84A20F97}"/>
              </a:ext>
            </a:extLst>
          </p:cNvPr>
          <p:cNvSpPr>
            <a:spLocks noGrp="1"/>
          </p:cNvSpPr>
          <p:nvPr/>
        </p:nvSpPr>
        <p:spPr>
          <a:xfrm>
            <a:off x="666750" y="4933950"/>
            <a:ext cx="10477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9" name="success-check">
            <a:extLst>
              <a:ext uri="{FF2B5EF4-FFF2-40B4-BE49-F238E27FC236}">
                <a16:creationId xmlns:a16="http://schemas.microsoft.com/office/drawing/2014/main" id="{80925E42-BE4E-46D4-A7A3-9B5E3BCC5650}"/>
              </a:ext>
            </a:extLst>
          </p:cNvPr>
          <p:cNvSpPr>
            <a:spLocks noGrp="1"/>
          </p:cNvSpPr>
          <p:nvPr/>
        </p:nvSpPr>
        <p:spPr>
          <a:xfrm>
            <a:off x="666750" y="5219700"/>
            <a:ext cx="105727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EFB42B"/>
                </a:solidFill>
              </a:defRPr>
            </a:pPr>
            <a:r>
              <a:rPr sz="1875" b="1" i="0">
                <a:solidFill>
                  <a:srgbClr val="EFB42B"/>
                </a:solidFill>
              </a:rPr>
              <a:t>Success check: The reasoning explains why the observation supports the selected model.</a:t>
            </a:r>
          </a:p>
        </p:txBody>
      </p:sp>
    </p:spTree>
    <p:extLst>
      <p:ext uri="{BB962C8B-B14F-4D97-AF65-F5344CB8AC3E}">
        <p14:creationId xmlns:p14="http://schemas.microsoft.com/office/powerpoint/2010/main" val="669150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B4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FF2B5EF4-FFF2-40B4-BE49-F238E27FC236}">
                <a16:creationId xmlns:a16="http://schemas.microsoft.com/office/drawing/2014/main" id="{AFB710FD-1247-4581-8D0F-9C6F098BF3F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AP2 · UNIT 15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178296C4-153C-44D5-BAFD-9A8B556CF5DF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B342E"/>
                </a:solidFill>
              </a:defRPr>
            </a:pPr>
            <a:r>
              <a:rPr lang="en-US" sz="1650" b="1" i="0">
                <a:solidFill>
                  <a:srgbClr val="0B342E"/>
                </a:solidFill>
              </a:rPr>
              <a:t>09 / 13</a:t>
            </a:r>
            <a:endParaRPr sz="1650" b="1" i="0">
              <a:solidFill>
                <a:srgbClr val="0B34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930CFDE9-A3F5-4415-9E1A-A066C05AC2A5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CDCB8364-352A-4419-8109-231227C71F7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GIOPHYSICS · COLLEGE BOARD AP PHYSICS · AP2-U15 · 12–15%</a:t>
            </a:r>
          </a:p>
        </p:txBody>
      </p:sp>
      <p:sp>
        <p:nvSpPr>
          <p:cNvPr id="5" name="misconception-label">
            <a:extLst>
              <a:ext uri="{FF2B5EF4-FFF2-40B4-BE49-F238E27FC236}">
                <a16:creationId xmlns:a16="http://schemas.microsoft.com/office/drawing/2014/main" id="{9A8FE78C-9831-400D-9012-AD6212FCE57C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809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MISCONCEPTION SHOWDOWN · SPOT THE MISTAKE</a:t>
            </a:r>
          </a:p>
        </p:txBody>
      </p:sp>
      <p:sp>
        <p:nvSpPr>
          <p:cNvPr id="6" name="misconception-claim">
            <a:extLst>
              <a:ext uri="{FF2B5EF4-FFF2-40B4-BE49-F238E27FC236}">
                <a16:creationId xmlns:a16="http://schemas.microsoft.com/office/drawing/2014/main" id="{62B2C556-2929-4FF5-9A99-A8B4AF716517}"/>
              </a:ext>
            </a:extLst>
          </p:cNvPr>
          <p:cNvSpPr>
            <a:spLocks noGrp="1"/>
          </p:cNvSpPr>
          <p:nvPr/>
        </p:nvSpPr>
        <p:spPr>
          <a:xfrm>
            <a:off x="666750" y="1285875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B342E"/>
                </a:solidFill>
              </a:defRPr>
            </a:pPr>
            <a:r>
              <a:rPr sz="3600" b="1" i="0">
                <a:solidFill>
                  <a:srgbClr val="0B342E"/>
                </a:solidFill>
              </a:rPr>
              <a:t>“Increasing light intensity always increases photoelectron maximum kinetic energy.”</a:t>
            </a:r>
          </a:p>
        </p:txBody>
      </p:sp>
      <p:sp>
        <p:nvSpPr>
          <p:cNvPr id="7" name="correction-frame">
            <a:extLst>
              <a:ext uri="{FF2B5EF4-FFF2-40B4-BE49-F238E27FC236}">
                <a16:creationId xmlns:a16="http://schemas.microsoft.com/office/drawing/2014/main" id="{1E106261-4D98-451C-ACAB-0E8E312BBE08}"/>
              </a:ext>
            </a:extLst>
          </p:cNvPr>
          <p:cNvSpPr>
            <a:spLocks noGrp="1"/>
          </p:cNvSpPr>
          <p:nvPr/>
        </p:nvSpPr>
        <p:spPr>
          <a:xfrm>
            <a:off x="666750" y="3048000"/>
            <a:ext cx="10858500" cy="857250"/>
          </a:xfrm>
          <a:prstGeom prst="roundRect">
            <a:avLst>
              <a:gd name="adj" fmla="val 13333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FF2B5EF4-FFF2-40B4-BE49-F238E27FC236}">
                <a16:creationId xmlns:a16="http://schemas.microsoft.com/office/drawing/2014/main" id="{8BC27919-003C-4E8B-93F5-A969B69D8D6A}"/>
              </a:ext>
            </a:extLst>
          </p:cNvPr>
          <p:cNvSpPr>
            <a:spLocks noGrp="1"/>
          </p:cNvSpPr>
          <p:nvPr/>
        </p:nvSpPr>
        <p:spPr>
          <a:xfrm>
            <a:off x="952500" y="3238500"/>
            <a:ext cx="10287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For fixed frequency, intensity changes photon rate; maximum energy depends on photon frequency.</a:t>
            </a:r>
          </a:p>
        </p:txBody>
      </p:sp>
      <p:sp>
        <p:nvSpPr>
          <p:cNvPr id="9" name="humor-line">
            <a:extLst>
              <a:ext uri="{FF2B5EF4-FFF2-40B4-BE49-F238E27FC236}">
                <a16:creationId xmlns:a16="http://schemas.microsoft.com/office/drawing/2014/main" id="{1D3D94D0-6C2C-407D-9F3B-068FBF23E050}"/>
              </a:ext>
            </a:extLst>
          </p:cNvPr>
          <p:cNvSpPr>
            <a:spLocks noGrp="1"/>
          </p:cNvSpPr>
          <p:nvPr/>
        </p:nvSpPr>
        <p:spPr>
          <a:xfrm>
            <a:off x="1238250" y="4324350"/>
            <a:ext cx="9715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950" b="0" i="1">
                <a:solidFill>
                  <a:srgbClr val="0B342E"/>
                </a:solidFill>
              </a:defRPr>
            </a:pPr>
            <a:r>
              <a:rPr sz="1950" b="0" i="1">
                <a:solidFill>
                  <a:srgbClr val="0B342E"/>
                </a:solidFill>
              </a:rPr>
              <a:t>More photons make a bigger crowd, not faster individual exits.</a:t>
            </a:r>
          </a:p>
        </p:txBody>
      </p:sp>
      <p:sp>
        <p:nvSpPr>
          <p:cNvPr id="10" name="misconception-check">
            <a:extLst>
              <a:ext uri="{FF2B5EF4-FFF2-40B4-BE49-F238E27FC236}">
                <a16:creationId xmlns:a16="http://schemas.microsoft.com/office/drawing/2014/main" id="{53548555-47E8-4562-8EC4-24C3E9680EC0}"/>
              </a:ext>
            </a:extLst>
          </p:cNvPr>
          <p:cNvSpPr>
            <a:spLocks noGrp="1"/>
          </p:cNvSpPr>
          <p:nvPr/>
        </p:nvSpPr>
        <p:spPr>
          <a:xfrm>
            <a:off x="952500" y="5286375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0B342E"/>
                </a:solidFill>
              </a:defRPr>
            </a:pPr>
            <a:r>
              <a:rPr sz="1875" b="1" i="0">
                <a:solidFill>
                  <a:srgbClr val="0B342E"/>
                </a:solidFill>
              </a:rPr>
              <a:t>Mini-whiteboard: What changes when intensity doubles above threshold?</a:t>
            </a:r>
          </a:p>
        </p:txBody>
      </p:sp>
    </p:spTree>
    <p:extLst>
      <p:ext uri="{BB962C8B-B14F-4D97-AF65-F5344CB8AC3E}">
        <p14:creationId xmlns:p14="http://schemas.microsoft.com/office/powerpoint/2010/main" val="1439638700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5622</Words>
  <Application>Microsoft Office PowerPoint</Application>
  <DocSecurity>0</DocSecurity>
  <PresentationFormat>Widescreen</PresentationFormat>
  <Paragraphs>393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2026-08-14T20:14:42Z</dcterms:created>
  <dcterms:modified xsi:type="dcterms:W3CDTF">2026-08-15T16:01:22Z</dcterms:modified>
</cp:coreProperties>
</file>