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Gas pressure</c:v>
          </c:tx>
          <c:spPr>
            <a:ln w="28575">
              <a:solidFill>
                <a:srgbClr val="8A6200"/>
              </a:solidFill>
              <a:prstDash val="solid"/>
            </a:ln>
          </c:spPr>
          <c:marker>
            <c:symbol val="circle"/>
            <c:size val="7"/>
            <c:spPr>
              <a:solidFill>
                <a:srgbClr val="8A6200"/>
              </a:solidFill>
            </c:spPr>
          </c:marker>
          <c:xVal>
            <c:numLit>
              <c:formatCode>General</c:formatCode>
              <c:ptCount val="4"/>
              <c:pt idx="0">
                <c:v>0.01</c:v>
              </c:pt>
              <c:pt idx="1">
                <c:v>1.4999999999999999E-2</c:v>
              </c:pt>
              <c:pt idx="2">
                <c:v>0.02</c:v>
              </c:pt>
              <c:pt idx="3">
                <c:v>2.5000000000000001E-2</c:v>
              </c:pt>
            </c:numLit>
          </c:xVal>
          <c:yVal>
            <c:numLit>
              <c:formatCode>General</c:formatCode>
              <c:ptCount val="4"/>
              <c:pt idx="0">
                <c:v>300</c:v>
              </c:pt>
              <c:pt idx="1">
                <c:v>250</c:v>
              </c:pt>
              <c:pt idx="2">
                <c:v>200</c:v>
              </c:pt>
              <c:pt idx="3">
                <c:v>175</c:v>
              </c:pt>
            </c:numLit>
          </c:yVal>
          <c:smooth val="0"/>
          <c:extLst>
            <c:ext xmlns:c16="http://schemas.microsoft.com/office/drawing/2014/chart" uri="{C3380CC4-5D6E-409C-BE32-E72D297353CC}">
              <c16:uniqueId val="{00000000-BBC1-4448-A0B8-B6C9927669C7}"/>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Pressure / kPa</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50"/>
      </c:valAx>
      <c:valAx>
        <c:axId val="48650112"/>
        <c:scaling>
          <c:orientation val="minMax"/>
        </c:scaling>
        <c:delete val="0"/>
        <c:axPos val="b"/>
        <c:title>
          <c:tx>
            <c:rich>
              <a:bodyPr/>
              <a:lstStyle/>
              <a:p>
                <a:r>
                  <a:t>Volume / m³</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5.0000000000000001E-3"/>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https://giophysics.com/chapter-40</a:t>
            </a:r>
          </a:p>
          <a:p>
            <a:r>
              <a:t>This deck uses original GioPhysics worked examples and AP-style questions; it does not reproduce College Board exam questions.</a:t>
            </a:r>
          </a:p>
          <a:p>
            <a:r>
              <a:t>[Visual description]</a:t>
            </a:r>
          </a:p>
          <a:p>
            <a:r>
              <a:t>A dark-green opening slide with the exact topic title “Thermodynamics”, an accent ring for group AP2, and a single hook question.</a:t>
            </a:r>
          </a:p>
          <a:p>
            <a:r>
              <a:t>[Teacher cue]</a:t>
            </a:r>
          </a:p>
          <a:p>
            <a:r>
              <a:t>Ask the hook question before revealing any explanation. Listen for the representations students choose, then connect their answers to AP unit 9.</a:t>
            </a:r>
          </a:p>
          <a:p>
            <a:r>
              <a:t>[Syllabus coverage]</a:t>
            </a:r>
          </a:p>
          <a:p>
            <a:r>
              <a:t>Temperature relates to average molecular kinetic energy.; The ideal-gas model connects pressure, volume, amount and temperature.; The first law tracks energy transfer by heating and work.; A PV path reveals work and distinguishes thermodynamic processes.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warm water only; higher-temperature demonstrations remain teacher-handled under a school risk assessment.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https://giophysics.com/chapter-40</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Temperature relates to average molecular kinetic energy.; The ideal-gas model connects pressure, volume, amount and temperature.; The first law tracks energy transfer by heating and work.; A PV path reveals work and distinguishes thermodynamic processes.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warm water only; higher-temperature demonstrations remain teacher-handled under a school risk assessment.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https://giophysics.com/chapter-40</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Temperature relates to average molecular kinetic energy.; The ideal-gas model connects pressure, volume, amount and temperature.; The first law tracks energy transfer by heating and work.; A PV path reveals work and distinguishes thermodynamic processes.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warm water only; higher-temperature demonstrations remain teacher-handled under a school risk assessment.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https://giophysics.com/chapter-40</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Temperature relates to average molecular kinetic energy.; The ideal-gas model connects pressure, volume, amount and temperature.; The first law tracks energy transfer by heating and work.; A PV path reveals work and distinguishes thermodynamic processes.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warm water only; higher-temperature demonstrations remain teacher-handled under a school risk assessment.</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https://giophysics.com/chapter-40</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Temperature relates to average molecular kinetic energy.; The ideal-gas model connects pressure, volume, amount and temperature.; The first law tracks energy transfer by heating and work.; A PV path reveals work and distinguishes thermodynamic processes.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warm water only; higher-temperature demonstrations remain teacher-handled under a school risk assessment.</a:t>
            </a:r>
          </a:p>
          <a:p>
            <a:r>
              <a:t>[Quiz answers] 1. PV = nRT — It is one of the unit’s governing relationships. 2. 1.B — Practice 1.B is creating quantitative graphs with scales and units. 3. Heat is energy transferred because of a temperature difference; internal energy is a system property.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https://giophysics.com/chapter-40</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Temperature relates to average molecular kinetic energy.; The ideal-gas model connects pressure, volume, amount and temperature.; The first law tracks energy transfer by heating and work.; A PV path reveals work and distinguishes thermodynamic processes.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warm water only; higher-temperature demonstrations remain teacher-handled under a school risk assessment.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https://giophysics.com/chapter-40</a:t>
            </a:r>
          </a:p>
          <a:p>
            <a:r>
              <a:t>This deck uses original GioPhysics worked examples and AP-style questions; it does not reproduce College Board exam questions.</a:t>
            </a:r>
          </a:p>
          <a:p>
            <a:r>
              <a:t>[Visual description]</a:t>
            </a:r>
          </a:p>
          <a:p>
            <a:r>
              <a:t>Five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Temperature relates to average molecular kinetic energy.; The ideal-gas model connects pressure, volume, amount and temperature.; The first law tracks energy transfer by heating and work.; A PV path reveals work and distinguishes thermodynamic processes.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warm water only; higher-temperature demonstrations remain teacher-handled under a school risk assessment.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B19DF-FB98-527E-0554-38B6F8CA92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9E5A1D-C464-19D2-3136-1E566E4F99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93426B-9131-F741-2D45-BE7C02DB52FD}"/>
              </a:ext>
            </a:extLst>
          </p:cNvPr>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https://giophysics.com/chapter-40</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piston, gas, internal energy U, W by gas, Q in, ΔU = Q + W_on, U is stored. Q and W are transfers.. A caption reads: Q and W are things that happen to the gas; U is the only thing the gas actually owns.</a:t>
            </a:r>
          </a:p>
          <a:p>
            <a:r>
              <a:t>[Teacher cue]</a:t>
            </a:r>
          </a:p>
          <a:p>
            <a:r>
              <a:t>Explain one governing idea at a time. Ask students to restate it using one vocabulary word, then reveal the equation only after its variables and mathematical boundary are named.</a:t>
            </a:r>
          </a:p>
          <a:p>
            <a:r>
              <a:t>[Syllabus coverage]</a:t>
            </a:r>
          </a:p>
          <a:p>
            <a:r>
              <a:t>Temperature relates to average molecular kinetic energy.; The ideal-gas model connects pressure, volume, amount and temperature.; The first law tracks energy transfer by heating and work.; A PV path reveals work and distinguishes thermodynamic processes.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warm water only; higher-temperature demonstrations remain teacher-handled under a school risk assessment.</a:t>
            </a:r>
          </a:p>
        </p:txBody>
      </p:sp>
      <p:sp>
        <p:nvSpPr>
          <p:cNvPr id="4" name="Slide Number Placeholder 3">
            <a:extLst>
              <a:ext uri="{FF2B5EF4-FFF2-40B4-BE49-F238E27FC236}">
                <a16:creationId xmlns:a16="http://schemas.microsoft.com/office/drawing/2014/main" id="{6A84C76B-468D-5ED3-9FB6-7CFE7E3963D7}"/>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4154612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https://giophysics.com/chapter-40</a:t>
            </a:r>
          </a:p>
          <a:p>
            <a:r>
              <a:t>This deck uses original GioPhysics worked examples and AP-style questions; it does not reproduce College Board exam questions.</a:t>
            </a:r>
          </a:p>
          <a:p>
            <a:r>
              <a:t>[Visual description]</a:t>
            </a:r>
          </a:p>
          <a:p>
            <a:r>
              <a:t>An editable scatter chart plots Pressure in kPa against Volume in m³; Volume remains in m³; Pressure remains in kPa.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approximate area, identify sign conventions, and compare this curved path with an isobaric path between the same volume endpoints.</a:t>
            </a:r>
          </a:p>
          <a:p>
            <a:r>
              <a:t>[Syllabus coverage]</a:t>
            </a:r>
          </a:p>
          <a:p>
            <a:r>
              <a:t>Temperature relates to average molecular kinetic energy.; The ideal-gas model connects pressure, volume, amount and temperature.; The first law tracks energy transfer by heating and work.; A PV path reveals work and distinguishes thermodynamic processes.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warm water only; higher-temperature demonstrations remain teacher-handled under a school risk assessment.</a:t>
            </a:r>
          </a:p>
          <a:p>
            <a:r>
              <a:t>[Quantitative visual] Values: Editable model data: (0.01, 300), (0.015, 250), (0.02, 200), (0.025, 175). Data: illustrative lesson data. Scale: 175.00 to 300 kPa.</a:t>
            </a:r>
          </a:p>
          <a:p>
            <a:r>
              <a:t>Units: x uses m³; y uses pascals.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https://giophysics.com/chapter-40</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Temperature relates to average molecular kinetic energy.; The ideal-gas model connects pressure, volume, amount and temperature.; The first law tracks energy transfer by heating and work.; A PV path reveals work and distinguishes thermodynamic processes.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warm water only; higher-temperature demonstrations remain teacher-handled under a school risk assessment.</a:t>
            </a:r>
          </a:p>
          <a:p>
            <a:r>
              <a:t>[Worked problem] Steps: 1) Rearrange P = nRT/V. 2) Substitute 1.00(8.31)(300)/0.0246. 3) Use pascals. Answer: P = 1.01 × 10⁵ Pa.</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https://giophysics.com/chapter-40</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Temperature relates to average molecular kinetic energy.; The ideal-gas model connects pressure, volume, amount and temperature.; The first law tracks energy transfer by heating and work.; A PV path reveals work and distinguishes thermodynamic processes.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warm water only; higher-temperature demonstrations remain teacher-handled under a school risk assessment.</a:t>
            </a:r>
          </a:p>
          <a:p>
            <a:r>
              <a:t>[Worked problem] Steps: 1) Q = +500 J 2) W_on = −180 J 3) Check the direction, significant figures and physical meaning of the result. Answer: ΔU = +320 J.</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https://giophysics.com/chapter-40</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Temperature relates to average molecular kinetic energy.; The ideal-gas model connects pressure, volume, amount and temperature.; The first law tracks energy transfer by heating and work.; A PV path reveals work and distinguishes thermodynamic processes.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warm water only; higher-temperature demonstrations remain teacher-handled under a school risk assessment.</a:t>
            </a:r>
          </a:p>
          <a:p>
            <a:r>
              <a:t>[Safety] Use warm water only; higher-temperature demonstrations remain teacher-handled under a school risk assessment.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https://giophysics.com/chapter-40</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Temperature relates to average molecular kinetic energy.; The ideal-gas model connects pressure, volume, amount and temperature.; The first law tracks energy transfer by heating and work.; A PV path reveals work and distinguishes thermodynamic processes.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warm water only; higher-temperature demonstrations remain teacher-handled under a school risk assessment.</a:t>
            </a:r>
          </a:p>
          <a:p>
            <a:r>
              <a:t>[Humor] Heat is a transfer, not a backpack the gas carries around.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F81BDB44-3015-4112-96CA-EF9BC448CFB0}"/>
              </a:ext>
            </a:extLst>
          </p:cNvPr>
          <p:cNvSpPr>
            <a:spLocks noGrp="1"/>
          </p:cNvSpPr>
          <p:nvPr/>
        </p:nvSpPr>
        <p:spPr>
          <a:xfrm>
            <a:off x="0" y="0"/>
            <a:ext cx="171450" cy="6858000"/>
          </a:xfrm>
          <a:prstGeom prst="rect">
            <a:avLst/>
          </a:prstGeom>
          <a:solidFill>
            <a:srgbClr val="EFB42B"/>
          </a:solidFill>
          <a:ln w="0">
            <a:noFill/>
            <a:prstDash val="solid"/>
          </a:ln>
        </p:spPr>
      </p:sp>
      <p:sp>
        <p:nvSpPr>
          <p:cNvPr id="2" name="title-eyebrow">
            <a:extLst>
              <a:ext uri="{FF2B5EF4-FFF2-40B4-BE49-F238E27FC236}">
                <a16:creationId xmlns:a16="http://schemas.microsoft.com/office/drawing/2014/main" id="{C865BA21-FD6B-4674-9E75-058273D2F850}"/>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AP PHYSICS 2: ALGEBRA-BASED · UNIT 9 · 15–18% OF MCQ SECTION</a:t>
            </a:r>
          </a:p>
        </p:txBody>
      </p:sp>
      <p:sp>
        <p:nvSpPr>
          <p:cNvPr id="3" name="topic-title">
            <a:extLst>
              <a:ext uri="{FF2B5EF4-FFF2-40B4-BE49-F238E27FC236}">
                <a16:creationId xmlns:a16="http://schemas.microsoft.com/office/drawing/2014/main" id="{3B5D96DE-BDF0-45CA-A5E6-767D388D1608}"/>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Thermodynamics</a:t>
            </a:r>
          </a:p>
        </p:txBody>
      </p:sp>
      <p:sp>
        <p:nvSpPr>
          <p:cNvPr id="4" name="lesson-title">
            <a:extLst>
              <a:ext uri="{FF2B5EF4-FFF2-40B4-BE49-F238E27FC236}">
                <a16:creationId xmlns:a16="http://schemas.microsoft.com/office/drawing/2014/main" id="{CC7AF7CA-EAB4-4F4C-B0E5-197FA63A9BAF}"/>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EFB42B"/>
                </a:solidFill>
              </a:defRPr>
            </a:pPr>
            <a:r>
              <a:rPr sz="2850" b="1" i="0">
                <a:solidFill>
                  <a:srgbClr val="EFB42B"/>
                </a:solidFill>
              </a:rPr>
              <a:t>Energy Crossing the Boundary</a:t>
            </a:r>
          </a:p>
        </p:txBody>
      </p:sp>
      <p:sp>
        <p:nvSpPr>
          <p:cNvPr id="5" name="lesson-hook">
            <a:extLst>
              <a:ext uri="{FF2B5EF4-FFF2-40B4-BE49-F238E27FC236}">
                <a16:creationId xmlns:a16="http://schemas.microsoft.com/office/drawing/2014/main" id="{4E62B788-A5CD-40E1-8467-67FBF4E44DB5}"/>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 gas expands while being heated. Can its temperature stay constant?</a:t>
            </a:r>
          </a:p>
        </p:txBody>
      </p:sp>
      <p:sp>
        <p:nvSpPr>
          <p:cNvPr id="6" name="topic-ring">
            <a:extLst>
              <a:ext uri="{FF2B5EF4-FFF2-40B4-BE49-F238E27FC236}">
                <a16:creationId xmlns:a16="http://schemas.microsoft.com/office/drawing/2014/main" id="{8DB3CC2B-B30F-4BA6-A377-68F533AD198E}"/>
              </a:ext>
            </a:extLst>
          </p:cNvPr>
          <p:cNvSpPr>
            <a:spLocks noGrp="1"/>
          </p:cNvSpPr>
          <p:nvPr/>
        </p:nvSpPr>
        <p:spPr>
          <a:xfrm>
            <a:off x="9477375" y="1190625"/>
            <a:ext cx="1952625" cy="1952625"/>
          </a:xfrm>
          <a:prstGeom prst="ellipse">
            <a:avLst/>
          </a:prstGeom>
          <a:solidFill>
            <a:srgbClr val="EFB42B"/>
          </a:solidFill>
          <a:ln w="0">
            <a:noFill/>
            <a:prstDash val="solid"/>
          </a:ln>
        </p:spPr>
      </p:sp>
      <p:sp>
        <p:nvSpPr>
          <p:cNvPr id="7" name="topic-ring-center">
            <a:extLst>
              <a:ext uri="{FF2B5EF4-FFF2-40B4-BE49-F238E27FC236}">
                <a16:creationId xmlns:a16="http://schemas.microsoft.com/office/drawing/2014/main" id="{F148A952-8B4F-462E-9EC1-43E0F6220876}"/>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A236B8AB-D917-4E77-9AEB-2C5F549E808B}"/>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EDITABLE · 45-MINUTE CLASSROOM LESSON · ALGEBRA-BASED · NO CALCULUS REQUIRED</a:t>
            </a:r>
          </a:p>
        </p:txBody>
      </p:sp>
      <p:sp>
        <p:nvSpPr>
          <p:cNvPr id="9" name="group-label">
            <a:extLst>
              <a:ext uri="{FF2B5EF4-FFF2-40B4-BE49-F238E27FC236}">
                <a16:creationId xmlns:a16="http://schemas.microsoft.com/office/drawing/2014/main" id="{1BDFF431-FA77-4D05-8F7F-BEFFCCBBF0C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AP2 · UNIT 9 · AP PHYSICS 2: ALGEBRA-BASED</a:t>
            </a:r>
          </a:p>
        </p:txBody>
      </p:sp>
      <p:sp>
        <p:nvSpPr>
          <p:cNvPr id="10" name="page-number">
            <a:extLst>
              <a:ext uri="{FF2B5EF4-FFF2-40B4-BE49-F238E27FC236}">
                <a16:creationId xmlns:a16="http://schemas.microsoft.com/office/drawing/2014/main" id="{9872A384-7F8A-4FB4-98CE-D39F15545A7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0AFA5DF8-A6C6-4014-B8AA-1B2D8132C3F8}"/>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1F73AF67-9CE3-4B06-8E86-DF3E0E64F4D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AP2-U9 · 15–18%</a:t>
            </a:r>
          </a:p>
        </p:txBody>
      </p:sp>
    </p:spTree>
    <p:extLst>
      <p:ext uri="{BB962C8B-B14F-4D97-AF65-F5344CB8AC3E}">
        <p14:creationId xmlns:p14="http://schemas.microsoft.com/office/powerpoint/2010/main" val="1115704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3A9EB4C7-9A95-42D7-89D0-76B10AAC0C1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9 · AP PHYSICS 2: ALGEBRA-BASED</a:t>
            </a:r>
          </a:p>
        </p:txBody>
      </p:sp>
      <p:sp>
        <p:nvSpPr>
          <p:cNvPr id="2" name="page-number">
            <a:extLst>
              <a:ext uri="{FF2B5EF4-FFF2-40B4-BE49-F238E27FC236}">
                <a16:creationId xmlns:a16="http://schemas.microsoft.com/office/drawing/2014/main" id="{16B57239-CF48-4A88-9DB4-788AF7BCD7D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BB1A687D-523A-4CED-985B-F4CA22DA087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A9B72C3-8084-41FB-878D-EA08B96DEE6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AP2-U9 · 15–18%</a:t>
            </a:r>
          </a:p>
        </p:txBody>
      </p:sp>
      <p:sp>
        <p:nvSpPr>
          <p:cNvPr id="5" name="slide-title">
            <a:extLst>
              <a:ext uri="{FF2B5EF4-FFF2-40B4-BE49-F238E27FC236}">
                <a16:creationId xmlns:a16="http://schemas.microsoft.com/office/drawing/2014/main" id="{2F39BB7E-9B7F-4E4E-A091-3E4E7D19E80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AA11BC1B-7C60-43C5-A0A6-A122FFE87B57}"/>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Algebra-based · 3 MARKS · DERIVE · CALCULATE · JUSTIFY</a:t>
            </a:r>
          </a:p>
        </p:txBody>
      </p:sp>
      <p:sp>
        <p:nvSpPr>
          <p:cNvPr id="7" name="exam-question-frame">
            <a:extLst>
              <a:ext uri="{FF2B5EF4-FFF2-40B4-BE49-F238E27FC236}">
                <a16:creationId xmlns:a16="http://schemas.microsoft.com/office/drawing/2014/main" id="{86D58CFD-9A49-4EF6-87D0-5E9AA73B8A7F}"/>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A1D37A42-3EF8-480F-887F-40657848C57C}"/>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An ideal gas expands at constant pressure 2.0 × 10⁵ Pa from 0.010 to 0.016 m³ while absorbing 1800 J. Find work done by the gas and ΔU.</a:t>
            </a:r>
          </a:p>
        </p:txBody>
      </p:sp>
      <p:sp>
        <p:nvSpPr>
          <p:cNvPr id="9" name="exam-method-frame">
            <a:extLst>
              <a:ext uri="{FF2B5EF4-FFF2-40B4-BE49-F238E27FC236}">
                <a16:creationId xmlns:a16="http://schemas.microsoft.com/office/drawing/2014/main" id="{23E1CCA2-6D77-4523-A76C-EA8F9C64DC50}"/>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651EEC0B-7753-4BD6-84C1-0093AB0F2646}"/>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F093680E-24C3-4D85-BE2F-E84A747F6E8C}"/>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114219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65BE5F8E-2C6C-41AB-B4B0-EFAEF94294E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9 · AP PHYSICS 2: ALGEBRA-BASED</a:t>
            </a:r>
          </a:p>
        </p:txBody>
      </p:sp>
      <p:sp>
        <p:nvSpPr>
          <p:cNvPr id="2" name="page-number">
            <a:extLst>
              <a:ext uri="{FF2B5EF4-FFF2-40B4-BE49-F238E27FC236}">
                <a16:creationId xmlns:a16="http://schemas.microsoft.com/office/drawing/2014/main" id="{1D3CF714-F673-4320-8C89-5EADCC772E0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A88A8B5E-7AC9-4711-AFA9-6BA58C058B1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D7729AF-644B-4D30-B082-43A412BEFDD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AP2-U9 · 15–18%</a:t>
            </a:r>
          </a:p>
        </p:txBody>
      </p:sp>
      <p:sp>
        <p:nvSpPr>
          <p:cNvPr id="5" name="slide-title">
            <a:extLst>
              <a:ext uri="{FF2B5EF4-FFF2-40B4-BE49-F238E27FC236}">
                <a16:creationId xmlns:a16="http://schemas.microsoft.com/office/drawing/2014/main" id="{D1730521-9880-42DB-9618-BC5C9909C54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2C1623AF-C9C1-4491-9962-63EB4C500D8F}"/>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3CB8746F-5E1A-45B6-B071-262AA9549A49}"/>
              </a:ext>
            </a:extLst>
          </p:cNvPr>
          <p:cNvSpPr>
            <a:spLocks noGrp="1"/>
          </p:cNvSpPr>
          <p:nvPr/>
        </p:nvSpPr>
        <p:spPr>
          <a:xfrm>
            <a:off x="666750" y="2266950"/>
            <a:ext cx="457200" cy="457200"/>
          </a:xfrm>
          <a:prstGeom prst="ellipse">
            <a:avLst/>
          </a:prstGeom>
          <a:solidFill>
            <a:srgbClr val="8A6200"/>
          </a:solidFill>
          <a:ln w="0">
            <a:noFill/>
            <a:prstDash val="solid"/>
          </a:ln>
        </p:spPr>
      </p:sp>
      <p:sp>
        <p:nvSpPr>
          <p:cNvPr id="8" name="mark-number-text-1">
            <a:extLst>
              <a:ext uri="{FF2B5EF4-FFF2-40B4-BE49-F238E27FC236}">
                <a16:creationId xmlns:a16="http://schemas.microsoft.com/office/drawing/2014/main" id="{CB4EA26E-F801-4BA3-817C-12D53F3268EE}"/>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7E240EE5-C6EE-4FD1-83C8-B649160D3812}"/>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Wby = PΔV = (2.0 × 10⁵)(0.006) = 1200 J.</a:t>
            </a:r>
          </a:p>
        </p:txBody>
      </p:sp>
      <p:sp>
        <p:nvSpPr>
          <p:cNvPr id="10" name="mark-number-2">
            <a:extLst>
              <a:ext uri="{FF2B5EF4-FFF2-40B4-BE49-F238E27FC236}">
                <a16:creationId xmlns:a16="http://schemas.microsoft.com/office/drawing/2014/main" id="{377A619E-AA9B-4F98-89BE-E69C911D6C1D}"/>
              </a:ext>
            </a:extLst>
          </p:cNvPr>
          <p:cNvSpPr>
            <a:spLocks noGrp="1"/>
          </p:cNvSpPr>
          <p:nvPr/>
        </p:nvSpPr>
        <p:spPr>
          <a:xfrm>
            <a:off x="666750" y="3333750"/>
            <a:ext cx="457200" cy="457200"/>
          </a:xfrm>
          <a:prstGeom prst="ellipse">
            <a:avLst/>
          </a:prstGeom>
          <a:solidFill>
            <a:srgbClr val="8A6200"/>
          </a:solidFill>
          <a:ln w="0">
            <a:noFill/>
            <a:prstDash val="solid"/>
          </a:ln>
        </p:spPr>
      </p:sp>
      <p:sp>
        <p:nvSpPr>
          <p:cNvPr id="11" name="mark-number-text-2">
            <a:extLst>
              <a:ext uri="{FF2B5EF4-FFF2-40B4-BE49-F238E27FC236}">
                <a16:creationId xmlns:a16="http://schemas.microsoft.com/office/drawing/2014/main" id="{A37F7D8D-C3FA-44E7-9B15-5CB50B69E6C5}"/>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D86579F2-AFE9-423B-ADCE-F99695B402A3}"/>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W_on = −1200 J.</a:t>
            </a:r>
          </a:p>
        </p:txBody>
      </p:sp>
      <p:sp>
        <p:nvSpPr>
          <p:cNvPr id="13" name="mark-number-3">
            <a:extLst>
              <a:ext uri="{FF2B5EF4-FFF2-40B4-BE49-F238E27FC236}">
                <a16:creationId xmlns:a16="http://schemas.microsoft.com/office/drawing/2014/main" id="{F75AC5D5-9DC0-4AAC-9AF1-922592A40D3C}"/>
              </a:ext>
            </a:extLst>
          </p:cNvPr>
          <p:cNvSpPr>
            <a:spLocks noGrp="1"/>
          </p:cNvSpPr>
          <p:nvPr/>
        </p:nvSpPr>
        <p:spPr>
          <a:xfrm>
            <a:off x="666750" y="4400550"/>
            <a:ext cx="457200" cy="457200"/>
          </a:xfrm>
          <a:prstGeom prst="ellipse">
            <a:avLst/>
          </a:prstGeom>
          <a:solidFill>
            <a:srgbClr val="8A6200"/>
          </a:solidFill>
          <a:ln w="0">
            <a:noFill/>
            <a:prstDash val="solid"/>
          </a:ln>
        </p:spPr>
      </p:sp>
      <p:sp>
        <p:nvSpPr>
          <p:cNvPr id="14" name="mark-number-text-3">
            <a:extLst>
              <a:ext uri="{FF2B5EF4-FFF2-40B4-BE49-F238E27FC236}">
                <a16:creationId xmlns:a16="http://schemas.microsoft.com/office/drawing/2014/main" id="{CA12396C-0DAF-42DD-8BF5-5F27A0D02B06}"/>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8DA136A1-9E9A-400E-B824-81B92AADA5DB}"/>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ΔU = Q + W_on = 1800 − 1200 = 600 J.</a:t>
            </a:r>
          </a:p>
        </p:txBody>
      </p:sp>
      <p:sp>
        <p:nvSpPr>
          <p:cNvPr id="16" name="improvement-band">
            <a:extLst>
              <a:ext uri="{FF2B5EF4-FFF2-40B4-BE49-F238E27FC236}">
                <a16:creationId xmlns:a16="http://schemas.microsoft.com/office/drawing/2014/main" id="{08A944C3-99CA-4C27-88E0-718CA3DC1FF8}"/>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2E6C3643-7E49-4FA3-AFD6-41D63E85D8FF}"/>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1256284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4CEF6660-5BB6-4091-94F9-9BA09D75921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9 · AP PHYSICS 2: ALGEBRA-BASED</a:t>
            </a:r>
          </a:p>
        </p:txBody>
      </p:sp>
      <p:sp>
        <p:nvSpPr>
          <p:cNvPr id="2" name="page-number">
            <a:extLst>
              <a:ext uri="{FF2B5EF4-FFF2-40B4-BE49-F238E27FC236}">
                <a16:creationId xmlns:a16="http://schemas.microsoft.com/office/drawing/2014/main" id="{82D07DD4-3DA4-4D7C-92ED-22B982D047E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268DD2FF-7DEB-4462-8864-0CBE759A299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AD575BC-43EA-4A34-BD86-A3062E407DF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AP2-U9 · 15–18%</a:t>
            </a:r>
          </a:p>
        </p:txBody>
      </p:sp>
      <p:sp>
        <p:nvSpPr>
          <p:cNvPr id="5" name="slide-title">
            <a:extLst>
              <a:ext uri="{FF2B5EF4-FFF2-40B4-BE49-F238E27FC236}">
                <a16:creationId xmlns:a16="http://schemas.microsoft.com/office/drawing/2014/main" id="{985349B6-7FF9-4F46-8839-05AE842C9DB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1D54DA61-8009-4CF5-96DD-92163FBCF037}"/>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7580AB9F-1410-4E67-9E44-C7091824A721}"/>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Q1</a:t>
            </a:r>
          </a:p>
        </p:txBody>
      </p:sp>
      <p:sp>
        <p:nvSpPr>
          <p:cNvPr id="8" name="quiz-question-1">
            <a:extLst>
              <a:ext uri="{FF2B5EF4-FFF2-40B4-BE49-F238E27FC236}">
                <a16:creationId xmlns:a16="http://schemas.microsoft.com/office/drawing/2014/main" id="{56E345AF-263D-439F-927D-A1BF751601C3}"/>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8CA869BD-4122-4A11-A0D4-75159C652EA2}"/>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PV = nRT · B speed = distance only · C energy = force/time · D field = charge × time</a:t>
            </a:r>
          </a:p>
        </p:txBody>
      </p:sp>
      <p:sp>
        <p:nvSpPr>
          <p:cNvPr id="10" name="rule-70-425">
            <a:extLst>
              <a:ext uri="{FF2B5EF4-FFF2-40B4-BE49-F238E27FC236}">
                <a16:creationId xmlns:a16="http://schemas.microsoft.com/office/drawing/2014/main" id="{633CCD38-EE1A-4E1F-86C2-51B81A958C42}"/>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A9324C88-128F-4A70-8389-C17FEBE6EC2D}"/>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Q2</a:t>
            </a:r>
          </a:p>
        </p:txBody>
      </p:sp>
      <p:sp>
        <p:nvSpPr>
          <p:cNvPr id="12" name="quiz-question-2">
            <a:extLst>
              <a:ext uri="{FF2B5EF4-FFF2-40B4-BE49-F238E27FC236}">
                <a16:creationId xmlns:a16="http://schemas.microsoft.com/office/drawing/2014/main" id="{D5138666-776A-4836-BF57-1526FE0B8495}"/>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E6E824F9-479C-44DD-86A3-11B113D4FE20}"/>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4DE4D707-0C63-4D0F-A9D0-82F138FC9812}"/>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2099410D-1C60-416E-8529-770383DF54E0}"/>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Q3</a:t>
            </a:r>
          </a:p>
        </p:txBody>
      </p:sp>
      <p:sp>
        <p:nvSpPr>
          <p:cNvPr id="16" name="quiz-question-3">
            <a:extLst>
              <a:ext uri="{FF2B5EF4-FFF2-40B4-BE49-F238E27FC236}">
                <a16:creationId xmlns:a16="http://schemas.microsoft.com/office/drawing/2014/main" id="{FA88C23E-B8CB-4E9E-B977-413EFF99DB5D}"/>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693A23EE-08D7-44C5-8C21-29236C8000AB}"/>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Heat is energy transferred because of…a system property. · B Heat is a substance stored inside an object. · C Signs and units never matter · D A graph is decorative</a:t>
            </a:r>
          </a:p>
        </p:txBody>
      </p:sp>
      <p:sp>
        <p:nvSpPr>
          <p:cNvPr id="18" name="quiz-question-label-4">
            <a:extLst>
              <a:ext uri="{FF2B5EF4-FFF2-40B4-BE49-F238E27FC236}">
                <a16:creationId xmlns:a16="http://schemas.microsoft.com/office/drawing/2014/main" id="{8995DF7E-7156-42CB-9993-802BF6BA3E1D}"/>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Q4</a:t>
            </a:r>
          </a:p>
        </p:txBody>
      </p:sp>
      <p:sp>
        <p:nvSpPr>
          <p:cNvPr id="19" name="quiz-question-4">
            <a:extLst>
              <a:ext uri="{FF2B5EF4-FFF2-40B4-BE49-F238E27FC236}">
                <a16:creationId xmlns:a16="http://schemas.microsoft.com/office/drawing/2014/main" id="{612BDBC7-53AA-4396-BD85-B65630B607B5}"/>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01D0B7CE-CC09-419A-A9D5-C336898F934B}"/>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1632486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E6892993-725A-492B-B8E0-317562DCBB0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AP2 · UNIT 9 · AP PHYSICS 2: ALGEBRA-BASED</a:t>
            </a:r>
          </a:p>
        </p:txBody>
      </p:sp>
      <p:sp>
        <p:nvSpPr>
          <p:cNvPr id="2" name="page-number">
            <a:extLst>
              <a:ext uri="{FF2B5EF4-FFF2-40B4-BE49-F238E27FC236}">
                <a16:creationId xmlns:a16="http://schemas.microsoft.com/office/drawing/2014/main" id="{8339C511-48F6-4F61-AE57-52501050D4F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C00A24F0-F144-4E3A-B412-4504B191A7E1}"/>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2BC0CE9C-51CB-43F5-AFB4-F8F74A39DD9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AP2-U9 · 15–18%</a:t>
            </a:r>
          </a:p>
        </p:txBody>
      </p:sp>
      <p:sp>
        <p:nvSpPr>
          <p:cNvPr id="5" name="slide-title">
            <a:extLst>
              <a:ext uri="{FF2B5EF4-FFF2-40B4-BE49-F238E27FC236}">
                <a16:creationId xmlns:a16="http://schemas.microsoft.com/office/drawing/2014/main" id="{C67D8ACB-5FB5-4694-A0F6-A03758F4DCD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AA3026E7-45EC-465C-A86C-876387A227B5}"/>
              </a:ext>
            </a:extLst>
          </p:cNvPr>
          <p:cNvSpPr>
            <a:spLocks noGrp="1"/>
          </p:cNvSpPr>
          <p:nvPr/>
        </p:nvSpPr>
        <p:spPr>
          <a:xfrm>
            <a:off x="714375" y="1714500"/>
            <a:ext cx="476250" cy="476250"/>
          </a:xfrm>
          <a:prstGeom prst="ellipse">
            <a:avLst/>
          </a:prstGeom>
          <a:solidFill>
            <a:srgbClr val="EFB42B"/>
          </a:solidFill>
          <a:ln w="0">
            <a:noFill/>
            <a:prstDash val="solid"/>
          </a:ln>
        </p:spPr>
      </p:sp>
      <p:sp>
        <p:nvSpPr>
          <p:cNvPr id="7" name="answer-number-text-1">
            <a:extLst>
              <a:ext uri="{FF2B5EF4-FFF2-40B4-BE49-F238E27FC236}">
                <a16:creationId xmlns:a16="http://schemas.microsoft.com/office/drawing/2014/main" id="{34FEACAD-5B98-45AA-BDF5-9BF1F78A06B3}"/>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D4D80EDA-D9ED-408B-8B7A-A4C9B9774F2B}"/>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PV = nRT</a:t>
            </a:r>
          </a:p>
        </p:txBody>
      </p:sp>
      <p:sp>
        <p:nvSpPr>
          <p:cNvPr id="9" name="answer-reason-1">
            <a:extLst>
              <a:ext uri="{FF2B5EF4-FFF2-40B4-BE49-F238E27FC236}">
                <a16:creationId xmlns:a16="http://schemas.microsoft.com/office/drawing/2014/main" id="{03C085C3-2CFC-430E-8B69-217ADAE51762}"/>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C5B01364-B7F4-4490-89CE-08D0A3548523}"/>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C81F6D4D-390A-44FD-A3D1-0F7A0B16EF24}"/>
              </a:ext>
            </a:extLst>
          </p:cNvPr>
          <p:cNvSpPr>
            <a:spLocks noGrp="1"/>
          </p:cNvSpPr>
          <p:nvPr/>
        </p:nvSpPr>
        <p:spPr>
          <a:xfrm>
            <a:off x="714375" y="2695575"/>
            <a:ext cx="476250" cy="476250"/>
          </a:xfrm>
          <a:prstGeom prst="ellipse">
            <a:avLst/>
          </a:prstGeom>
          <a:solidFill>
            <a:srgbClr val="EFB42B"/>
          </a:solidFill>
          <a:ln w="0">
            <a:noFill/>
            <a:prstDash val="solid"/>
          </a:ln>
        </p:spPr>
      </p:sp>
      <p:sp>
        <p:nvSpPr>
          <p:cNvPr id="12" name="answer-number-text-2">
            <a:extLst>
              <a:ext uri="{FF2B5EF4-FFF2-40B4-BE49-F238E27FC236}">
                <a16:creationId xmlns:a16="http://schemas.microsoft.com/office/drawing/2014/main" id="{D39B4D2C-156E-484E-BC06-FF16A4BAD1DF}"/>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B8E14127-7678-490F-930E-15A88FA37B37}"/>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1.B</a:t>
            </a:r>
          </a:p>
        </p:txBody>
      </p:sp>
      <p:sp>
        <p:nvSpPr>
          <p:cNvPr id="14" name="answer-reason-2">
            <a:extLst>
              <a:ext uri="{FF2B5EF4-FFF2-40B4-BE49-F238E27FC236}">
                <a16:creationId xmlns:a16="http://schemas.microsoft.com/office/drawing/2014/main" id="{C8DA00AC-0C3E-4786-ABBC-AA0457249EB3}"/>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9B4748F6-928B-4BD4-8504-2E03E91169EE}"/>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1FE4C63C-C1EA-4B78-8031-AA616A88D3F1}"/>
              </a:ext>
            </a:extLst>
          </p:cNvPr>
          <p:cNvSpPr>
            <a:spLocks noGrp="1"/>
          </p:cNvSpPr>
          <p:nvPr/>
        </p:nvSpPr>
        <p:spPr>
          <a:xfrm>
            <a:off x="714375" y="3676650"/>
            <a:ext cx="476250" cy="476250"/>
          </a:xfrm>
          <a:prstGeom prst="ellipse">
            <a:avLst/>
          </a:prstGeom>
          <a:solidFill>
            <a:srgbClr val="EFB42B"/>
          </a:solidFill>
          <a:ln w="0">
            <a:noFill/>
            <a:prstDash val="solid"/>
          </a:ln>
        </p:spPr>
      </p:sp>
      <p:sp>
        <p:nvSpPr>
          <p:cNvPr id="17" name="answer-number-text-3">
            <a:extLst>
              <a:ext uri="{FF2B5EF4-FFF2-40B4-BE49-F238E27FC236}">
                <a16:creationId xmlns:a16="http://schemas.microsoft.com/office/drawing/2014/main" id="{DA8CB22E-5B87-49DC-A97A-BFAA25539019}"/>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33794964-5835-4F37-9CA3-4641B34CB4AC}"/>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Heat is energy transferred because of a temperature difference; internal energy is a system property.</a:t>
            </a:r>
          </a:p>
        </p:txBody>
      </p:sp>
      <p:sp>
        <p:nvSpPr>
          <p:cNvPr id="19" name="answer-reason-3">
            <a:extLst>
              <a:ext uri="{FF2B5EF4-FFF2-40B4-BE49-F238E27FC236}">
                <a16:creationId xmlns:a16="http://schemas.microsoft.com/office/drawing/2014/main" id="{FECC90D0-EFF2-47E0-8D55-C0A2CB6133BF}"/>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CD2AD6E8-6B00-4918-ABA6-0E0618523B49}"/>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40988FC7-A9B0-46A8-AA63-D867F7BBCBC3}"/>
              </a:ext>
            </a:extLst>
          </p:cNvPr>
          <p:cNvSpPr>
            <a:spLocks noGrp="1"/>
          </p:cNvSpPr>
          <p:nvPr/>
        </p:nvSpPr>
        <p:spPr>
          <a:xfrm>
            <a:off x="714375" y="4657725"/>
            <a:ext cx="476250" cy="476250"/>
          </a:xfrm>
          <a:prstGeom prst="ellipse">
            <a:avLst/>
          </a:prstGeom>
          <a:solidFill>
            <a:srgbClr val="EFB42B"/>
          </a:solidFill>
          <a:ln w="0">
            <a:noFill/>
            <a:prstDash val="solid"/>
          </a:ln>
        </p:spPr>
      </p:sp>
      <p:sp>
        <p:nvSpPr>
          <p:cNvPr id="22" name="answer-number-text-4">
            <a:extLst>
              <a:ext uri="{FF2B5EF4-FFF2-40B4-BE49-F238E27FC236}">
                <a16:creationId xmlns:a16="http://schemas.microsoft.com/office/drawing/2014/main" id="{C4EB2ECA-0FB9-4ED1-BAFE-64561E2A1DA8}"/>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5D4BB390-97AA-403B-AFB2-A96970583C96}"/>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Units and a physical interpretation</a:t>
            </a:r>
          </a:p>
        </p:txBody>
      </p:sp>
      <p:sp>
        <p:nvSpPr>
          <p:cNvPr id="24" name="answer-reason-4">
            <a:extLst>
              <a:ext uri="{FF2B5EF4-FFF2-40B4-BE49-F238E27FC236}">
                <a16:creationId xmlns:a16="http://schemas.microsoft.com/office/drawing/2014/main" id="{7F8F1AAC-5BED-49A9-B12F-10B9187E5CAA}"/>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67BAB123-2CF0-472B-AC61-CD0552E72EAF}"/>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EFB42B"/>
                </a:solidFill>
              </a:defRPr>
            </a:pPr>
            <a:r>
              <a:rPr sz="1875" b="1" i="0">
                <a:solidFill>
                  <a:srgbClr val="EFB42B"/>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1695638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36E1B42E-7F93-4A7F-814E-D6E0629F2BF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9 · AP PHYSICS 2: ALGEBRA-BASED</a:t>
            </a:r>
          </a:p>
        </p:txBody>
      </p:sp>
      <p:sp>
        <p:nvSpPr>
          <p:cNvPr id="2" name="page-number">
            <a:extLst>
              <a:ext uri="{FF2B5EF4-FFF2-40B4-BE49-F238E27FC236}">
                <a16:creationId xmlns:a16="http://schemas.microsoft.com/office/drawing/2014/main" id="{971EF240-AD7D-4A1B-937A-7C01649376D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B8C1C6FE-3701-4A58-883C-330E43DF7C8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2ADF0F7-2D47-4B21-92AF-4E006B536A1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AP2-U9 · 15–18%</a:t>
            </a:r>
          </a:p>
        </p:txBody>
      </p:sp>
      <p:sp>
        <p:nvSpPr>
          <p:cNvPr id="5" name="slide-title">
            <a:extLst>
              <a:ext uri="{FF2B5EF4-FFF2-40B4-BE49-F238E27FC236}">
                <a16:creationId xmlns:a16="http://schemas.microsoft.com/office/drawing/2014/main" id="{139F28A4-FBC3-4E83-A113-C69F6B9C5A2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19D2B11E-BE29-4B6A-9300-BB9C1B347DF4}"/>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2A940632-3B00-4B62-A9A1-F5556A253C9E}"/>
              </a:ext>
            </a:extLst>
          </p:cNvPr>
          <p:cNvSpPr>
            <a:spLocks noGrp="1"/>
          </p:cNvSpPr>
          <p:nvPr/>
        </p:nvSpPr>
        <p:spPr>
          <a:xfrm>
            <a:off x="723900" y="2209800"/>
            <a:ext cx="495300" cy="495300"/>
          </a:xfrm>
          <a:prstGeom prst="ellipse">
            <a:avLst/>
          </a:prstGeom>
          <a:solidFill>
            <a:srgbClr val="8A6200"/>
          </a:solidFill>
          <a:ln w="0">
            <a:noFill/>
            <a:prstDash val="solid"/>
          </a:ln>
        </p:spPr>
      </p:sp>
      <p:sp>
        <p:nvSpPr>
          <p:cNvPr id="8" name="retrieval-number-text-1">
            <a:extLst>
              <a:ext uri="{FF2B5EF4-FFF2-40B4-BE49-F238E27FC236}">
                <a16:creationId xmlns:a16="http://schemas.microsoft.com/office/drawing/2014/main" id="{12464C3B-DFAA-4CDE-B52A-141A1B2CD5DE}"/>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68171E80-915B-4AFC-900A-44F76C6C54C4}"/>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How much work does a constant 500 N force do while pushing a piston 0.20 m in its own direction?</a:t>
            </a:r>
          </a:p>
        </p:txBody>
      </p:sp>
      <p:sp>
        <p:nvSpPr>
          <p:cNvPr id="10" name="retrieval-number-2">
            <a:extLst>
              <a:ext uri="{FF2B5EF4-FFF2-40B4-BE49-F238E27FC236}">
                <a16:creationId xmlns:a16="http://schemas.microsoft.com/office/drawing/2014/main" id="{14347C43-D94B-40C3-B342-5F29A14BB101}"/>
              </a:ext>
            </a:extLst>
          </p:cNvPr>
          <p:cNvSpPr>
            <a:spLocks noGrp="1"/>
          </p:cNvSpPr>
          <p:nvPr/>
        </p:nvSpPr>
        <p:spPr>
          <a:xfrm>
            <a:off x="723900" y="3276600"/>
            <a:ext cx="495300" cy="495300"/>
          </a:xfrm>
          <a:prstGeom prst="ellipse">
            <a:avLst/>
          </a:prstGeom>
          <a:solidFill>
            <a:srgbClr val="8A6200"/>
          </a:solidFill>
          <a:ln w="0">
            <a:noFill/>
            <a:prstDash val="solid"/>
          </a:ln>
        </p:spPr>
      </p:sp>
      <p:sp>
        <p:nvSpPr>
          <p:cNvPr id="11" name="retrieval-number-text-2">
            <a:extLst>
              <a:ext uri="{FF2B5EF4-FFF2-40B4-BE49-F238E27FC236}">
                <a16:creationId xmlns:a16="http://schemas.microsoft.com/office/drawing/2014/main" id="{A9865077-329F-432E-B2E8-6719E7927920}"/>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E6F21CF5-0EA5-4452-A97E-890739A04CD4}"/>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Convert 27 °C to kelvin, and say why gas relationships demand kelvin.</a:t>
            </a:r>
          </a:p>
        </p:txBody>
      </p:sp>
      <p:sp>
        <p:nvSpPr>
          <p:cNvPr id="13" name="retrieval-number-3">
            <a:extLst>
              <a:ext uri="{FF2B5EF4-FFF2-40B4-BE49-F238E27FC236}">
                <a16:creationId xmlns:a16="http://schemas.microsoft.com/office/drawing/2014/main" id="{6F6B696E-EAC3-4172-A937-6993BCCA4A67}"/>
              </a:ext>
            </a:extLst>
          </p:cNvPr>
          <p:cNvSpPr>
            <a:spLocks noGrp="1"/>
          </p:cNvSpPr>
          <p:nvPr/>
        </p:nvSpPr>
        <p:spPr>
          <a:xfrm>
            <a:off x="723900" y="4343400"/>
            <a:ext cx="495300" cy="495300"/>
          </a:xfrm>
          <a:prstGeom prst="ellipse">
            <a:avLst/>
          </a:prstGeom>
          <a:solidFill>
            <a:srgbClr val="8A6200"/>
          </a:solidFill>
          <a:ln w="0">
            <a:noFill/>
            <a:prstDash val="solid"/>
          </a:ln>
        </p:spPr>
      </p:sp>
      <p:sp>
        <p:nvSpPr>
          <p:cNvPr id="14" name="retrieval-number-text-3">
            <a:extLst>
              <a:ext uri="{FF2B5EF4-FFF2-40B4-BE49-F238E27FC236}">
                <a16:creationId xmlns:a16="http://schemas.microsoft.com/office/drawing/2014/main" id="{5E179511-3C34-4941-B8F9-475C2EADED02}"/>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06C7F983-D929-4895-9710-FEE3302B4CE0}"/>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gas at 1.0 × 10⁵ Pa acts on a piston of area 0.0050 m². What force does it exert?</a:t>
            </a:r>
          </a:p>
        </p:txBody>
      </p:sp>
      <p:sp>
        <p:nvSpPr>
          <p:cNvPr id="16" name="retrieval-close">
            <a:extLst>
              <a:ext uri="{FF2B5EF4-FFF2-40B4-BE49-F238E27FC236}">
                <a16:creationId xmlns:a16="http://schemas.microsoft.com/office/drawing/2014/main" id="{37D60AC5-BD5C-4C7B-85D5-5F70A277327E}"/>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Mini-whiteboard challenge: sketch or calculate one idea you expect to use today.</a:t>
            </a:r>
          </a:p>
        </p:txBody>
      </p:sp>
    </p:spTree>
    <p:extLst>
      <p:ext uri="{BB962C8B-B14F-4D97-AF65-F5344CB8AC3E}">
        <p14:creationId xmlns:p14="http://schemas.microsoft.com/office/powerpoint/2010/main" val="2146451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A29B4A17-E767-4901-BCEE-1FBC8ED5A86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9 · AP PHYSICS 2: ALGEBRA-BASED</a:t>
            </a:r>
          </a:p>
        </p:txBody>
      </p:sp>
      <p:sp>
        <p:nvSpPr>
          <p:cNvPr id="2" name="page-number">
            <a:extLst>
              <a:ext uri="{FF2B5EF4-FFF2-40B4-BE49-F238E27FC236}">
                <a16:creationId xmlns:a16="http://schemas.microsoft.com/office/drawing/2014/main" id="{4808A6E3-E456-48D6-B3E7-39902D9BA09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8DBF04D2-3888-432B-9BA2-6A99EA89A95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C8B78515-9C90-4DBC-8331-9CA945979D4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AP2-U9 · 15–18%</a:t>
            </a:r>
          </a:p>
        </p:txBody>
      </p:sp>
      <p:sp>
        <p:nvSpPr>
          <p:cNvPr id="5" name="slide-title">
            <a:extLst>
              <a:ext uri="{FF2B5EF4-FFF2-40B4-BE49-F238E27FC236}">
                <a16:creationId xmlns:a16="http://schemas.microsoft.com/office/drawing/2014/main" id="{2E2327B4-9343-4D64-963E-1D7FEC42218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F3D0957B-0F0B-474A-B2F8-BF548D4A296F}"/>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01</a:t>
            </a:r>
          </a:p>
        </p:txBody>
      </p:sp>
      <p:sp>
        <p:nvSpPr>
          <p:cNvPr id="7" name="core-point-1">
            <a:extLst>
              <a:ext uri="{FF2B5EF4-FFF2-40B4-BE49-F238E27FC236}">
                <a16:creationId xmlns:a16="http://schemas.microsoft.com/office/drawing/2014/main" id="{3914A7F3-BB66-4CB0-A7F2-7988F541B0B0}"/>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Temperature relates to average molecular kinetic energy.</a:t>
            </a:r>
          </a:p>
        </p:txBody>
      </p:sp>
      <p:sp>
        <p:nvSpPr>
          <p:cNvPr id="8" name="core-index-2">
            <a:extLst>
              <a:ext uri="{FF2B5EF4-FFF2-40B4-BE49-F238E27FC236}">
                <a16:creationId xmlns:a16="http://schemas.microsoft.com/office/drawing/2014/main" id="{1128D4FF-0DB0-47B7-B4F9-BEA8EDE4135B}"/>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02</a:t>
            </a:r>
          </a:p>
        </p:txBody>
      </p:sp>
      <p:sp>
        <p:nvSpPr>
          <p:cNvPr id="9" name="core-point-2">
            <a:extLst>
              <a:ext uri="{FF2B5EF4-FFF2-40B4-BE49-F238E27FC236}">
                <a16:creationId xmlns:a16="http://schemas.microsoft.com/office/drawing/2014/main" id="{1D099253-FD92-4081-ABF7-F1F16DC414B7}"/>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The ideal-gas model connects pressure, volume, amount and temperature.</a:t>
            </a:r>
          </a:p>
        </p:txBody>
      </p:sp>
      <p:sp>
        <p:nvSpPr>
          <p:cNvPr id="10" name="core-index-3">
            <a:extLst>
              <a:ext uri="{FF2B5EF4-FFF2-40B4-BE49-F238E27FC236}">
                <a16:creationId xmlns:a16="http://schemas.microsoft.com/office/drawing/2014/main" id="{2319C9B4-6EEB-400E-BA4C-75EA6EE59D7F}"/>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03</a:t>
            </a:r>
          </a:p>
        </p:txBody>
      </p:sp>
      <p:sp>
        <p:nvSpPr>
          <p:cNvPr id="11" name="core-point-3">
            <a:extLst>
              <a:ext uri="{FF2B5EF4-FFF2-40B4-BE49-F238E27FC236}">
                <a16:creationId xmlns:a16="http://schemas.microsoft.com/office/drawing/2014/main" id="{1EDFFA61-7569-44EA-89C0-454E1ED5AA31}"/>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The first law tracks energy transfer by heating and work.</a:t>
            </a:r>
          </a:p>
        </p:txBody>
      </p:sp>
      <p:sp>
        <p:nvSpPr>
          <p:cNvPr id="12" name="core-index-4">
            <a:extLst>
              <a:ext uri="{FF2B5EF4-FFF2-40B4-BE49-F238E27FC236}">
                <a16:creationId xmlns:a16="http://schemas.microsoft.com/office/drawing/2014/main" id="{FF310C9D-C20F-4D2B-9A01-7BF3446B96AC}"/>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04</a:t>
            </a:r>
          </a:p>
        </p:txBody>
      </p:sp>
      <p:sp>
        <p:nvSpPr>
          <p:cNvPr id="23" name="core-index-5">
            <a:extLst>
              <a:ext uri="{FF2B5EF4-FFF2-40B4-BE49-F238E27FC236}">
                <a16:creationId xmlns:a16="http://schemas.microsoft.com/office/drawing/2014/main" id="{FF310C9D-C20F-4D2B-9A01-7BF3446B96AC}"/>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05</a:t>
            </a:r>
          </a:p>
        </p:txBody>
      </p:sp>
      <p:sp>
        <p:nvSpPr>
          <p:cNvPr id="13" name="core-point-4">
            <a:extLst>
              <a:ext uri="{FF2B5EF4-FFF2-40B4-BE49-F238E27FC236}">
                <a16:creationId xmlns:a16="http://schemas.microsoft.com/office/drawing/2014/main" id="{485856C4-F390-43AB-B0DD-49336E2F69E6}"/>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A PV path reveals work and distinguishes thermodynamic processes.</a:t>
            </a:r>
          </a:p>
        </p:txBody>
      </p:sp>
      <p:sp>
        <p:nvSpPr>
          <p:cNvPr id="24" name="core-point-5">
            <a:extLst>
              <a:ext uri="{FF2B5EF4-FFF2-40B4-BE49-F238E27FC236}">
                <a16:creationId xmlns:a16="http://schemas.microsoft.com/office/drawing/2014/main" id="{485856C4-F390-43AB-B0DD-49336E2F69E6}"/>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Isochoric means ΔV = 0 so ΔU = Q; isobaric gives W_on = −PΔV; isothermal keeps ΔU = 0; adiabatic has Q = 0 so ΔU = W_on.</a:t>
            </a:r>
          </a:p>
        </p:txBody>
      </p:sp>
      <p:sp>
        <p:nvSpPr>
          <p:cNvPr id="14" name="equation-panel">
            <a:extLst>
              <a:ext uri="{FF2B5EF4-FFF2-40B4-BE49-F238E27FC236}">
                <a16:creationId xmlns:a16="http://schemas.microsoft.com/office/drawing/2014/main" id="{DE3DA05D-588D-435C-87DC-BA94A24212CA}"/>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AB0344DE-4BDC-458E-A0D1-F306956E0050}"/>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EQUATIONS TO OWN</a:t>
            </a:r>
          </a:p>
        </p:txBody>
      </p:sp>
      <p:sp>
        <p:nvSpPr>
          <p:cNvPr id="16" name="equation-expression-1">
            <a:extLst>
              <a:ext uri="{FF2B5EF4-FFF2-40B4-BE49-F238E27FC236}">
                <a16:creationId xmlns:a16="http://schemas.microsoft.com/office/drawing/2014/main" id="{04566CEC-1135-4D15-AF95-4186D19913D6}"/>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PV = nRT</a:t>
            </a:r>
          </a:p>
        </p:txBody>
      </p:sp>
      <p:sp>
        <p:nvSpPr>
          <p:cNvPr id="17" name="equation-units-1">
            <a:extLst>
              <a:ext uri="{FF2B5EF4-FFF2-40B4-BE49-F238E27FC236}">
                <a16:creationId xmlns:a16="http://schemas.microsoft.com/office/drawing/2014/main" id="{63649489-3DAC-435B-A861-86953E871158}"/>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Pa·m³</a:t>
            </a:r>
          </a:p>
        </p:txBody>
      </p:sp>
      <p:sp>
        <p:nvSpPr>
          <p:cNvPr id="18" name="equation-expression-2">
            <a:extLst>
              <a:ext uri="{FF2B5EF4-FFF2-40B4-BE49-F238E27FC236}">
                <a16:creationId xmlns:a16="http://schemas.microsoft.com/office/drawing/2014/main" id="{20035E87-4D75-42BD-B116-19112DAAA3D9}"/>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ΔU = Q + W_on</a:t>
            </a:r>
          </a:p>
        </p:txBody>
      </p:sp>
      <p:sp>
        <p:nvSpPr>
          <p:cNvPr id="19" name="equation-units-2">
            <a:extLst>
              <a:ext uri="{FF2B5EF4-FFF2-40B4-BE49-F238E27FC236}">
                <a16:creationId xmlns:a16="http://schemas.microsoft.com/office/drawing/2014/main" id="{6D10BE53-C717-416C-B0CE-773782B45368}"/>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J</a:t>
            </a:r>
          </a:p>
        </p:txBody>
      </p:sp>
      <p:sp>
        <p:nvSpPr>
          <p:cNvPr id="20" name="vocabulary-label">
            <a:extLst>
              <a:ext uri="{FF2B5EF4-FFF2-40B4-BE49-F238E27FC236}">
                <a16:creationId xmlns:a16="http://schemas.microsoft.com/office/drawing/2014/main" id="{30152202-C1D6-4DDA-9D15-57867968C44B}"/>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SAY IT PRECISELY</a:t>
            </a:r>
          </a:p>
        </p:txBody>
      </p:sp>
      <p:sp>
        <p:nvSpPr>
          <p:cNvPr id="21" name="vocabulary">
            <a:extLst>
              <a:ext uri="{FF2B5EF4-FFF2-40B4-BE49-F238E27FC236}">
                <a16:creationId xmlns:a16="http://schemas.microsoft.com/office/drawing/2014/main" id="{B2F4507A-9800-4D6E-82BA-0805E9E8758A}"/>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internal energy · ideal gas · heat · work · isothermal · adiabatic</a:t>
            </a:r>
          </a:p>
        </p:txBody>
      </p:sp>
    </p:spTree>
    <p:extLst>
      <p:ext uri="{BB962C8B-B14F-4D97-AF65-F5344CB8AC3E}">
        <p14:creationId xmlns:p14="http://schemas.microsoft.com/office/powerpoint/2010/main" val="1669786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3C2E4-C7E6-8680-1246-8D35D7814684}"/>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AC2E370C-719F-B0A0-0CA2-9C82ADC35BB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9 · AP PHYSICS 2: ALGEBRA-BASED</a:t>
            </a:r>
          </a:p>
        </p:txBody>
      </p:sp>
      <p:sp>
        <p:nvSpPr>
          <p:cNvPr id="2" name="page-number">
            <a:extLst>
              <a:ext uri="{FF2B5EF4-FFF2-40B4-BE49-F238E27FC236}">
                <a16:creationId xmlns:a16="http://schemas.microsoft.com/office/drawing/2014/main" id="{1061D5BD-0B91-5065-7AA6-F748DBECEA1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9197F2FB-C5F6-7649-3716-3E4A4E09B70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41E3D78-B519-7098-902A-B151A712D68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AP2-U9 · 15–18%</a:t>
            </a:r>
          </a:p>
        </p:txBody>
      </p:sp>
      <p:sp>
        <p:nvSpPr>
          <p:cNvPr id="5" name="slide-title">
            <a:extLst>
              <a:ext uri="{FF2B5EF4-FFF2-40B4-BE49-F238E27FC236}">
                <a16:creationId xmlns:a16="http://schemas.microsoft.com/office/drawing/2014/main" id="{3FF54D19-7FA2-20BA-4182-93F18939284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3B8B7B7E-BCC5-5798-0A71-888D1EBED770}"/>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9F25EBEF-8C7E-CF9B-FBD0-0F9D565CBAC0}"/>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Thermodynamics is the physics of energy in systems made of countless molecules — temperature as a measure of their average kinetic energy, and heating and working as the two ways the stored internal energy can change.</a:t>
            </a:r>
          </a:p>
        </p:txBody>
      </p:sp>
      <p:sp>
        <p:nvSpPr>
          <p:cNvPr id="25" name="Rectangle 24">
            <a:extLst>
              <a:ext uri="{FF2B5EF4-FFF2-40B4-BE49-F238E27FC236}">
                <a16:creationId xmlns:a16="http://schemas.microsoft.com/office/drawing/2014/main" id="{172C557B-2FB4-FAD8-4A41-0AE5176A38AE}"/>
              </a:ext>
            </a:extLst>
          </p:cNvPr>
          <p:cNvSpPr/>
          <p:nvPr/>
        </p:nvSpPr>
        <p:spPr>
          <a:xfrm>
            <a:off x="1524000" y="4124208"/>
            <a:ext cx="3048000" cy="1691451"/>
          </a:xfrm>
          <a:prstGeom prst="rect">
            <a:avLst/>
          </a:prstGeom>
          <a:noFill/>
          <a:ln w="19050">
            <a:solidFill>
              <a:srgbClr val="102E29"/>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9FC22BC5-CF01-9058-B60C-E0CD606E2E74}"/>
              </a:ext>
            </a:extLst>
          </p:cNvPr>
          <p:cNvCxnSpPr/>
          <p:nvPr/>
        </p:nvCxnSpPr>
        <p:spPr>
          <a:xfrm>
            <a:off x="1549400" y="4794955"/>
            <a:ext cx="2997200" cy="0"/>
          </a:xfrm>
          <a:prstGeom prst="line">
            <a:avLst/>
          </a:prstGeom>
          <a:ln w="50800">
            <a:solidFill>
              <a:srgbClr val="102E29"/>
            </a:solidFill>
            <a:tailEnd type="non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CEB0084B-5A23-A13C-7921-75CCE2D33668}"/>
              </a:ext>
            </a:extLst>
          </p:cNvPr>
          <p:cNvSpPr txBox="1"/>
          <p:nvPr/>
        </p:nvSpPr>
        <p:spPr>
          <a:xfrm>
            <a:off x="1600200" y="4182533"/>
            <a:ext cx="1524000" cy="276999"/>
          </a:xfrm>
          <a:prstGeom prst="rect">
            <a:avLst/>
          </a:prstGeom>
          <a:noFill/>
        </p:spPr>
        <p:txBody>
          <a:bodyPr vert="horz" wrap="square" lIns="0" tIns="0" bIns="0" rtlCol="0">
            <a:noAutofit/>
          </a:bodyPr>
          <a:lstStyle/>
          <a:p>
            <a:r>
              <a:rPr lang="en-US" sz="1600">
                <a:solidFill>
                  <a:srgbClr val="6B7F79"/>
                </a:solidFill>
              </a:rPr>
              <a:t>piston</a:t>
            </a:r>
          </a:p>
        </p:txBody>
      </p:sp>
      <p:sp>
        <p:nvSpPr>
          <p:cNvPr id="28" name="Rectangle 27">
            <a:extLst>
              <a:ext uri="{FF2B5EF4-FFF2-40B4-BE49-F238E27FC236}">
                <a16:creationId xmlns:a16="http://schemas.microsoft.com/office/drawing/2014/main" id="{93802B96-BB93-F403-81D5-1351B3CDDE24}"/>
              </a:ext>
            </a:extLst>
          </p:cNvPr>
          <p:cNvSpPr/>
          <p:nvPr/>
        </p:nvSpPr>
        <p:spPr>
          <a:xfrm>
            <a:off x="1549400" y="4824118"/>
            <a:ext cx="2997200" cy="962378"/>
          </a:xfrm>
          <a:prstGeom prst="rect">
            <a:avLst/>
          </a:prstGeom>
          <a:solidFill>
            <a:srgbClr val="F3EFDF"/>
          </a:solidFill>
          <a:ln w="19050">
            <a:solidFill>
              <a:srgbClr val="6B7F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gas, internal energy U</a:t>
            </a:r>
          </a:p>
        </p:txBody>
      </p:sp>
      <p:cxnSp>
        <p:nvCxnSpPr>
          <p:cNvPr id="29" name="Straight Connector 28">
            <a:extLst>
              <a:ext uri="{FF2B5EF4-FFF2-40B4-BE49-F238E27FC236}">
                <a16:creationId xmlns:a16="http://schemas.microsoft.com/office/drawing/2014/main" id="{5CFD9595-E667-C17E-28CF-6882BD758927}"/>
              </a:ext>
            </a:extLst>
          </p:cNvPr>
          <p:cNvCxnSpPr/>
          <p:nvPr/>
        </p:nvCxnSpPr>
        <p:spPr>
          <a:xfrm flipV="1">
            <a:off x="3048000" y="4211696"/>
            <a:ext cx="0" cy="524933"/>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5BFFF96-5120-F527-00F2-15D1DC6F7B2A}"/>
              </a:ext>
            </a:extLst>
          </p:cNvPr>
          <p:cNvSpPr txBox="1"/>
          <p:nvPr/>
        </p:nvSpPr>
        <p:spPr>
          <a:xfrm>
            <a:off x="3225800" y="4415837"/>
            <a:ext cx="1270000" cy="276999"/>
          </a:xfrm>
          <a:prstGeom prst="rect">
            <a:avLst/>
          </a:prstGeom>
          <a:noFill/>
        </p:spPr>
        <p:txBody>
          <a:bodyPr vert="horz" wrap="square" lIns="0" tIns="0" bIns="0" rtlCol="0">
            <a:noAutofit/>
          </a:bodyPr>
          <a:lstStyle/>
          <a:p>
            <a:r>
              <a:rPr lang="en-US" sz="1600">
                <a:solidFill>
                  <a:srgbClr val="EF5C3E"/>
                </a:solidFill>
              </a:rPr>
              <a:t>W by gas</a:t>
            </a:r>
          </a:p>
        </p:txBody>
      </p:sp>
      <p:cxnSp>
        <p:nvCxnSpPr>
          <p:cNvPr id="31" name="Straight Connector 30">
            <a:extLst>
              <a:ext uri="{FF2B5EF4-FFF2-40B4-BE49-F238E27FC236}">
                <a16:creationId xmlns:a16="http://schemas.microsoft.com/office/drawing/2014/main" id="{544FD017-2C80-E175-764D-CD0737113281}"/>
              </a:ext>
            </a:extLst>
          </p:cNvPr>
          <p:cNvCxnSpPr/>
          <p:nvPr/>
        </p:nvCxnSpPr>
        <p:spPr>
          <a:xfrm>
            <a:off x="711200" y="5290726"/>
            <a:ext cx="787400" cy="0"/>
          </a:xfrm>
          <a:prstGeom prst="line">
            <a:avLst/>
          </a:prstGeom>
          <a:ln w="3175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543F6839-44FF-0BF9-54C0-2FBAD3CD17F9}"/>
              </a:ext>
            </a:extLst>
          </p:cNvPr>
          <p:cNvSpPr txBox="1"/>
          <p:nvPr/>
        </p:nvSpPr>
        <p:spPr>
          <a:xfrm>
            <a:off x="685800" y="4940771"/>
            <a:ext cx="762000" cy="276999"/>
          </a:xfrm>
          <a:prstGeom prst="rect">
            <a:avLst/>
          </a:prstGeom>
          <a:noFill/>
        </p:spPr>
        <p:txBody>
          <a:bodyPr vert="horz" wrap="square" lIns="0" tIns="0" bIns="0" rtlCol="0">
            <a:noAutofit/>
          </a:bodyPr>
          <a:lstStyle/>
          <a:p>
            <a:r>
              <a:rPr lang="en-US" sz="1600">
                <a:solidFill>
                  <a:srgbClr val="102E29"/>
                </a:solidFill>
              </a:rPr>
              <a:t>Q in</a:t>
            </a:r>
          </a:p>
        </p:txBody>
      </p:sp>
      <p:sp>
        <p:nvSpPr>
          <p:cNvPr id="33" name="TextBox 32">
            <a:extLst>
              <a:ext uri="{FF2B5EF4-FFF2-40B4-BE49-F238E27FC236}">
                <a16:creationId xmlns:a16="http://schemas.microsoft.com/office/drawing/2014/main" id="{6E19C6C5-6BB5-3F90-37FB-CF4A43CBB0EC}"/>
              </a:ext>
            </a:extLst>
          </p:cNvPr>
          <p:cNvSpPr txBox="1"/>
          <p:nvPr/>
        </p:nvSpPr>
        <p:spPr>
          <a:xfrm>
            <a:off x="6350000" y="4182533"/>
            <a:ext cx="4953000" cy="276999"/>
          </a:xfrm>
          <a:prstGeom prst="rect">
            <a:avLst/>
          </a:prstGeom>
          <a:noFill/>
        </p:spPr>
        <p:txBody>
          <a:bodyPr vert="horz" wrap="square" lIns="0" tIns="0" bIns="0" rtlCol="0">
            <a:noAutofit/>
          </a:bodyPr>
          <a:lstStyle/>
          <a:p>
            <a:r>
              <a:rPr lang="el-GR" sz="1600" b="1">
                <a:solidFill>
                  <a:srgbClr val="102E29"/>
                </a:solidFill>
              </a:rPr>
              <a:t>Δ</a:t>
            </a:r>
            <a:r>
              <a:rPr lang="en-US" sz="1600" b="1">
                <a:solidFill>
                  <a:srgbClr val="102E29"/>
                </a:solidFill>
              </a:rPr>
              <a:t>U = Q + W_on</a:t>
            </a:r>
          </a:p>
        </p:txBody>
      </p:sp>
      <p:sp>
        <p:nvSpPr>
          <p:cNvPr id="34" name="TextBox 33">
            <a:extLst>
              <a:ext uri="{FF2B5EF4-FFF2-40B4-BE49-F238E27FC236}">
                <a16:creationId xmlns:a16="http://schemas.microsoft.com/office/drawing/2014/main" id="{4EFEFFBF-A20E-39CA-8449-2BA905770160}"/>
              </a:ext>
            </a:extLst>
          </p:cNvPr>
          <p:cNvSpPr txBox="1"/>
          <p:nvPr/>
        </p:nvSpPr>
        <p:spPr>
          <a:xfrm>
            <a:off x="6350000" y="4678304"/>
            <a:ext cx="4953000" cy="276999"/>
          </a:xfrm>
          <a:prstGeom prst="rect">
            <a:avLst/>
          </a:prstGeom>
          <a:noFill/>
        </p:spPr>
        <p:txBody>
          <a:bodyPr vert="horz" wrap="square" lIns="0" tIns="0" bIns="0" rtlCol="0">
            <a:noAutofit/>
          </a:bodyPr>
          <a:lstStyle/>
          <a:p>
            <a:r>
              <a:rPr lang="en-US" sz="1600">
                <a:solidFill>
                  <a:srgbClr val="102E29"/>
                </a:solidFill>
              </a:rPr>
              <a:t>Heating raises the gas's internal energy; work done by the gas lowers it.</a:t>
            </a:r>
          </a:p>
        </p:txBody>
      </p:sp>
      <p:sp>
        <p:nvSpPr>
          <p:cNvPr id="35" name="TextBox 34">
            <a:extLst>
              <a:ext uri="{FF2B5EF4-FFF2-40B4-BE49-F238E27FC236}">
                <a16:creationId xmlns:a16="http://schemas.microsoft.com/office/drawing/2014/main" id="{657E0D5F-8570-1D7F-15D8-6D657709D03D}"/>
              </a:ext>
            </a:extLst>
          </p:cNvPr>
          <p:cNvSpPr txBox="1"/>
          <p:nvPr/>
        </p:nvSpPr>
        <p:spPr>
          <a:xfrm>
            <a:off x="6350000" y="5436541"/>
            <a:ext cx="4953000" cy="276999"/>
          </a:xfrm>
          <a:prstGeom prst="rect">
            <a:avLst/>
          </a:prstGeom>
          <a:noFill/>
        </p:spPr>
        <p:txBody>
          <a:bodyPr vert="horz" wrap="square" lIns="0" tIns="0" bIns="0" rtlCol="0">
            <a:noAutofit/>
          </a:bodyPr>
          <a:lstStyle/>
          <a:p>
            <a:r>
              <a:rPr lang="en-US" sz="1600">
                <a:solidFill>
                  <a:srgbClr val="EF5C3E"/>
                </a:solidFill>
              </a:rPr>
              <a:t>U is stored. Q and W are transfers.</a:t>
            </a:r>
          </a:p>
        </p:txBody>
      </p:sp>
      <p:sp>
        <p:nvSpPr>
          <p:cNvPr id="36" name="diagram-caption">
            <a:extLst>
              <a:ext uri="{FF2B5EF4-FFF2-40B4-BE49-F238E27FC236}">
                <a16:creationId xmlns:a16="http://schemas.microsoft.com/office/drawing/2014/main" id="{CAD5AE5A-C1D7-D2DB-9F3A-3B8352611F6A}"/>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Q and W are things that happen to the gas; U is the only thing the gas actually owns.</a:t>
            </a:r>
          </a:p>
        </p:txBody>
      </p:sp>
    </p:spTree>
    <p:extLst>
      <p:ext uri="{BB962C8B-B14F-4D97-AF65-F5344CB8AC3E}">
        <p14:creationId xmlns:p14="http://schemas.microsoft.com/office/powerpoint/2010/main" val="1753107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7F334CCA-A63E-4668-B346-34D8198CADA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9 · AP PHYSICS 2: ALGEBRA-BASED</a:t>
            </a:r>
          </a:p>
        </p:txBody>
      </p:sp>
      <p:sp>
        <p:nvSpPr>
          <p:cNvPr id="2" name="page-number">
            <a:extLst>
              <a:ext uri="{FF2B5EF4-FFF2-40B4-BE49-F238E27FC236}">
                <a16:creationId xmlns:a16="http://schemas.microsoft.com/office/drawing/2014/main" id="{9081AE1D-401D-4FAF-A84A-72DBD753671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125C9075-A266-4124-B5E7-16691DCE67B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CF3D7D3-0F70-4842-8C53-5D51B73ABDF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AP2-U9 · 15–18%</a:t>
            </a:r>
          </a:p>
        </p:txBody>
      </p:sp>
      <p:sp>
        <p:nvSpPr>
          <p:cNvPr id="5" name="slide-title">
            <a:extLst>
              <a:ext uri="{FF2B5EF4-FFF2-40B4-BE49-F238E27FC236}">
                <a16:creationId xmlns:a16="http://schemas.microsoft.com/office/drawing/2014/main" id="{200DC0D6-BF6E-4A60-AD30-031632FFD3F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Area under a PV path is work by the gas</a:t>
            </a:r>
          </a:p>
        </p:txBody>
      </p:sp>
      <p:sp>
        <p:nvSpPr>
          <p:cNvPr id="6" name="graph-mode">
            <a:extLst>
              <a:ext uri="{FF2B5EF4-FFF2-40B4-BE49-F238E27FC236}">
                <a16:creationId xmlns:a16="http://schemas.microsoft.com/office/drawing/2014/main" id="{C168B21C-089E-490E-B1BE-7DDCBACF96D7}"/>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INTERACTIVE GRAPH · PREDICT → EDIT → EXPLAIN</a:t>
            </a:r>
          </a:p>
        </p:txBody>
      </p:sp>
      <p:sp>
        <p:nvSpPr>
          <p:cNvPr id="7" name="graph-prompt">
            <a:extLst>
              <a:ext uri="{FF2B5EF4-FFF2-40B4-BE49-F238E27FC236}">
                <a16:creationId xmlns:a16="http://schemas.microsoft.com/office/drawing/2014/main" id="{57079DE5-9652-4904-AB85-938BC6A0EAB1}"/>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B1EB989C-C611-4636-ADCC-2F56706067C2}"/>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(0.01, 300), (0.015, 250), (0.02, 200), (0.025, 175).</a:t>
            </a:r>
          </a:p>
        </p:txBody>
      </p:sp>
      <p:sp>
        <p:nvSpPr>
          <p:cNvPr id="9" name="graph-scale">
            <a:extLst>
              <a:ext uri="{FF2B5EF4-FFF2-40B4-BE49-F238E27FC236}">
                <a16:creationId xmlns:a16="http://schemas.microsoft.com/office/drawing/2014/main" id="{6EEA3F8A-CF13-44B9-A99F-901645FF8989}"/>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175–300 kPa. Axes: Volume / m³; Pressure / kPa.</a:t>
            </a:r>
          </a:p>
        </p:txBody>
      </p:sp>
      <p:sp>
        <p:nvSpPr>
          <p:cNvPr id="10" name="chart-frame">
            <a:extLst>
              <a:ext uri="{FF2B5EF4-FFF2-40B4-BE49-F238E27FC236}">
                <a16:creationId xmlns:a16="http://schemas.microsoft.com/office/drawing/2014/main" id="{6897266A-F3FA-421E-A63E-7255B3F45DEF}"/>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77493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437A3F33-91EF-4E73-9F68-B8D13D4A3C0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9 · AP PHYSICS 2: ALGEBRA-BASED</a:t>
            </a:r>
          </a:p>
        </p:txBody>
      </p:sp>
      <p:sp>
        <p:nvSpPr>
          <p:cNvPr id="2" name="page-number">
            <a:extLst>
              <a:ext uri="{FF2B5EF4-FFF2-40B4-BE49-F238E27FC236}">
                <a16:creationId xmlns:a16="http://schemas.microsoft.com/office/drawing/2014/main" id="{C088EE03-F386-4759-A5AA-EBEF4E0845E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95499CE2-F0D3-4DCF-A332-5BE665954F7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FA4519A-51E4-48C9-B765-A8CCDC6648D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AP2-U9 · 15–18%</a:t>
            </a:r>
          </a:p>
        </p:txBody>
      </p:sp>
      <p:sp>
        <p:nvSpPr>
          <p:cNvPr id="5" name="slide-title">
            <a:extLst>
              <a:ext uri="{FF2B5EF4-FFF2-40B4-BE49-F238E27FC236}">
                <a16:creationId xmlns:a16="http://schemas.microsoft.com/office/drawing/2014/main" id="{ECBAE1D1-382A-4CCE-9FCA-DFADC6476FE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7C2E184B-6049-4F57-96F7-9CAF06403400}"/>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ALGEBRA-BASED · FULLY WORKED PROBLEM · SHOW THE METHOD</a:t>
            </a:r>
          </a:p>
        </p:txBody>
      </p:sp>
      <p:sp>
        <p:nvSpPr>
          <p:cNvPr id="7" name="problem-frame">
            <a:extLst>
              <a:ext uri="{FF2B5EF4-FFF2-40B4-BE49-F238E27FC236}">
                <a16:creationId xmlns:a16="http://schemas.microsoft.com/office/drawing/2014/main" id="{D9430E8D-C953-48E3-AC55-116F9F27C53B}"/>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85A48A6A-4BCC-40FF-BEDF-E52B7E9C5804}"/>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One mole of ideal gas is at 300 K in 0.0246 m³. Find its pressure. Use R = 8.31 J/(mol·K).</a:t>
            </a:r>
          </a:p>
        </p:txBody>
      </p:sp>
      <p:sp>
        <p:nvSpPr>
          <p:cNvPr id="9" name="step-label-1">
            <a:extLst>
              <a:ext uri="{FF2B5EF4-FFF2-40B4-BE49-F238E27FC236}">
                <a16:creationId xmlns:a16="http://schemas.microsoft.com/office/drawing/2014/main" id="{A7AB99B2-123B-4FD1-9212-8C0600309D02}"/>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1</a:t>
            </a:r>
          </a:p>
        </p:txBody>
      </p:sp>
      <p:sp>
        <p:nvSpPr>
          <p:cNvPr id="10" name="rule-190-358">
            <a:extLst>
              <a:ext uri="{FF2B5EF4-FFF2-40B4-BE49-F238E27FC236}">
                <a16:creationId xmlns:a16="http://schemas.microsoft.com/office/drawing/2014/main" id="{0F174402-D2E1-49B9-ADF3-A2223C5B1A63}"/>
              </a:ext>
            </a:extLst>
          </p:cNvPr>
          <p:cNvSpPr>
            <a:spLocks noGrp="1"/>
          </p:cNvSpPr>
          <p:nvPr/>
        </p:nvSpPr>
        <p:spPr>
          <a:xfrm>
            <a:off x="1809750" y="3409950"/>
            <a:ext cx="381000" cy="19050"/>
          </a:xfrm>
          <a:prstGeom prst="rect">
            <a:avLst/>
          </a:prstGeom>
          <a:solidFill>
            <a:srgbClr val="8A6200"/>
          </a:solidFill>
          <a:ln w="0">
            <a:noFill/>
            <a:prstDash val="solid"/>
          </a:ln>
        </p:spPr>
      </p:sp>
      <p:sp>
        <p:nvSpPr>
          <p:cNvPr id="11" name="step-text-1">
            <a:extLst>
              <a:ext uri="{FF2B5EF4-FFF2-40B4-BE49-F238E27FC236}">
                <a16:creationId xmlns:a16="http://schemas.microsoft.com/office/drawing/2014/main" id="{99FAA4AE-C3CD-46F9-AD5A-76521D9D900B}"/>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Rearrange P = nRT/V.</a:t>
            </a:r>
          </a:p>
        </p:txBody>
      </p:sp>
      <p:sp>
        <p:nvSpPr>
          <p:cNvPr id="12" name="step-label-2">
            <a:extLst>
              <a:ext uri="{FF2B5EF4-FFF2-40B4-BE49-F238E27FC236}">
                <a16:creationId xmlns:a16="http://schemas.microsoft.com/office/drawing/2014/main" id="{7A61C88A-00B4-4DA9-8D91-B7CC6BF19271}"/>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2</a:t>
            </a:r>
          </a:p>
        </p:txBody>
      </p:sp>
      <p:sp>
        <p:nvSpPr>
          <p:cNvPr id="13" name="rule-190-430">
            <a:extLst>
              <a:ext uri="{FF2B5EF4-FFF2-40B4-BE49-F238E27FC236}">
                <a16:creationId xmlns:a16="http://schemas.microsoft.com/office/drawing/2014/main" id="{72C2FA52-CB28-405D-A257-BE050EFD0E21}"/>
              </a:ext>
            </a:extLst>
          </p:cNvPr>
          <p:cNvSpPr>
            <a:spLocks noGrp="1"/>
          </p:cNvSpPr>
          <p:nvPr/>
        </p:nvSpPr>
        <p:spPr>
          <a:xfrm>
            <a:off x="1809750" y="4095750"/>
            <a:ext cx="381000" cy="19050"/>
          </a:xfrm>
          <a:prstGeom prst="rect">
            <a:avLst/>
          </a:prstGeom>
          <a:solidFill>
            <a:srgbClr val="8A6200"/>
          </a:solidFill>
          <a:ln w="0">
            <a:noFill/>
            <a:prstDash val="solid"/>
          </a:ln>
        </p:spPr>
      </p:sp>
      <p:sp>
        <p:nvSpPr>
          <p:cNvPr id="14" name="step-text-2">
            <a:extLst>
              <a:ext uri="{FF2B5EF4-FFF2-40B4-BE49-F238E27FC236}">
                <a16:creationId xmlns:a16="http://schemas.microsoft.com/office/drawing/2014/main" id="{A6CCA0F0-EBF4-4367-B5AF-1833D170324C}"/>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Substitute 1.00(8.31)(300)/0.0246.</a:t>
            </a:r>
          </a:p>
        </p:txBody>
      </p:sp>
      <p:sp>
        <p:nvSpPr>
          <p:cNvPr id="15" name="step-label-3">
            <a:extLst>
              <a:ext uri="{FF2B5EF4-FFF2-40B4-BE49-F238E27FC236}">
                <a16:creationId xmlns:a16="http://schemas.microsoft.com/office/drawing/2014/main" id="{FA0D268A-3141-4A06-BE9B-E170674C4C5C}"/>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3</a:t>
            </a:r>
          </a:p>
        </p:txBody>
      </p:sp>
      <p:sp>
        <p:nvSpPr>
          <p:cNvPr id="16" name="rule-190-502">
            <a:extLst>
              <a:ext uri="{FF2B5EF4-FFF2-40B4-BE49-F238E27FC236}">
                <a16:creationId xmlns:a16="http://schemas.microsoft.com/office/drawing/2014/main" id="{01C65050-098E-41D9-A92B-7705087916D6}"/>
              </a:ext>
            </a:extLst>
          </p:cNvPr>
          <p:cNvSpPr>
            <a:spLocks noGrp="1"/>
          </p:cNvSpPr>
          <p:nvPr/>
        </p:nvSpPr>
        <p:spPr>
          <a:xfrm>
            <a:off x="1809750" y="4781550"/>
            <a:ext cx="381000" cy="19050"/>
          </a:xfrm>
          <a:prstGeom prst="rect">
            <a:avLst/>
          </a:prstGeom>
          <a:solidFill>
            <a:srgbClr val="8A6200"/>
          </a:solidFill>
          <a:ln w="0">
            <a:noFill/>
            <a:prstDash val="solid"/>
          </a:ln>
        </p:spPr>
      </p:sp>
      <p:sp>
        <p:nvSpPr>
          <p:cNvPr id="17" name="step-text-3">
            <a:extLst>
              <a:ext uri="{FF2B5EF4-FFF2-40B4-BE49-F238E27FC236}">
                <a16:creationId xmlns:a16="http://schemas.microsoft.com/office/drawing/2014/main" id="{A22A2256-A1CC-45B8-AE5D-C639A153C884}"/>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Use pascals.</a:t>
            </a:r>
          </a:p>
        </p:txBody>
      </p:sp>
      <p:sp>
        <p:nvSpPr>
          <p:cNvPr id="18" name="answer-frame">
            <a:extLst>
              <a:ext uri="{FF2B5EF4-FFF2-40B4-BE49-F238E27FC236}">
                <a16:creationId xmlns:a16="http://schemas.microsoft.com/office/drawing/2014/main" id="{6AB74922-CAB3-485E-9FDB-F055D2ABBC0D}"/>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2C915A33-9357-4998-BD46-CC0BE850BF7F}"/>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P = 1.01 × 10⁵ Pa.</a:t>
            </a:r>
          </a:p>
        </p:txBody>
      </p:sp>
    </p:spTree>
    <p:extLst>
      <p:ext uri="{BB962C8B-B14F-4D97-AF65-F5344CB8AC3E}">
        <p14:creationId xmlns:p14="http://schemas.microsoft.com/office/powerpoint/2010/main" val="1653688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5CE1C9D1-A523-4E28-9F9C-D8FE82EC515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9 · AP PHYSICS 2: ALGEBRA-BASED</a:t>
            </a:r>
          </a:p>
        </p:txBody>
      </p:sp>
      <p:sp>
        <p:nvSpPr>
          <p:cNvPr id="2" name="page-number">
            <a:extLst>
              <a:ext uri="{FF2B5EF4-FFF2-40B4-BE49-F238E27FC236}">
                <a16:creationId xmlns:a16="http://schemas.microsoft.com/office/drawing/2014/main" id="{828A2910-D888-4B43-8B01-9F186A8C9B0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3304B3FC-A440-43E7-AE0C-FC8A146B5C6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5617F9D-900B-4275-85BE-7B2DA6296A8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AP2-U9 · 15–18%</a:t>
            </a:r>
          </a:p>
        </p:txBody>
      </p:sp>
      <p:sp>
        <p:nvSpPr>
          <p:cNvPr id="5" name="slide-title">
            <a:extLst>
              <a:ext uri="{FF2B5EF4-FFF2-40B4-BE49-F238E27FC236}">
                <a16:creationId xmlns:a16="http://schemas.microsoft.com/office/drawing/2014/main" id="{B8604B30-06CE-4E1B-BE63-930342487B9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1963ADDE-08D1-431A-B7EB-1E3F1CA16300}"/>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ALGEBRA-BASED · GUIDED WORKED PROBLEM · TRY EACH STEP BEFORE READING ON</a:t>
            </a:r>
          </a:p>
        </p:txBody>
      </p:sp>
      <p:sp>
        <p:nvSpPr>
          <p:cNvPr id="7" name="problem-frame">
            <a:extLst>
              <a:ext uri="{FF2B5EF4-FFF2-40B4-BE49-F238E27FC236}">
                <a16:creationId xmlns:a16="http://schemas.microsoft.com/office/drawing/2014/main" id="{D412F790-EA50-4C30-BB54-9A1FD86B81E6}"/>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06035F6E-253F-48AC-A836-B66516E38D26}"/>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gas absorbs 500 J of heat and does 180 J of work on its surroundings. Find ΔU using ΔU = Q + W_on.</a:t>
            </a:r>
          </a:p>
        </p:txBody>
      </p:sp>
      <p:sp>
        <p:nvSpPr>
          <p:cNvPr id="9" name="step-label-1">
            <a:extLst>
              <a:ext uri="{FF2B5EF4-FFF2-40B4-BE49-F238E27FC236}">
                <a16:creationId xmlns:a16="http://schemas.microsoft.com/office/drawing/2014/main" id="{046869EE-6B4D-4E9E-831C-DEA29C49FB93}"/>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1</a:t>
            </a:r>
          </a:p>
        </p:txBody>
      </p:sp>
      <p:sp>
        <p:nvSpPr>
          <p:cNvPr id="10" name="rule-190-358">
            <a:extLst>
              <a:ext uri="{FF2B5EF4-FFF2-40B4-BE49-F238E27FC236}">
                <a16:creationId xmlns:a16="http://schemas.microsoft.com/office/drawing/2014/main" id="{33B70D0B-6536-4F27-8560-09100DA027A1}"/>
              </a:ext>
            </a:extLst>
          </p:cNvPr>
          <p:cNvSpPr>
            <a:spLocks noGrp="1"/>
          </p:cNvSpPr>
          <p:nvPr/>
        </p:nvSpPr>
        <p:spPr>
          <a:xfrm>
            <a:off x="1809750" y="3409950"/>
            <a:ext cx="381000" cy="19050"/>
          </a:xfrm>
          <a:prstGeom prst="rect">
            <a:avLst/>
          </a:prstGeom>
          <a:solidFill>
            <a:srgbClr val="8A6200"/>
          </a:solidFill>
          <a:ln w="0">
            <a:noFill/>
            <a:prstDash val="solid"/>
          </a:ln>
        </p:spPr>
      </p:sp>
      <p:sp>
        <p:nvSpPr>
          <p:cNvPr id="11" name="step-text-1">
            <a:extLst>
              <a:ext uri="{FF2B5EF4-FFF2-40B4-BE49-F238E27FC236}">
                <a16:creationId xmlns:a16="http://schemas.microsoft.com/office/drawing/2014/main" id="{27B75D20-3B5F-4E5A-9EF4-824D18558D6D}"/>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Q = +500 J</a:t>
            </a:r>
          </a:p>
        </p:txBody>
      </p:sp>
      <p:sp>
        <p:nvSpPr>
          <p:cNvPr id="12" name="step-label-2">
            <a:extLst>
              <a:ext uri="{FF2B5EF4-FFF2-40B4-BE49-F238E27FC236}">
                <a16:creationId xmlns:a16="http://schemas.microsoft.com/office/drawing/2014/main" id="{305B97EA-5C3B-46D5-8BF7-DB24C164CA78}"/>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2</a:t>
            </a:r>
          </a:p>
        </p:txBody>
      </p:sp>
      <p:sp>
        <p:nvSpPr>
          <p:cNvPr id="13" name="rule-190-430">
            <a:extLst>
              <a:ext uri="{FF2B5EF4-FFF2-40B4-BE49-F238E27FC236}">
                <a16:creationId xmlns:a16="http://schemas.microsoft.com/office/drawing/2014/main" id="{3B87F748-C8D8-4CC2-B1C8-06A2AE174BEF}"/>
              </a:ext>
            </a:extLst>
          </p:cNvPr>
          <p:cNvSpPr>
            <a:spLocks noGrp="1"/>
          </p:cNvSpPr>
          <p:nvPr/>
        </p:nvSpPr>
        <p:spPr>
          <a:xfrm>
            <a:off x="1809750" y="4095750"/>
            <a:ext cx="381000" cy="19050"/>
          </a:xfrm>
          <a:prstGeom prst="rect">
            <a:avLst/>
          </a:prstGeom>
          <a:solidFill>
            <a:srgbClr val="8A6200"/>
          </a:solidFill>
          <a:ln w="0">
            <a:noFill/>
            <a:prstDash val="solid"/>
          </a:ln>
        </p:spPr>
      </p:sp>
      <p:sp>
        <p:nvSpPr>
          <p:cNvPr id="14" name="step-text-2">
            <a:extLst>
              <a:ext uri="{FF2B5EF4-FFF2-40B4-BE49-F238E27FC236}">
                <a16:creationId xmlns:a16="http://schemas.microsoft.com/office/drawing/2014/main" id="{9CCD93EC-AC55-463A-9294-AE9AD855E201}"/>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W_on = −180 J</a:t>
            </a:r>
          </a:p>
        </p:txBody>
      </p:sp>
      <p:sp>
        <p:nvSpPr>
          <p:cNvPr id="15" name="step-label-3">
            <a:extLst>
              <a:ext uri="{FF2B5EF4-FFF2-40B4-BE49-F238E27FC236}">
                <a16:creationId xmlns:a16="http://schemas.microsoft.com/office/drawing/2014/main" id="{F33E963A-A2B4-4345-B52E-EF3C3ADB7602}"/>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3</a:t>
            </a:r>
          </a:p>
        </p:txBody>
      </p:sp>
      <p:sp>
        <p:nvSpPr>
          <p:cNvPr id="16" name="rule-190-502">
            <a:extLst>
              <a:ext uri="{FF2B5EF4-FFF2-40B4-BE49-F238E27FC236}">
                <a16:creationId xmlns:a16="http://schemas.microsoft.com/office/drawing/2014/main" id="{0968F908-FE27-425D-BEB6-1B7A0D7663AE}"/>
              </a:ext>
            </a:extLst>
          </p:cNvPr>
          <p:cNvSpPr>
            <a:spLocks noGrp="1"/>
          </p:cNvSpPr>
          <p:nvPr/>
        </p:nvSpPr>
        <p:spPr>
          <a:xfrm>
            <a:off x="1809750" y="4781550"/>
            <a:ext cx="381000" cy="19050"/>
          </a:xfrm>
          <a:prstGeom prst="rect">
            <a:avLst/>
          </a:prstGeom>
          <a:solidFill>
            <a:srgbClr val="8A6200"/>
          </a:solidFill>
          <a:ln w="0">
            <a:noFill/>
            <a:prstDash val="solid"/>
          </a:ln>
        </p:spPr>
      </p:sp>
      <p:sp>
        <p:nvSpPr>
          <p:cNvPr id="17" name="step-text-3">
            <a:extLst>
              <a:ext uri="{FF2B5EF4-FFF2-40B4-BE49-F238E27FC236}">
                <a16:creationId xmlns:a16="http://schemas.microsoft.com/office/drawing/2014/main" id="{881E605D-F971-43A5-9896-55D21BBB51CD}"/>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87E5A9A7-9B43-4398-B947-702F8F4F63FF}"/>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2DD6C955-CA86-4075-84C9-F7DE2E257673}"/>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ΔU = +320 J.</a:t>
            </a:r>
          </a:p>
        </p:txBody>
      </p:sp>
    </p:spTree>
    <p:extLst>
      <p:ext uri="{BB962C8B-B14F-4D97-AF65-F5344CB8AC3E}">
        <p14:creationId xmlns:p14="http://schemas.microsoft.com/office/powerpoint/2010/main" val="1244157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8A6DB9A2-3859-4BC2-98A8-091CEE48BE7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AP2 · UNIT 9 · AP PHYSICS 2: ALGEBRA-BASED</a:t>
            </a:r>
          </a:p>
        </p:txBody>
      </p:sp>
      <p:sp>
        <p:nvSpPr>
          <p:cNvPr id="2" name="page-number">
            <a:extLst>
              <a:ext uri="{FF2B5EF4-FFF2-40B4-BE49-F238E27FC236}">
                <a16:creationId xmlns:a16="http://schemas.microsoft.com/office/drawing/2014/main" id="{46EB2DF0-A749-4E1A-8FEC-B30D5157232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554C1A55-5916-4A54-AFE0-9831742C0A4D}"/>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556F9840-520C-424A-93C1-C16DD82EC74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AP2-U9 · 15–18%</a:t>
            </a:r>
          </a:p>
        </p:txBody>
      </p:sp>
      <p:sp>
        <p:nvSpPr>
          <p:cNvPr id="5" name="slide-title">
            <a:extLst>
              <a:ext uri="{FF2B5EF4-FFF2-40B4-BE49-F238E27FC236}">
                <a16:creationId xmlns:a16="http://schemas.microsoft.com/office/drawing/2014/main" id="{FB73D10E-6CFA-4655-9415-2EBFAC411CEC}"/>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C6ECF4AF-8F5E-4FBE-97E1-05B5D22657FB}"/>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CLASS ACTIVITY · AP SCIENCE-PRACTICE ACTIVITY</a:t>
            </a:r>
          </a:p>
        </p:txBody>
      </p:sp>
      <p:sp>
        <p:nvSpPr>
          <p:cNvPr id="7" name="materials-label">
            <a:extLst>
              <a:ext uri="{FF2B5EF4-FFF2-40B4-BE49-F238E27FC236}">
                <a16:creationId xmlns:a16="http://schemas.microsoft.com/office/drawing/2014/main" id="{FCF97443-62D4-48F7-B4D4-91343C2147F0}"/>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YOU NEED</a:t>
            </a:r>
          </a:p>
        </p:txBody>
      </p:sp>
      <p:sp>
        <p:nvSpPr>
          <p:cNvPr id="8" name="materials">
            <a:extLst>
              <a:ext uri="{FF2B5EF4-FFF2-40B4-BE49-F238E27FC236}">
                <a16:creationId xmlns:a16="http://schemas.microsoft.com/office/drawing/2014/main" id="{2CD8A0AB-D9DF-4B42-86D1-4742A30D9CA6}"/>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6AA7755D-FA04-4873-8929-187617D64FD8}"/>
              </a:ext>
            </a:extLst>
          </p:cNvPr>
          <p:cNvSpPr>
            <a:spLocks noGrp="1"/>
          </p:cNvSpPr>
          <p:nvPr/>
        </p:nvSpPr>
        <p:spPr>
          <a:xfrm>
            <a:off x="4905375" y="2143125"/>
            <a:ext cx="514350" cy="514350"/>
          </a:xfrm>
          <a:prstGeom prst="ellipse">
            <a:avLst/>
          </a:prstGeom>
          <a:solidFill>
            <a:srgbClr val="EFB42B"/>
          </a:solidFill>
          <a:ln w="0">
            <a:noFill/>
            <a:prstDash val="solid"/>
          </a:ln>
        </p:spPr>
      </p:sp>
      <p:sp>
        <p:nvSpPr>
          <p:cNvPr id="10" name="activity-step-number-1">
            <a:extLst>
              <a:ext uri="{FF2B5EF4-FFF2-40B4-BE49-F238E27FC236}">
                <a16:creationId xmlns:a16="http://schemas.microsoft.com/office/drawing/2014/main" id="{2DA6B2DB-460F-4DF1-9FC6-E62953B31779}"/>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8583D4D4-A24D-4F7A-8746-79D8699F620E}"/>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Teams sketch isochoric, isobaric, isothermal and adiabatic paths.</a:t>
            </a:r>
          </a:p>
        </p:txBody>
      </p:sp>
      <p:sp>
        <p:nvSpPr>
          <p:cNvPr id="12" name="activity-step-2">
            <a:extLst>
              <a:ext uri="{FF2B5EF4-FFF2-40B4-BE49-F238E27FC236}">
                <a16:creationId xmlns:a16="http://schemas.microsoft.com/office/drawing/2014/main" id="{35BCB003-1B3B-4C1D-8789-D1A378F5DE3D}"/>
              </a:ext>
            </a:extLst>
          </p:cNvPr>
          <p:cNvSpPr>
            <a:spLocks noGrp="1"/>
          </p:cNvSpPr>
          <p:nvPr/>
        </p:nvSpPr>
        <p:spPr>
          <a:xfrm>
            <a:off x="4905375" y="3209925"/>
            <a:ext cx="514350" cy="514350"/>
          </a:xfrm>
          <a:prstGeom prst="ellipse">
            <a:avLst/>
          </a:prstGeom>
          <a:solidFill>
            <a:srgbClr val="EFB42B"/>
          </a:solidFill>
          <a:ln w="0">
            <a:noFill/>
            <a:prstDash val="solid"/>
          </a:ln>
        </p:spPr>
      </p:sp>
      <p:sp>
        <p:nvSpPr>
          <p:cNvPr id="13" name="activity-step-number-2">
            <a:extLst>
              <a:ext uri="{FF2B5EF4-FFF2-40B4-BE49-F238E27FC236}">
                <a16:creationId xmlns:a16="http://schemas.microsoft.com/office/drawing/2014/main" id="{8E737D8B-EFD8-4AE4-8519-0BADE5C30315}"/>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6E2BA0C5-8388-4369-AD34-6E0C188D3B23}"/>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Annotate work sign and qualitative heat transfer.</a:t>
            </a:r>
          </a:p>
        </p:txBody>
      </p:sp>
      <p:sp>
        <p:nvSpPr>
          <p:cNvPr id="15" name="activity-step-3">
            <a:extLst>
              <a:ext uri="{FF2B5EF4-FFF2-40B4-BE49-F238E27FC236}">
                <a16:creationId xmlns:a16="http://schemas.microsoft.com/office/drawing/2014/main" id="{FB9876BD-C0B5-49EC-8367-EACB27CD042F}"/>
              </a:ext>
            </a:extLst>
          </p:cNvPr>
          <p:cNvSpPr>
            <a:spLocks noGrp="1"/>
          </p:cNvSpPr>
          <p:nvPr/>
        </p:nvSpPr>
        <p:spPr>
          <a:xfrm>
            <a:off x="4905375" y="4276725"/>
            <a:ext cx="514350" cy="514350"/>
          </a:xfrm>
          <a:prstGeom prst="ellipse">
            <a:avLst/>
          </a:prstGeom>
          <a:solidFill>
            <a:srgbClr val="EFB42B"/>
          </a:solidFill>
          <a:ln w="0">
            <a:noFill/>
            <a:prstDash val="solid"/>
          </a:ln>
        </p:spPr>
      </p:sp>
      <p:sp>
        <p:nvSpPr>
          <p:cNvPr id="16" name="activity-step-number-3">
            <a:extLst>
              <a:ext uri="{FF2B5EF4-FFF2-40B4-BE49-F238E27FC236}">
                <a16:creationId xmlns:a16="http://schemas.microsoft.com/office/drawing/2014/main" id="{9FD67F7F-DFEA-4182-BEE2-68A5F14E41D5}"/>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E84ED45A-DB09-4D28-8709-B2087586C4B9}"/>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Gallery-walk and challenge one annotation.</a:t>
            </a:r>
          </a:p>
        </p:txBody>
      </p:sp>
      <p:sp>
        <p:nvSpPr>
          <p:cNvPr id="18" name="rule-70-518">
            <a:extLst>
              <a:ext uri="{FF2B5EF4-FFF2-40B4-BE49-F238E27FC236}">
                <a16:creationId xmlns:a16="http://schemas.microsoft.com/office/drawing/2014/main" id="{902A081D-4D64-4251-A57A-51EDE0FB4051}"/>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79A3E195-A4A1-4584-B97C-EA07614683C9}"/>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EFB42B"/>
                </a:solidFill>
              </a:defRPr>
            </a:pPr>
            <a:r>
              <a:rPr sz="1875" b="1" i="0">
                <a:solidFill>
                  <a:srgbClr val="EFB42B"/>
                </a:solidFill>
              </a:rPr>
              <a:t>Success check: Every path has labelled axes, direction arrow and energy statement.</a:t>
            </a:r>
          </a:p>
        </p:txBody>
      </p:sp>
    </p:spTree>
    <p:extLst>
      <p:ext uri="{BB962C8B-B14F-4D97-AF65-F5344CB8AC3E}">
        <p14:creationId xmlns:p14="http://schemas.microsoft.com/office/powerpoint/2010/main" val="967185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B42B"/>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19079B3A-6246-4ABA-876E-A25A8F3DEB6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AP2 · UNIT 9 · AP PHYSICS 2: ALGEBRA-BASED</a:t>
            </a:r>
          </a:p>
        </p:txBody>
      </p:sp>
      <p:sp>
        <p:nvSpPr>
          <p:cNvPr id="2" name="page-number">
            <a:extLst>
              <a:ext uri="{FF2B5EF4-FFF2-40B4-BE49-F238E27FC236}">
                <a16:creationId xmlns:a16="http://schemas.microsoft.com/office/drawing/2014/main" id="{28444319-661B-4956-8D7B-869CBA04378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54FE6AB3-43F9-43CC-AD19-5F74ED923B5F}"/>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9D9C766F-1AF2-43A9-9F12-6CE3DF35384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AP2-U9 · 15–18%</a:t>
            </a:r>
          </a:p>
        </p:txBody>
      </p:sp>
      <p:sp>
        <p:nvSpPr>
          <p:cNvPr id="5" name="misconception-label">
            <a:extLst>
              <a:ext uri="{FF2B5EF4-FFF2-40B4-BE49-F238E27FC236}">
                <a16:creationId xmlns:a16="http://schemas.microsoft.com/office/drawing/2014/main" id="{3850A3FC-2A81-4908-9C9C-AB5D08E3BA8D}"/>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1D4BE58E-74E6-4E8A-B682-C0297A0F4C64}"/>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“Heat is a substance stored inside an object.”</a:t>
            </a:r>
          </a:p>
        </p:txBody>
      </p:sp>
      <p:sp>
        <p:nvSpPr>
          <p:cNvPr id="7" name="correction-frame">
            <a:extLst>
              <a:ext uri="{FF2B5EF4-FFF2-40B4-BE49-F238E27FC236}">
                <a16:creationId xmlns:a16="http://schemas.microsoft.com/office/drawing/2014/main" id="{1BED40A9-46CE-412D-AC41-0FE771D2F3D7}"/>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0A3D04DE-2790-49EE-A3F8-ED647C497CE5}"/>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Heat is energy transferred because of a temperature difference; internal energy is a system property.</a:t>
            </a:r>
          </a:p>
        </p:txBody>
      </p:sp>
      <p:sp>
        <p:nvSpPr>
          <p:cNvPr id="9" name="humor-line">
            <a:extLst>
              <a:ext uri="{FF2B5EF4-FFF2-40B4-BE49-F238E27FC236}">
                <a16:creationId xmlns:a16="http://schemas.microsoft.com/office/drawing/2014/main" id="{D3E29C4F-4D72-44E7-BE7D-FA69FC8B47B9}"/>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Heat is a transfer, not a backpack the gas carries around.</a:t>
            </a:r>
          </a:p>
        </p:txBody>
      </p:sp>
      <p:sp>
        <p:nvSpPr>
          <p:cNvPr id="10" name="misconception-check">
            <a:extLst>
              <a:ext uri="{FF2B5EF4-FFF2-40B4-BE49-F238E27FC236}">
                <a16:creationId xmlns:a16="http://schemas.microsoft.com/office/drawing/2014/main" id="{82FCEF70-827A-4704-B523-6DFA0D85107A}"/>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Which symbol describes stored microscopic energy: Q or U?</a:t>
            </a:r>
          </a:p>
        </p:txBody>
      </p:sp>
    </p:spTree>
    <p:extLst>
      <p:ext uri="{BB962C8B-B14F-4D97-AF65-F5344CB8AC3E}">
        <p14:creationId xmlns:p14="http://schemas.microsoft.com/office/powerpoint/2010/main" val="1037643420"/>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5716</Words>
  <Application>Microsoft Office PowerPoint</Application>
  <DocSecurity>0</DocSecurity>
  <PresentationFormat>Widescreen</PresentationFormat>
  <Paragraphs>393</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2026-08-14T20:14:38Z</dcterms:created>
  <dcterms:modified xsi:type="dcterms:W3CDTF">2026-08-15T16:01:18Z</dcterms:modified>
</cp:coreProperties>
</file>