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Field around a 5.0 A wire</c:v>
          </c:tx>
          <c:spPr>
            <a:ln w="28575">
              <a:solidFill>
                <a:srgbClr val="0D718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0D7180"/>
              </a:solidFill>
            </c:spPr>
          </c:marker>
          <c:xVal>
            <c:numLit>
              <c:formatCode>General</c:formatCode>
              <c:ptCount val="5"/>
              <c:pt idx="0">
                <c:v>1</c:v>
              </c:pt>
              <c:pt idx="1">
                <c:v>2</c:v>
              </c:pt>
              <c:pt idx="2">
                <c:v>4</c:v>
              </c:pt>
              <c:pt idx="3">
                <c:v>5</c:v>
              </c:pt>
              <c:pt idx="4">
                <c:v>10</c:v>
              </c:pt>
            </c:numLit>
          </c:xVal>
          <c:yVal>
            <c:numLit>
              <c:formatCode>General</c:formatCode>
              <c:ptCount val="5"/>
              <c:pt idx="0">
                <c:v>100</c:v>
              </c:pt>
              <c:pt idx="1">
                <c:v>50</c:v>
              </c:pt>
              <c:pt idx="2">
                <c:v>25</c:v>
              </c:pt>
              <c:pt idx="3">
                <c:v>20</c:v>
              </c:pt>
              <c:pt idx="4">
                <c:v>10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282E-4F4C-BF01-941DB61D0E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Magnetic field / μT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  <c:majorUnit val="50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Distance from wire / cm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  <c:majorUnit val="5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dark-green opening slide with the exact topic title “Magnetic Fields and Electromagnetism”, an accent ring for group APC-EM, and a single hook question.</a:t>
            </a:r>
          </a:p>
          <a:p>
            <a:r>
              <a:t>[Teacher cue]</a:t>
            </a:r>
          </a:p>
          <a:p>
            <a:r>
              <a:t>Ask the hook question before revealing any explanation. Listen for the representations students choose, then connect their answers to AP unit 12.</a:t>
            </a:r>
          </a:p>
          <a:p>
            <a:r>
              <a:t>[Syllabus coverage]</a:t>
            </a:r>
          </a:p>
          <a:p>
            <a:r>
              <a:t>Magnetic force is a cross product on charges and current elements.; Biot–Savart superposes contributions from current elements.; Ampère’s law is most useful with high symmetry.; Magnetic fields exert torque on current loops and magnetic dipoles.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An original 3-mark exam-style question occupies the main page, with a dark solve–pair–compare–justify sequence beside it.</a:t>
            </a:r>
          </a:p>
          <a:p>
            <a:r>
              <a:t>[Teacher cue]</a:t>
            </a:r>
          </a:p>
          <a:p>
            <a:r>
              <a:t>Give independent thinking time, then ask pairs to compare methods before answers. Listen for each command word: derive, calculate, justify. Do not reveal the mark scheme until slide 11.</a:t>
            </a:r>
          </a:p>
          <a:p>
            <a:r>
              <a:t>[Syllabus coverage]</a:t>
            </a:r>
          </a:p>
          <a:p>
            <a:r>
              <a:t>Magnetic force is a cross product on charges and current elements.; Biot–Savart superposes contributions from current elements.; Ampère’s law is most useful with high symmetry.; Magnetic fields exert torque on current loops and magnetic dipoles.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Three numbered mark-scheme ideas are listed in a single readable column, followed by a dark pair-improvement challenge.</a:t>
            </a:r>
          </a:p>
          <a:p>
            <a:r>
              <a:t>[Teacher cue]</a:t>
            </a:r>
          </a:p>
          <a:p>
            <a:r>
              <a:t>Reveal one numbered marking point at a time. Ask students to locate matching evidence in their own answer, explain missing reasoning and improve one line before counting marks.</a:t>
            </a:r>
          </a:p>
          <a:p>
            <a:r>
              <a:t>[Syllabus coverage]</a:t>
            </a:r>
          </a:p>
          <a:p>
            <a:r>
              <a:t>Magnetic force is a cross product on charges and current elements.; Biot–Savart superposes contributions from current elements.; Ampère’s law is most useful with high symmetry.; Magnetic fields exert torque on current loops and magnetic dipoles.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four-question final quiz is presented in two columns. Each question has four editable answer choices and space for independent reasoning.</a:t>
            </a:r>
          </a:p>
          <a:p>
            <a:r>
              <a:t>[Teacher cue]</a:t>
            </a:r>
          </a:p>
          <a:p>
            <a:r>
              <a:t>Run the quiz independently first. Ask students to commit to all four answers, then compare only the question they found hardest. Do not reveal solutions until slide 13.</a:t>
            </a:r>
          </a:p>
          <a:p>
            <a:r>
              <a:t>[Syllabus coverage]</a:t>
            </a:r>
          </a:p>
          <a:p>
            <a:r>
              <a:t>Magnetic force is a cross product on charges and current elements.; Biot–Savart superposes contributions from current elements.; Ampère’s law is most useful with high symmetry.; Magnetic fields exert torque on current loops and magnetic dipoles.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  <a:p>
            <a:r>
              <a:t>[Final quiz] Four original retrieval and application questions. Require at least one spoken or written justification before the answer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Four numbered quiz answers appear as horizontal rows on a dark background, each pairing the correct answer with a concise reason and ending with an exit ticket.</a:t>
            </a:r>
          </a:p>
          <a:p>
            <a:r>
              <a:t>[Teacher cue]</a:t>
            </a:r>
          </a:p>
          <a:p>
            <a:r>
              <a:t>Reveal answers one at a time. Ask for the reason before reading it, then invite students to correct in a different colour and complete the one-sentence exit ticket.</a:t>
            </a:r>
          </a:p>
          <a:p>
            <a:r>
              <a:t>[Syllabus coverage]</a:t>
            </a:r>
          </a:p>
          <a:p>
            <a:r>
              <a:t>Magnetic force is a cross product on charges and current elements.; Biot–Savart superposes contributions from current elements.; Ampère’s law is most useful with high symmetry.; Magnetic fields exert torque on current loops and magnetic dipoles.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  <a:p>
            <a:r>
              <a:t>[Quiz answers] 1. dB = (μ₀/4π) I dℓ × r̂/r² — It is one of the unit’s governing relationships. 2. 1.B — Practice 1.B is creating quantitative graphs with scales and units. 3. The law always holds, but extracting B requires symmetry and a useful path. — The correction states the physically valid boundary or relationship. 4. Units and a physical interpretation — A complete response connects mathematics to the model and reports units.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Three large numbered retrieval questions run down the slide, followed by a mini-whiteboard challenge. No answers are visible on this slide.</a:t>
            </a:r>
          </a:p>
          <a:p>
            <a:r>
              <a:t>[Teacher cue]</a:t>
            </a:r>
          </a:p>
          <a:p>
            <a:r>
              <a:t>Allow silent think time first. Ask for answers without confirming immediately; invite a partner to explain or challenge each response before the reveal later in the lesson.</a:t>
            </a:r>
          </a:p>
          <a:p>
            <a:r>
              <a:t>[Syllabus coverage]</a:t>
            </a:r>
          </a:p>
          <a:p>
            <a:r>
              <a:t>Magnetic force is a cross product on charges and current elements.; Biot–Savart superposes contributions from current elements.; Ampère’s law is most useful with high symmetry.; Magnetic fields exert torque on current loops and magnetic dipoles.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Five concise syllabus ideas form a vertical sequence on the left. An editable dark equation panel and vocabulary rail sit on the right.</a:t>
            </a:r>
          </a:p>
          <a:p>
            <a:r>
              <a:t>[Teacher cue]</a:t>
            </a:r>
          </a:p>
          <a:p>
            <a:r>
              <a:t>Explain one governing idea at a time. Ask students to restate it using one vocabulary word, then reveal the equation only after its variables and mathematical boundary are named.</a:t>
            </a:r>
          </a:p>
          <a:p>
            <a:r>
              <a:t>[Syllabus coverage]</a:t>
            </a:r>
          </a:p>
          <a:p>
            <a:r>
              <a:t>Magnetic force is a cross product on charges and current elements.; Biot–Savart superposes contributions from current elements.; Ampère’s law is most useful with high symmetry.; Magnetic fields exert torque on current loops and magnetic dipoles.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BB0FB-C88A-CE0B-CA09-95B189B71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D6B624-5CBC-3101-EC17-7ECE05BFE0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48CC3B-8919-108B-3A99-94C52F7836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I, Ampèrian loop, B, r, ∮ B·dℓ = μ₀ I_enc. A caption reads: B wraps around the wire, and the loop is chosen so that B is constant all the way along it.</a:t>
            </a:r>
          </a:p>
          <a:p>
            <a:r>
              <a:t>[Teacher cue]</a:t>
            </a:r>
          </a:p>
          <a:p>
            <a:r>
              <a:t>Explain one governing idea at a time. Ask students to restate it using one vocabulary word, then reveal the equation only after its variables and mathematical boundary are named.</a:t>
            </a:r>
          </a:p>
          <a:p>
            <a:r>
              <a:t>[Syllabus coverage]</a:t>
            </a:r>
          </a:p>
          <a:p>
            <a:r>
              <a:t>Magnetic force is a cross product on charges and current elements.; Biot–Savart superposes contributions from current elements.; Ampère’s law is most useful with high symmetry.; Magnetic fields exert torque on current loops and magnetic dipoles.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98EF4E-011D-EAF2-EFC3-B49610EA0262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038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An editable scatter chart plots Magnetic field in μT against Distance from wire in cm; Distance from wire remains in cm; Magnetic field remains in μT. The left rail states the original data and scale so the graph remains accessible without colour.</a:t>
            </a:r>
          </a:p>
          <a:p>
            <a:r>
              <a:t>[Teacher cue]</a:t>
            </a:r>
          </a:p>
          <a:p>
            <a:r>
              <a:t>Ask for a silent prediction before showing the plotted relationship. Then select the native chart, edit one data value and ask which physical quantity and conclusion must change. Students test Br = constant and compare the data with B = μ₀I/(2πr).</a:t>
            </a:r>
          </a:p>
          <a:p>
            <a:r>
              <a:t>[Syllabus coverage]</a:t>
            </a:r>
          </a:p>
          <a:p>
            <a:r>
              <a:t>Magnetic force is a cross product on charges and current elements.; Biot–Savart superposes contributions from current elements.; Ampère’s law is most useful with high symmetry.; Magnetic fields exert torque on current loops and magnetic dipoles.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  <a:p>
            <a:r>
              <a:t>[Quantitative visual] Values: Editable model data: (1, 100), (2, 50), (4, 25), (5, 20), (10, 10). Data: illustrative lesson data. Scale: 10 to 100 μT.</a:t>
            </a:r>
          </a:p>
          <a:p>
            <a:r>
              <a:t>Units: x uses cm; y uses μT.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Model the reasoning aloud, then ask students to explain why each operation is valid. Pause before the answer and listen for unit or substitution errors.</a:t>
            </a:r>
          </a:p>
          <a:p>
            <a:r>
              <a:t>[Syllabus coverage]</a:t>
            </a:r>
          </a:p>
          <a:p>
            <a:r>
              <a:t>Magnetic force is a cross product on charges and current elements.; Biot–Savart superposes contributions from current elements.; Ampère’s law is most useful with high symmetry.; Magnetic fields exert torque on current loops and magnetic dipoles.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  <a:p>
            <a:r>
              <a:t>[Worked problem] Steps: 1) Use B = μ₀I/(2πr). 2) Substitute and cancel π. 3) Use the right-hand rule for direction. Answer: B = 2.5 × 10⁻⁵ 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Ask students to solve each line on mini-whiteboards before you explain and reveal the next step. Compare units and methods, not only final numbers.</a:t>
            </a:r>
          </a:p>
          <a:p>
            <a:r>
              <a:t>[Syllabus coverage]</a:t>
            </a:r>
          </a:p>
          <a:p>
            <a:r>
              <a:t>Magnetic force is a cross product on charges and current elements.; Biot–Savart superposes contributions from current elements.; Ampère’s law is most useful with high symmetry.; Magnetic fields exert torque on current loops and magnetic dipoles.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  <a:p>
            <a:r>
              <a:t>[Worked problem] Steps: 1) r = (1.67×10⁻²⁷)(4.0×10⁶)/[(1.60×10⁻¹⁹)(0.30)] 2) Direction follows positive-charge right-hand rule. 3) Check the direction, significant figures and physical meaning of the result. Answer: r = 0.139 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dark activity slide shows required materials on the left, three large numbered instructions on the right and a success criterion at the bottom.</a:t>
            </a:r>
          </a:p>
          <a:p>
            <a:r>
              <a:t>[Teacher cue]</a:t>
            </a:r>
          </a:p>
          <a:p>
            <a:r>
              <a:t>Explain the success check before starting. Circulate, listen for misconceptions and ask pairs to compare evidence. Stop the activity with enough time for one group to model a strong answer.</a:t>
            </a:r>
          </a:p>
          <a:p>
            <a:r>
              <a:t>[Syllabus coverage]</a:t>
            </a:r>
          </a:p>
          <a:p>
            <a:r>
              <a:t>Magnetic force is a cross product on charges and current elements.; Biot–Savart superposes contributions from current elements.; Ampère’s law is most useful with high symmetry.; Magnetic fields exert torque on current loops and magnetic dipoles.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  <a:p>
            <a:r>
              <a:t>[Safety] Keep magnets away from pacemakers and electronics; use current-limited low-voltage supplies.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AP Physics C: Electricity and Magnetism Course and Exam Description (Fall 2024 frameworks · current in 2026), https://apcentral.collegeboard.org/media/pdf/ap-physics-c-electricity-and-magnetism-course-and-exam-description.pdf</a:t>
            </a:r>
          </a:p>
          <a:p>
            <a:r>
              <a:t>College Board course page, https://apcentral.collegeboard.org/courses/ap-physics-c-electricity-and-magnetism</a:t>
            </a:r>
          </a:p>
          <a:p>
            <a:r>
              <a:t>GioPhysics lesson route, https://giophysics.com/chapter-27</a:t>
            </a:r>
          </a:p>
          <a:p>
            <a:r>
              <a:t>This deck uses original GioPhysics worked examples and AP-style questions; it does not reproduce College Board exam questions.</a:t>
            </a:r>
          </a:p>
          <a:p>
            <a:r>
              <a:t>[Visual description]</a:t>
            </a:r>
          </a:p>
          <a:p>
            <a:r>
              <a:t>A full accent-colour slide contrasts one large misconception with a dark correction band, a classroom-safe joke and a mini-whiteboard check.</a:t>
            </a:r>
          </a:p>
          <a:p>
            <a:r>
              <a:t>[Teacher cue]</a:t>
            </a:r>
          </a:p>
          <a:p>
            <a:r>
              <a:t>Ask students to vote true or false before reading the correction. Invite one pair to explain the trap, then use the humorous line as a memory cue rather than as the scientific explanation.</a:t>
            </a:r>
          </a:p>
          <a:p>
            <a:r>
              <a:t>[Syllabus coverage]</a:t>
            </a:r>
          </a:p>
          <a:p>
            <a:r>
              <a:t>Magnetic force is a cross product on charges and current elements.; Biot–Savart superposes contributions from current elements.; Ampère’s law is most useful with high symmetry.; Magnetic fields exert torque on current loops and magnetic dipoles.</a:t>
            </a:r>
          </a:p>
          <a:p>
            <a:r>
              <a:t>[Science practices]</a:t>
            </a:r>
          </a:p>
          <a:p>
            <a:r>
              <a:t>1.B Create quantitative graphs with appropriate scales and units; 2.A Derive a symbolic expression through a logical mathematical pathway; 2.B Calculate or estimate a quantity with units; 3.B Apply a physical law or model to make a claim; 3.C Justify a claim with data, representations, or physical principles</a:t>
            </a:r>
          </a:p>
          <a:p>
            <a:r>
              <a:t>[Math boundary]</a:t>
            </a:r>
          </a:p>
          <a:p>
            <a:r>
              <a:t>Differential and integral calculus, vector components, algebra and graph analysis are expected; symbolic setup comes before arithmetic.</a:t>
            </a:r>
          </a:p>
          <a:p>
            <a:r>
              <a:t>[Safety]</a:t>
            </a:r>
          </a:p>
          <a:p>
            <a:r>
              <a:t>Keep magnets away from pacemakers and electronics; use current-limited low-voltage supplies.</a:t>
            </a:r>
          </a:p>
          <a:p>
            <a:r>
              <a:t>[Humor] A true equation can still refuse to do your algebra for you.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FF2B5EF4-FFF2-40B4-BE49-F238E27FC236}">
                <a16:creationId xmlns:a16="http://schemas.microsoft.com/office/drawing/2014/main" id="{A6E18580-B215-4EBF-B2A7-683D347B0D5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2" name="title-eyebrow">
            <a:extLst>
              <a:ext uri="{FF2B5EF4-FFF2-40B4-BE49-F238E27FC236}">
                <a16:creationId xmlns:a16="http://schemas.microsoft.com/office/drawing/2014/main" id="{6D7955C7-8388-4145-9051-F7C6A8322AAB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809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52C3D3"/>
                </a:solidFill>
              </a:defRPr>
            </a:pPr>
            <a:r>
              <a:rPr sz="1800" b="1" i="0">
                <a:solidFill>
                  <a:srgbClr val="52C3D3"/>
                </a:solidFill>
              </a:rPr>
              <a:t>AP PHYSICS C: ELECTRICITY AND MAGNETISM · UNIT 12 · 10–20% OF MCQ SECTION</a:t>
            </a:r>
          </a:p>
        </p:txBody>
      </p:sp>
      <p:sp>
        <p:nvSpPr>
          <p:cNvPr id="3" name="topic-title">
            <a:extLst>
              <a:ext uri="{FF2B5EF4-FFF2-40B4-BE49-F238E27FC236}">
                <a16:creationId xmlns:a16="http://schemas.microsoft.com/office/drawing/2014/main" id="{2FCD09DE-1809-4717-B2CB-FB26C4384D77}"/>
              </a:ext>
            </a:extLst>
          </p:cNvPr>
          <p:cNvSpPr>
            <a:spLocks noGrp="1"/>
          </p:cNvSpPr>
          <p:nvPr/>
        </p:nvSpPr>
        <p:spPr>
          <a:xfrm>
            <a:off x="666750" y="1143000"/>
            <a:ext cx="8001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 i="0">
                <a:solidFill>
                  <a:srgbClr val="F4F0E2"/>
                </a:solidFill>
              </a:defRPr>
            </a:pPr>
            <a:r>
              <a:rPr sz="5400" b="1" i="0">
                <a:solidFill>
                  <a:srgbClr val="F4F0E2"/>
                </a:solidFill>
              </a:rPr>
              <a:t>Magnetic Fields and Electromagnetism</a:t>
            </a:r>
          </a:p>
        </p:txBody>
      </p:sp>
      <p:sp>
        <p:nvSpPr>
          <p:cNvPr id="4" name="lesson-title">
            <a:extLst>
              <a:ext uri="{FF2B5EF4-FFF2-40B4-BE49-F238E27FC236}">
                <a16:creationId xmlns:a16="http://schemas.microsoft.com/office/drawing/2014/main" id="{29797587-F491-4F64-9FF8-6F1CFAA9CF42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 i="0">
                <a:solidFill>
                  <a:srgbClr val="52C3D3"/>
                </a:solidFill>
              </a:defRPr>
            </a:pPr>
            <a:r>
              <a:rPr sz="2850" b="1" i="0">
                <a:solidFill>
                  <a:srgbClr val="52C3D3"/>
                </a:solidFill>
              </a:rPr>
              <a:t>Choosing the Easier Law</a:t>
            </a:r>
          </a:p>
        </p:txBody>
      </p:sp>
      <p:sp>
        <p:nvSpPr>
          <p:cNvPr id="5" name="lesson-hook">
            <a:extLst>
              <a:ext uri="{FF2B5EF4-FFF2-40B4-BE49-F238E27FC236}">
                <a16:creationId xmlns:a16="http://schemas.microsoft.com/office/drawing/2014/main" id="{92094D46-2F15-47F7-ACBF-CCEE5112710B}"/>
              </a:ext>
            </a:extLst>
          </p:cNvPr>
          <p:cNvSpPr>
            <a:spLocks noGrp="1"/>
          </p:cNvSpPr>
          <p:nvPr/>
        </p:nvSpPr>
        <p:spPr>
          <a:xfrm>
            <a:off x="666750" y="4333875"/>
            <a:ext cx="8096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 i="0">
                <a:solidFill>
                  <a:srgbClr val="F4F0E2"/>
                </a:solidFill>
              </a:defRPr>
            </a:pPr>
            <a:r>
              <a:rPr sz="2100" b="0" i="0">
                <a:solidFill>
                  <a:srgbClr val="F4F0E2"/>
                </a:solidFill>
              </a:rPr>
              <a:t>When should you use Biot–Savart, and when does Ampère’s law collapse the integral instantly?</a:t>
            </a:r>
          </a:p>
        </p:txBody>
      </p:sp>
      <p:sp>
        <p:nvSpPr>
          <p:cNvPr id="6" name="topic-ring">
            <a:extLst>
              <a:ext uri="{FF2B5EF4-FFF2-40B4-BE49-F238E27FC236}">
                <a16:creationId xmlns:a16="http://schemas.microsoft.com/office/drawing/2014/main" id="{FE72EF7C-7DA4-4BA8-96F6-4307D5148135}"/>
              </a:ext>
            </a:extLst>
          </p:cNvPr>
          <p:cNvSpPr>
            <a:spLocks noGrp="1"/>
          </p:cNvSpPr>
          <p:nvPr/>
        </p:nvSpPr>
        <p:spPr>
          <a:xfrm>
            <a:off x="9477375" y="1190625"/>
            <a:ext cx="1952625" cy="1952625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7" name="topic-ring-center">
            <a:extLst>
              <a:ext uri="{FF2B5EF4-FFF2-40B4-BE49-F238E27FC236}">
                <a16:creationId xmlns:a16="http://schemas.microsoft.com/office/drawing/2014/main" id="{534F74B3-674E-4649-8773-B8F42C60AB9C}"/>
              </a:ext>
            </a:extLst>
          </p:cNvPr>
          <p:cNvSpPr>
            <a:spLocks noGrp="1"/>
          </p:cNvSpPr>
          <p:nvPr/>
        </p:nvSpPr>
        <p:spPr>
          <a:xfrm>
            <a:off x="10067925" y="1781175"/>
            <a:ext cx="771525" cy="771525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lesson-format">
            <a:extLst>
              <a:ext uri="{FF2B5EF4-FFF2-40B4-BE49-F238E27FC236}">
                <a16:creationId xmlns:a16="http://schemas.microsoft.com/office/drawing/2014/main" id="{062EC24B-6E0C-4525-8DB7-3553AA99E1F7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EDITABLE · 45-MINUTE CLASSROOM LESSON · CALCULUS-BASED</a:t>
            </a:r>
          </a:p>
        </p:txBody>
      </p:sp>
      <p:sp>
        <p:nvSpPr>
          <p:cNvPr id="9" name="group-label">
            <a:extLst>
              <a:ext uri="{FF2B5EF4-FFF2-40B4-BE49-F238E27FC236}">
                <a16:creationId xmlns:a16="http://schemas.microsoft.com/office/drawing/2014/main" id="{43350F91-7B68-4E59-A1E1-63CD5048B15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APC-EM · UNIT 12 · AP PHYSICS C: ELECTRICITY &amp; MAGNETISM</a:t>
            </a:r>
          </a:p>
        </p:txBody>
      </p:sp>
      <p:sp>
        <p:nvSpPr>
          <p:cNvPr id="10" name="page-number">
            <a:extLst>
              <a:ext uri="{FF2B5EF4-FFF2-40B4-BE49-F238E27FC236}">
                <a16:creationId xmlns:a16="http://schemas.microsoft.com/office/drawing/2014/main" id="{6BDFDD85-8559-4334-8C60-69D9447F3F7B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FF2B5EF4-FFF2-40B4-BE49-F238E27FC236}">
                <a16:creationId xmlns:a16="http://schemas.microsoft.com/office/drawing/2014/main" id="{C0881018-AEDC-4D84-A6F7-31EA9BFB622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FF2B5EF4-FFF2-40B4-BE49-F238E27FC236}">
                <a16:creationId xmlns:a16="http://schemas.microsoft.com/office/drawing/2014/main" id="{DCE6FBE4-67B3-4394-B059-0E57220DDADD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APC-EM-U12 · 10–20%</a:t>
            </a:r>
          </a:p>
        </p:txBody>
      </p:sp>
    </p:spTree>
    <p:extLst>
      <p:ext uri="{BB962C8B-B14F-4D97-AF65-F5344CB8AC3E}">
        <p14:creationId xmlns:p14="http://schemas.microsoft.com/office/powerpoint/2010/main" val="1120924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864AC634-1EF6-4EF2-822D-83D08D48C9E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12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001B73ED-7977-421A-A457-8C6FB9DA21EF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1DECFBC-D5BE-4501-BDE4-583637625C4C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832A0296-9C83-4482-A595-AFB11984933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APC-EM-U12 · 10–20%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94CBF60F-7659-4685-8CD2-FAB052A0FB4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Original AP-style free-response challenge</a:t>
            </a:r>
          </a:p>
        </p:txBody>
      </p:sp>
      <p:sp>
        <p:nvSpPr>
          <p:cNvPr id="6" name="exam-meta">
            <a:extLst>
              <a:ext uri="{FF2B5EF4-FFF2-40B4-BE49-F238E27FC236}">
                <a16:creationId xmlns:a16="http://schemas.microsoft.com/office/drawing/2014/main" id="{4FC38DC2-69B5-4D84-B979-9EB917DABB4A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Calculus-based · 3 MARKS · DERIVE · CALCULATE · JUSTIFY</a:t>
            </a:r>
          </a:p>
        </p:txBody>
      </p:sp>
      <p:sp>
        <p:nvSpPr>
          <p:cNvPr id="7" name="exam-question-frame">
            <a:extLst>
              <a:ext uri="{FF2B5EF4-FFF2-40B4-BE49-F238E27FC236}">
                <a16:creationId xmlns:a16="http://schemas.microsoft.com/office/drawing/2014/main" id="{A581CA01-EECA-4193-A0F8-5E3275B09B06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8096250" cy="2952750"/>
          </a:xfrm>
          <a:prstGeom prst="roundRect">
            <a:avLst>
              <a:gd name="adj" fmla="val 3871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exam-question">
            <a:extLst>
              <a:ext uri="{FF2B5EF4-FFF2-40B4-BE49-F238E27FC236}">
                <a16:creationId xmlns:a16="http://schemas.microsoft.com/office/drawing/2014/main" id="{02F1D4A8-8907-4B8C-8A93-1A81AFF38C83}"/>
              </a:ext>
            </a:extLst>
          </p:cNvPr>
          <p:cNvSpPr>
            <a:spLocks noGrp="1"/>
          </p:cNvSpPr>
          <p:nvPr/>
        </p:nvSpPr>
        <p:spPr>
          <a:xfrm>
            <a:off x="952500" y="2428875"/>
            <a:ext cx="7524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Use Ampère’s law to derive B inside and outside a long solid wire of radius R with uniform current density and total current I.</a:t>
            </a:r>
          </a:p>
        </p:txBody>
      </p:sp>
      <p:sp>
        <p:nvSpPr>
          <p:cNvPr id="9" name="exam-method-frame">
            <a:extLst>
              <a:ext uri="{FF2B5EF4-FFF2-40B4-BE49-F238E27FC236}">
                <a16:creationId xmlns:a16="http://schemas.microsoft.com/office/drawing/2014/main" id="{4FB9016A-769D-4BBF-BAC7-91DE458BD226}"/>
              </a:ext>
            </a:extLst>
          </p:cNvPr>
          <p:cNvSpPr>
            <a:spLocks noGrp="1"/>
          </p:cNvSpPr>
          <p:nvPr/>
        </p:nvSpPr>
        <p:spPr>
          <a:xfrm>
            <a:off x="9144000" y="2143125"/>
            <a:ext cx="2381250" cy="2952750"/>
          </a:xfrm>
          <a:prstGeom prst="roundRect">
            <a:avLst>
              <a:gd name="adj" fmla="val 48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exam-method">
            <a:extLst>
              <a:ext uri="{FF2B5EF4-FFF2-40B4-BE49-F238E27FC236}">
                <a16:creationId xmlns:a16="http://schemas.microsoft.com/office/drawing/2014/main" id="{C369E91E-3F7D-49E5-8574-5A12F7A6D7B8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180975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SOLVE PAIR COMPARE JUSTIFY</a:t>
            </a:r>
          </a:p>
        </p:txBody>
      </p:sp>
      <p:sp>
        <p:nvSpPr>
          <p:cNvPr id="11" name="exam-original-note">
            <a:extLst>
              <a:ext uri="{FF2B5EF4-FFF2-40B4-BE49-F238E27FC236}">
                <a16:creationId xmlns:a16="http://schemas.microsoft.com/office/drawing/2014/main" id="{7C42584C-8F90-4769-99B8-649BAC0D77AD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AP-style question · not a College Board exam question.</a:t>
            </a:r>
          </a:p>
        </p:txBody>
      </p:sp>
    </p:spTree>
    <p:extLst>
      <p:ext uri="{BB962C8B-B14F-4D97-AF65-F5344CB8AC3E}">
        <p14:creationId xmlns:p14="http://schemas.microsoft.com/office/powerpoint/2010/main" val="1077662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oup-label">
            <a:extLst>
              <a:ext uri="{FF2B5EF4-FFF2-40B4-BE49-F238E27FC236}">
                <a16:creationId xmlns:a16="http://schemas.microsoft.com/office/drawing/2014/main" id="{A7471096-378E-4671-A3A0-96161490E9B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12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2F377158-A2F8-453A-A996-605DBBC635DF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962BEB69-B42D-455B-A13E-383EFF2AEBA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B90E0BB3-D273-495C-84D9-9EBE266BD57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APC-EM-U12 · 10–20%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7F666092-CE6A-4CC4-858B-ACF2CD4AECC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Mark it like an examiner</a:t>
            </a:r>
          </a:p>
        </p:txBody>
      </p:sp>
      <p:sp>
        <p:nvSpPr>
          <p:cNvPr id="6" name="marking-instruction">
            <a:extLst>
              <a:ext uri="{FF2B5EF4-FFF2-40B4-BE49-F238E27FC236}">
                <a16:creationId xmlns:a16="http://schemas.microsoft.com/office/drawing/2014/main" id="{3AE4A713-1EA6-4291-BA06-69B0EA8E3435}"/>
              </a:ext>
            </a:extLst>
          </p:cNvPr>
          <p:cNvSpPr>
            <a:spLocks noGrp="1"/>
          </p:cNvSpPr>
          <p:nvPr/>
        </p:nvSpPr>
        <p:spPr>
          <a:xfrm>
            <a:off x="666750" y="158115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48635E"/>
                </a:solidFill>
              </a:defRPr>
            </a:pPr>
            <a:r>
              <a:rPr sz="1875" b="0" i="0">
                <a:solidFill>
                  <a:srgbClr val="48635E"/>
                </a:solidFill>
              </a:rPr>
              <a:t>Compare evidence, award one idea at a time, then improve one line.</a:t>
            </a:r>
          </a:p>
        </p:txBody>
      </p:sp>
      <p:sp>
        <p:nvSpPr>
          <p:cNvPr id="7" name="mark-number-1">
            <a:extLst>
              <a:ext uri="{FF2B5EF4-FFF2-40B4-BE49-F238E27FC236}">
                <a16:creationId xmlns:a16="http://schemas.microsoft.com/office/drawing/2014/main" id="{A4401F69-EB2C-4C81-9E34-579EC013E26E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8" name="mark-number-text-1">
            <a:extLst>
              <a:ext uri="{FF2B5EF4-FFF2-40B4-BE49-F238E27FC236}">
                <a16:creationId xmlns:a16="http://schemas.microsoft.com/office/drawing/2014/main" id="{09F1037A-6775-4392-97BD-45404722EA7C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point-1">
            <a:extLst>
              <a:ext uri="{FF2B5EF4-FFF2-40B4-BE49-F238E27FC236}">
                <a16:creationId xmlns:a16="http://schemas.microsoft.com/office/drawing/2014/main" id="{686CA37D-D538-46AF-A17F-C3B27C4307FB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Inside, Ienc = I(r²/R²), so B(2πr) = μ₀I r²/R² and B = μ₀Ir/(2πR²).</a:t>
            </a:r>
          </a:p>
        </p:txBody>
      </p:sp>
      <p:sp>
        <p:nvSpPr>
          <p:cNvPr id="10" name="mark-number-2">
            <a:extLst>
              <a:ext uri="{FF2B5EF4-FFF2-40B4-BE49-F238E27FC236}">
                <a16:creationId xmlns:a16="http://schemas.microsoft.com/office/drawing/2014/main" id="{661B1088-98A5-457F-9A8B-FA0DD9E195BC}"/>
              </a:ext>
            </a:extLst>
          </p:cNvPr>
          <p:cNvSpPr>
            <a:spLocks noGrp="1"/>
          </p:cNvSpPr>
          <p:nvPr/>
        </p:nvSpPr>
        <p:spPr>
          <a:xfrm>
            <a:off x="666750" y="3333750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mark-number-text-2">
            <a:extLst>
              <a:ext uri="{FF2B5EF4-FFF2-40B4-BE49-F238E27FC236}">
                <a16:creationId xmlns:a16="http://schemas.microsoft.com/office/drawing/2014/main" id="{8951B6F3-DB6F-431D-B4B1-2CE76D53C93C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point-2">
            <a:extLst>
              <a:ext uri="{FF2B5EF4-FFF2-40B4-BE49-F238E27FC236}">
                <a16:creationId xmlns:a16="http://schemas.microsoft.com/office/drawing/2014/main" id="{71A8088B-4EB8-470F-A2D1-D20EB5A7B569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Outside, Ienc = I.</a:t>
            </a:r>
          </a:p>
        </p:txBody>
      </p:sp>
      <p:sp>
        <p:nvSpPr>
          <p:cNvPr id="13" name="mark-number-3">
            <a:extLst>
              <a:ext uri="{FF2B5EF4-FFF2-40B4-BE49-F238E27FC236}">
                <a16:creationId xmlns:a16="http://schemas.microsoft.com/office/drawing/2014/main" id="{4BAEA98F-1B55-4520-A81F-96BFC5E5693E}"/>
              </a:ext>
            </a:extLst>
          </p:cNvPr>
          <p:cNvSpPr>
            <a:spLocks noGrp="1"/>
          </p:cNvSpPr>
          <p:nvPr/>
        </p:nvSpPr>
        <p:spPr>
          <a:xfrm>
            <a:off x="666750" y="4400550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mark-number-text-3">
            <a:extLst>
              <a:ext uri="{FF2B5EF4-FFF2-40B4-BE49-F238E27FC236}">
                <a16:creationId xmlns:a16="http://schemas.microsoft.com/office/drawing/2014/main" id="{ACBA2F64-F7CA-48AF-8869-2CF7B064B99F}"/>
              </a:ext>
            </a:extLst>
          </p:cNvPr>
          <p:cNvSpPr>
            <a:spLocks noGrp="1"/>
          </p:cNvSpPr>
          <p:nvPr/>
        </p:nvSpPr>
        <p:spPr>
          <a:xfrm>
            <a:off x="6667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point-3">
            <a:extLst>
              <a:ext uri="{FF2B5EF4-FFF2-40B4-BE49-F238E27FC236}">
                <a16:creationId xmlns:a16="http://schemas.microsoft.com/office/drawing/2014/main" id="{611F9C46-412D-444C-AE9B-182872A70C83}"/>
              </a:ext>
            </a:extLst>
          </p:cNvPr>
          <p:cNvSpPr>
            <a:spLocks noGrp="1"/>
          </p:cNvSpPr>
          <p:nvPr/>
        </p:nvSpPr>
        <p:spPr>
          <a:xfrm>
            <a:off x="13335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B = μ₀I/(2πr).</a:t>
            </a:r>
          </a:p>
        </p:txBody>
      </p:sp>
      <p:sp>
        <p:nvSpPr>
          <p:cNvPr id="16" name="improvement-band">
            <a:extLst>
              <a:ext uri="{FF2B5EF4-FFF2-40B4-BE49-F238E27FC236}">
                <a16:creationId xmlns:a16="http://schemas.microsoft.com/office/drawing/2014/main" id="{F16C1EC8-8FBF-4F1D-A24C-6723E8498BBA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858500" cy="552450"/>
          </a:xfrm>
          <a:prstGeom prst="roundRect">
            <a:avLst>
              <a:gd name="adj" fmla="val 2069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7" name="improvement-prompt">
            <a:extLst>
              <a:ext uri="{FF2B5EF4-FFF2-40B4-BE49-F238E27FC236}">
                <a16:creationId xmlns:a16="http://schemas.microsoft.com/office/drawing/2014/main" id="{E85481FF-7293-446E-87BA-2D39E471445C}"/>
              </a:ext>
            </a:extLst>
          </p:cNvPr>
          <p:cNvSpPr>
            <a:spLocks noGrp="1"/>
          </p:cNvSpPr>
          <p:nvPr/>
        </p:nvSpPr>
        <p:spPr>
          <a:xfrm>
            <a:off x="904875" y="5657850"/>
            <a:ext cx="1038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Add one missing representation, one unit and one sentence of physical justification.</a:t>
            </a:r>
          </a:p>
        </p:txBody>
      </p:sp>
    </p:spTree>
    <p:extLst>
      <p:ext uri="{BB962C8B-B14F-4D97-AF65-F5344CB8AC3E}">
        <p14:creationId xmlns:p14="http://schemas.microsoft.com/office/powerpoint/2010/main" val="686629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FF2B5EF4-FFF2-40B4-BE49-F238E27FC236}">
                <a16:creationId xmlns:a16="http://schemas.microsoft.com/office/drawing/2014/main" id="{D0C82976-6369-419C-A3EE-1332A776E43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12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89CB403-6973-4B16-A3C0-2E36FC6F41CA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E86F214B-7EFC-460F-94A9-EA16650DF87B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D8711F9-2E3B-452B-80CB-BBB882C3CCC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APC-EM-U12 · 10–20%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36AC0ED9-90FF-4FF7-8D56-24BFECDCDBE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quiz-instruction">
            <a:extLst>
              <a:ext uri="{FF2B5EF4-FFF2-40B4-BE49-F238E27FC236}">
                <a16:creationId xmlns:a16="http://schemas.microsoft.com/office/drawing/2014/main" id="{3FC8BEB2-7019-476B-A643-E34B99D26898}"/>
              </a:ext>
            </a:extLst>
          </p:cNvPr>
          <p:cNvSpPr>
            <a:spLocks noGrp="1"/>
          </p:cNvSpPr>
          <p:nvPr/>
        </p:nvSpPr>
        <p:spPr>
          <a:xfrm>
            <a:off x="666750" y="154305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Answer all four. Add one reason to the question you found hardest.</a:t>
            </a:r>
          </a:p>
        </p:txBody>
      </p:sp>
      <p:sp>
        <p:nvSpPr>
          <p:cNvPr id="7" name="quiz-question-label-1">
            <a:extLst>
              <a:ext uri="{FF2B5EF4-FFF2-40B4-BE49-F238E27FC236}">
                <a16:creationId xmlns:a16="http://schemas.microsoft.com/office/drawing/2014/main" id="{17BF6BCF-B1B5-40D0-BF81-E49700A0E8BC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FF2B5EF4-FFF2-40B4-BE49-F238E27FC236}">
                <a16:creationId xmlns:a16="http://schemas.microsoft.com/office/drawing/2014/main" id="{AEE3999F-D2A6-4D33-AD03-BEF4CF4D4167}"/>
              </a:ext>
            </a:extLst>
          </p:cNvPr>
          <p:cNvSpPr>
            <a:spLocks noGrp="1"/>
          </p:cNvSpPr>
          <p:nvPr/>
        </p:nvSpPr>
        <p:spPr>
          <a:xfrm>
            <a:off x="6667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relationship belongs at the center of this unit model?</a:t>
            </a:r>
          </a:p>
        </p:txBody>
      </p:sp>
      <p:sp>
        <p:nvSpPr>
          <p:cNvPr id="9" name="quiz-choices-1">
            <a:extLst>
              <a:ext uri="{FF2B5EF4-FFF2-40B4-BE49-F238E27FC236}">
                <a16:creationId xmlns:a16="http://schemas.microsoft.com/office/drawing/2014/main" id="{BEB1A45D-84EC-44B2-896E-2281868E39F9}"/>
              </a:ext>
            </a:extLst>
          </p:cNvPr>
          <p:cNvSpPr>
            <a:spLocks noGrp="1"/>
          </p:cNvSpPr>
          <p:nvPr/>
        </p:nvSpPr>
        <p:spPr>
          <a:xfrm>
            <a:off x="666750" y="3171825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dB = (μ₀/4π) I dℓ × r̂/r² · B speed = distance only · C energy = force/time · D field = charge × time</a:t>
            </a:r>
          </a:p>
        </p:txBody>
      </p:sp>
      <p:sp>
        <p:nvSpPr>
          <p:cNvPr id="10" name="rule-70-425">
            <a:extLst>
              <a:ext uri="{FF2B5EF4-FFF2-40B4-BE49-F238E27FC236}">
                <a16:creationId xmlns:a16="http://schemas.microsoft.com/office/drawing/2014/main" id="{62C1352B-602B-4706-9202-8332F9F1A671}"/>
              </a:ext>
            </a:extLst>
          </p:cNvPr>
          <p:cNvSpPr>
            <a:spLocks noGrp="1"/>
          </p:cNvSpPr>
          <p:nvPr/>
        </p:nvSpPr>
        <p:spPr>
          <a:xfrm>
            <a:off x="666750" y="40481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1" name="quiz-question-label-2">
            <a:extLst>
              <a:ext uri="{FF2B5EF4-FFF2-40B4-BE49-F238E27FC236}">
                <a16:creationId xmlns:a16="http://schemas.microsoft.com/office/drawing/2014/main" id="{509328AA-9F05-4415-9F57-7580DF36B02C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Q2</a:t>
            </a:r>
          </a:p>
        </p:txBody>
      </p:sp>
      <p:sp>
        <p:nvSpPr>
          <p:cNvPr id="12" name="quiz-question-2">
            <a:extLst>
              <a:ext uri="{FF2B5EF4-FFF2-40B4-BE49-F238E27FC236}">
                <a16:creationId xmlns:a16="http://schemas.microsoft.com/office/drawing/2014/main" id="{829B9A83-AE6E-4E89-BD7E-84938F0C6B5D}"/>
              </a:ext>
            </a:extLst>
          </p:cNvPr>
          <p:cNvSpPr>
            <a:spLocks noGrp="1"/>
          </p:cNvSpPr>
          <p:nvPr/>
        </p:nvSpPr>
        <p:spPr>
          <a:xfrm>
            <a:off x="6191250" y="2466975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AP science practice is used when students plot labelled quantitative data?</a:t>
            </a:r>
          </a:p>
        </p:txBody>
      </p:sp>
      <p:sp>
        <p:nvSpPr>
          <p:cNvPr id="13" name="quiz-choices-2">
            <a:extLst>
              <a:ext uri="{FF2B5EF4-FFF2-40B4-BE49-F238E27FC236}">
                <a16:creationId xmlns:a16="http://schemas.microsoft.com/office/drawing/2014/main" id="{4FED5729-C8A9-47BA-B1FD-E880CB342428}"/>
              </a:ext>
            </a:extLst>
          </p:cNvPr>
          <p:cNvSpPr>
            <a:spLocks noGrp="1"/>
          </p:cNvSpPr>
          <p:nvPr/>
        </p:nvSpPr>
        <p:spPr>
          <a:xfrm>
            <a:off x="6191250" y="3171825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1.B · B 2.D · C 3.A · D none</a:t>
            </a:r>
          </a:p>
        </p:txBody>
      </p:sp>
      <p:sp>
        <p:nvSpPr>
          <p:cNvPr id="14" name="rule-650-425">
            <a:extLst>
              <a:ext uri="{FF2B5EF4-FFF2-40B4-BE49-F238E27FC236}">
                <a16:creationId xmlns:a16="http://schemas.microsoft.com/office/drawing/2014/main" id="{200F4623-4B24-4DF5-886D-241A4ADAF4D6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5" name="quiz-question-label-3">
            <a:extLst>
              <a:ext uri="{FF2B5EF4-FFF2-40B4-BE49-F238E27FC236}">
                <a16:creationId xmlns:a16="http://schemas.microsoft.com/office/drawing/2014/main" id="{7E5498F9-1812-4573-93D9-B090948E93B5}"/>
              </a:ext>
            </a:extLst>
          </p:cNvPr>
          <p:cNvSpPr>
            <a:spLocks noGrp="1"/>
          </p:cNvSpPr>
          <p:nvPr/>
        </p:nvSpPr>
        <p:spPr>
          <a:xfrm>
            <a:off x="666750" y="40957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Q3</a:t>
            </a:r>
          </a:p>
        </p:txBody>
      </p:sp>
      <p:sp>
        <p:nvSpPr>
          <p:cNvPr id="16" name="quiz-question-3">
            <a:extLst>
              <a:ext uri="{FF2B5EF4-FFF2-40B4-BE49-F238E27FC236}">
                <a16:creationId xmlns:a16="http://schemas.microsoft.com/office/drawing/2014/main" id="{FB1A92D7-B2D9-4484-8347-BD45965B3ECC}"/>
              </a:ext>
            </a:extLst>
          </p:cNvPr>
          <p:cNvSpPr>
            <a:spLocks noGrp="1"/>
          </p:cNvSpPr>
          <p:nvPr/>
        </p:nvSpPr>
        <p:spPr>
          <a:xfrm>
            <a:off x="666750" y="4419600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Which statement correctly repairs today’s physics trap?</a:t>
            </a:r>
          </a:p>
        </p:txBody>
      </p:sp>
      <p:sp>
        <p:nvSpPr>
          <p:cNvPr id="17" name="quiz-choices-3">
            <a:extLst>
              <a:ext uri="{FF2B5EF4-FFF2-40B4-BE49-F238E27FC236}">
                <a16:creationId xmlns:a16="http://schemas.microsoft.com/office/drawing/2014/main" id="{0F5D2B07-D2BD-41C4-9B49-6F754C5D1659}"/>
              </a:ext>
            </a:extLst>
          </p:cNvPr>
          <p:cNvSpPr>
            <a:spLocks noGrp="1"/>
          </p:cNvSpPr>
          <p:nvPr/>
        </p:nvSpPr>
        <p:spPr>
          <a:xfrm>
            <a:off x="666750" y="5124450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The law always holds, but extracting…a useful path. · B Ampère’s law can always determine B from enclosed current alone. · C Signs and units never matter · D A graph is decorative</a:t>
            </a:r>
          </a:p>
        </p:txBody>
      </p:sp>
      <p:sp>
        <p:nvSpPr>
          <p:cNvPr id="18" name="quiz-question-label-4">
            <a:extLst>
              <a:ext uri="{FF2B5EF4-FFF2-40B4-BE49-F238E27FC236}">
                <a16:creationId xmlns:a16="http://schemas.microsoft.com/office/drawing/2014/main" id="{E70143A4-A6AF-4E4D-9180-F679A434989B}"/>
              </a:ext>
            </a:extLst>
          </p:cNvPr>
          <p:cNvSpPr>
            <a:spLocks noGrp="1"/>
          </p:cNvSpPr>
          <p:nvPr/>
        </p:nvSpPr>
        <p:spPr>
          <a:xfrm>
            <a:off x="6191250" y="4095750"/>
            <a:ext cx="209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Q4</a:t>
            </a:r>
          </a:p>
        </p:txBody>
      </p:sp>
      <p:sp>
        <p:nvSpPr>
          <p:cNvPr id="19" name="quiz-question-4">
            <a:extLst>
              <a:ext uri="{FF2B5EF4-FFF2-40B4-BE49-F238E27FC236}">
                <a16:creationId xmlns:a16="http://schemas.microsoft.com/office/drawing/2014/main" id="{4B87866E-CE56-40EC-A8C4-90451F255AFB}"/>
              </a:ext>
            </a:extLst>
          </p:cNvPr>
          <p:cNvSpPr>
            <a:spLocks noGrp="1"/>
          </p:cNvSpPr>
          <p:nvPr/>
        </p:nvSpPr>
        <p:spPr>
          <a:xfrm>
            <a:off x="6191250" y="4419600"/>
            <a:ext cx="5143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What should follow a numerical AP Physics result?</a:t>
            </a:r>
          </a:p>
        </p:txBody>
      </p:sp>
      <p:sp>
        <p:nvSpPr>
          <p:cNvPr id="20" name="quiz-choices-4">
            <a:extLst>
              <a:ext uri="{FF2B5EF4-FFF2-40B4-BE49-F238E27FC236}">
                <a16:creationId xmlns:a16="http://schemas.microsoft.com/office/drawing/2014/main" id="{AAC0D950-F9AD-4372-A34F-7C2FA23F25C6}"/>
              </a:ext>
            </a:extLst>
          </p:cNvPr>
          <p:cNvSpPr>
            <a:spLocks noGrp="1"/>
          </p:cNvSpPr>
          <p:nvPr/>
        </p:nvSpPr>
        <p:spPr>
          <a:xfrm>
            <a:off x="6191250" y="5124450"/>
            <a:ext cx="51435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Units and a physical interpretation · B Only more decimals · C A copied formula · D No sign convention</a:t>
            </a:r>
          </a:p>
        </p:txBody>
      </p:sp>
    </p:spTree>
    <p:extLst>
      <p:ext uri="{BB962C8B-B14F-4D97-AF65-F5344CB8AC3E}">
        <p14:creationId xmlns:p14="http://schemas.microsoft.com/office/powerpoint/2010/main" val="114175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oup-label">
            <a:extLst>
              <a:ext uri="{FF2B5EF4-FFF2-40B4-BE49-F238E27FC236}">
                <a16:creationId xmlns:a16="http://schemas.microsoft.com/office/drawing/2014/main" id="{C5909DE7-1038-42D3-980F-43422DC9EAD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APC-EM · UNIT 12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86DEA3CE-7896-41EB-A068-E8632D9929E8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36AF3DF5-8E72-42DB-B7A8-B6F19F426236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EA0E6A9-0B64-4338-A53F-4DF5A8830DF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APC-EM-U12 · 10–20%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720CCC64-4CC8-4BA5-8598-65F877B841C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Quiz answers: correct, explain, improve</a:t>
            </a:r>
          </a:p>
        </p:txBody>
      </p:sp>
      <p:sp>
        <p:nvSpPr>
          <p:cNvPr id="6" name="answer-number-1">
            <a:extLst>
              <a:ext uri="{FF2B5EF4-FFF2-40B4-BE49-F238E27FC236}">
                <a16:creationId xmlns:a16="http://schemas.microsoft.com/office/drawing/2014/main" id="{5D473DDD-E644-4418-A74A-728774685072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76250" cy="4762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7" name="answer-number-text-1">
            <a:extLst>
              <a:ext uri="{FF2B5EF4-FFF2-40B4-BE49-F238E27FC236}">
                <a16:creationId xmlns:a16="http://schemas.microsoft.com/office/drawing/2014/main" id="{19F8D255-8943-4097-BDF2-9AD968DDD308}"/>
              </a:ext>
            </a:extLst>
          </p:cNvPr>
          <p:cNvSpPr>
            <a:spLocks noGrp="1"/>
          </p:cNvSpPr>
          <p:nvPr/>
        </p:nvSpPr>
        <p:spPr>
          <a:xfrm>
            <a:off x="714375" y="178117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1.</a:t>
            </a:r>
          </a:p>
        </p:txBody>
      </p:sp>
      <p:sp>
        <p:nvSpPr>
          <p:cNvPr id="8" name="answer-value-1">
            <a:extLst>
              <a:ext uri="{FF2B5EF4-FFF2-40B4-BE49-F238E27FC236}">
                <a16:creationId xmlns:a16="http://schemas.microsoft.com/office/drawing/2014/main" id="{2D6BDD8B-4BC5-4DEF-B5B7-3CB831B249E3}"/>
              </a:ext>
            </a:extLst>
          </p:cNvPr>
          <p:cNvSpPr>
            <a:spLocks noGrp="1"/>
          </p:cNvSpPr>
          <p:nvPr/>
        </p:nvSpPr>
        <p:spPr>
          <a:xfrm>
            <a:off x="1476375" y="1647825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Answer: dB = (μ₀/4π) I dℓ × r̂/r²</a:t>
            </a:r>
          </a:p>
        </p:txBody>
      </p:sp>
      <p:sp>
        <p:nvSpPr>
          <p:cNvPr id="9" name="answer-reason-1">
            <a:extLst>
              <a:ext uri="{FF2B5EF4-FFF2-40B4-BE49-F238E27FC236}">
                <a16:creationId xmlns:a16="http://schemas.microsoft.com/office/drawing/2014/main" id="{715BE2CD-0AE7-4132-83F1-778EC497A79D}"/>
              </a:ext>
            </a:extLst>
          </p:cNvPr>
          <p:cNvSpPr>
            <a:spLocks noGrp="1"/>
          </p:cNvSpPr>
          <p:nvPr/>
        </p:nvSpPr>
        <p:spPr>
          <a:xfrm>
            <a:off x="6477000" y="1695450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It is one of the unit’s governing relationships.</a:t>
            </a:r>
          </a:p>
        </p:txBody>
      </p:sp>
      <p:sp>
        <p:nvSpPr>
          <p:cNvPr id="10" name="rule-155-262">
            <a:extLst>
              <a:ext uri="{FF2B5EF4-FFF2-40B4-BE49-F238E27FC236}">
                <a16:creationId xmlns:a16="http://schemas.microsoft.com/office/drawing/2014/main" id="{59F00E76-98AE-4D1A-91E6-2D17A098FEAC}"/>
              </a:ext>
            </a:extLst>
          </p:cNvPr>
          <p:cNvSpPr>
            <a:spLocks noGrp="1"/>
          </p:cNvSpPr>
          <p:nvPr/>
        </p:nvSpPr>
        <p:spPr>
          <a:xfrm>
            <a:off x="1476375" y="24955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FF2B5EF4-FFF2-40B4-BE49-F238E27FC236}">
                <a16:creationId xmlns:a16="http://schemas.microsoft.com/office/drawing/2014/main" id="{A71F1CC9-1F93-4C4A-9E5E-1B6BE31C7035}"/>
              </a:ext>
            </a:extLst>
          </p:cNvPr>
          <p:cNvSpPr>
            <a:spLocks noGrp="1"/>
          </p:cNvSpPr>
          <p:nvPr/>
        </p:nvSpPr>
        <p:spPr>
          <a:xfrm>
            <a:off x="714375" y="2695575"/>
            <a:ext cx="476250" cy="4762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2" name="answer-number-text-2">
            <a:extLst>
              <a:ext uri="{FF2B5EF4-FFF2-40B4-BE49-F238E27FC236}">
                <a16:creationId xmlns:a16="http://schemas.microsoft.com/office/drawing/2014/main" id="{2754325E-4ED0-4527-B1E3-520932907F08}"/>
              </a:ext>
            </a:extLst>
          </p:cNvPr>
          <p:cNvSpPr>
            <a:spLocks noGrp="1"/>
          </p:cNvSpPr>
          <p:nvPr/>
        </p:nvSpPr>
        <p:spPr>
          <a:xfrm>
            <a:off x="714375" y="2762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2.</a:t>
            </a:r>
          </a:p>
        </p:txBody>
      </p:sp>
      <p:sp>
        <p:nvSpPr>
          <p:cNvPr id="13" name="answer-value-2">
            <a:extLst>
              <a:ext uri="{FF2B5EF4-FFF2-40B4-BE49-F238E27FC236}">
                <a16:creationId xmlns:a16="http://schemas.microsoft.com/office/drawing/2014/main" id="{87E8F732-B826-457E-A700-37FD931AC593}"/>
              </a:ext>
            </a:extLst>
          </p:cNvPr>
          <p:cNvSpPr>
            <a:spLocks noGrp="1"/>
          </p:cNvSpPr>
          <p:nvPr/>
        </p:nvSpPr>
        <p:spPr>
          <a:xfrm>
            <a:off x="1476375" y="2628900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Answer: 1.B</a:t>
            </a:r>
          </a:p>
        </p:txBody>
      </p:sp>
      <p:sp>
        <p:nvSpPr>
          <p:cNvPr id="14" name="answer-reason-2">
            <a:extLst>
              <a:ext uri="{FF2B5EF4-FFF2-40B4-BE49-F238E27FC236}">
                <a16:creationId xmlns:a16="http://schemas.microsoft.com/office/drawing/2014/main" id="{FF39F930-004C-4C72-973A-24D7697C2F4C}"/>
              </a:ext>
            </a:extLst>
          </p:cNvPr>
          <p:cNvSpPr>
            <a:spLocks noGrp="1"/>
          </p:cNvSpPr>
          <p:nvPr/>
        </p:nvSpPr>
        <p:spPr>
          <a:xfrm>
            <a:off x="6477000" y="2676525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Practice 1.B is creating quantitative graphs with scales and units.</a:t>
            </a:r>
          </a:p>
        </p:txBody>
      </p:sp>
      <p:sp>
        <p:nvSpPr>
          <p:cNvPr id="15" name="rule-155-365">
            <a:extLst>
              <a:ext uri="{FF2B5EF4-FFF2-40B4-BE49-F238E27FC236}">
                <a16:creationId xmlns:a16="http://schemas.microsoft.com/office/drawing/2014/main" id="{BBC78E08-3B7B-4331-8FA8-C0B7613128C2}"/>
              </a:ext>
            </a:extLst>
          </p:cNvPr>
          <p:cNvSpPr>
            <a:spLocks noGrp="1"/>
          </p:cNvSpPr>
          <p:nvPr/>
        </p:nvSpPr>
        <p:spPr>
          <a:xfrm>
            <a:off x="1476375" y="34766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6" name="answer-number-3">
            <a:extLst>
              <a:ext uri="{FF2B5EF4-FFF2-40B4-BE49-F238E27FC236}">
                <a16:creationId xmlns:a16="http://schemas.microsoft.com/office/drawing/2014/main" id="{581D53A7-7651-466E-B08E-01B5BEB5A2F8}"/>
              </a:ext>
            </a:extLst>
          </p:cNvPr>
          <p:cNvSpPr>
            <a:spLocks noGrp="1"/>
          </p:cNvSpPr>
          <p:nvPr/>
        </p:nvSpPr>
        <p:spPr>
          <a:xfrm>
            <a:off x="714375" y="3676650"/>
            <a:ext cx="476250" cy="4762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7" name="answer-number-text-3">
            <a:extLst>
              <a:ext uri="{FF2B5EF4-FFF2-40B4-BE49-F238E27FC236}">
                <a16:creationId xmlns:a16="http://schemas.microsoft.com/office/drawing/2014/main" id="{2574112D-4048-4BE2-86A5-5C31DB860A92}"/>
              </a:ext>
            </a:extLst>
          </p:cNvPr>
          <p:cNvSpPr>
            <a:spLocks noGrp="1"/>
          </p:cNvSpPr>
          <p:nvPr/>
        </p:nvSpPr>
        <p:spPr>
          <a:xfrm>
            <a:off x="714375" y="374332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3.</a:t>
            </a:r>
          </a:p>
        </p:txBody>
      </p:sp>
      <p:sp>
        <p:nvSpPr>
          <p:cNvPr id="18" name="answer-value-3">
            <a:extLst>
              <a:ext uri="{FF2B5EF4-FFF2-40B4-BE49-F238E27FC236}">
                <a16:creationId xmlns:a16="http://schemas.microsoft.com/office/drawing/2014/main" id="{36F66391-0474-43DD-95C8-27046ECD9731}"/>
              </a:ext>
            </a:extLst>
          </p:cNvPr>
          <p:cNvSpPr>
            <a:spLocks noGrp="1"/>
          </p:cNvSpPr>
          <p:nvPr/>
        </p:nvSpPr>
        <p:spPr>
          <a:xfrm>
            <a:off x="1476375" y="3609975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Answer: The law always holds, but extracting B requires symmetry and a useful path.</a:t>
            </a:r>
          </a:p>
        </p:txBody>
      </p:sp>
      <p:sp>
        <p:nvSpPr>
          <p:cNvPr id="19" name="answer-reason-3">
            <a:extLst>
              <a:ext uri="{FF2B5EF4-FFF2-40B4-BE49-F238E27FC236}">
                <a16:creationId xmlns:a16="http://schemas.microsoft.com/office/drawing/2014/main" id="{D7A2D1CB-FBC9-47B7-BA85-EE7270ABA514}"/>
              </a:ext>
            </a:extLst>
          </p:cNvPr>
          <p:cNvSpPr>
            <a:spLocks noGrp="1"/>
          </p:cNvSpPr>
          <p:nvPr/>
        </p:nvSpPr>
        <p:spPr>
          <a:xfrm>
            <a:off x="6477000" y="3657600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The correction states the physically valid boundary or relationship.</a:t>
            </a:r>
          </a:p>
        </p:txBody>
      </p:sp>
      <p:sp>
        <p:nvSpPr>
          <p:cNvPr id="20" name="rule-155-468">
            <a:extLst>
              <a:ext uri="{FF2B5EF4-FFF2-40B4-BE49-F238E27FC236}">
                <a16:creationId xmlns:a16="http://schemas.microsoft.com/office/drawing/2014/main" id="{9F876D25-07F9-4944-B28E-77C381B4CF57}"/>
              </a:ext>
            </a:extLst>
          </p:cNvPr>
          <p:cNvSpPr>
            <a:spLocks noGrp="1"/>
          </p:cNvSpPr>
          <p:nvPr/>
        </p:nvSpPr>
        <p:spPr>
          <a:xfrm>
            <a:off x="1476375" y="44577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21" name="answer-number-4">
            <a:extLst>
              <a:ext uri="{FF2B5EF4-FFF2-40B4-BE49-F238E27FC236}">
                <a16:creationId xmlns:a16="http://schemas.microsoft.com/office/drawing/2014/main" id="{5F2BCCD0-3F66-4A17-8CAF-6B034E3FAF2C}"/>
              </a:ext>
            </a:extLst>
          </p:cNvPr>
          <p:cNvSpPr>
            <a:spLocks noGrp="1"/>
          </p:cNvSpPr>
          <p:nvPr/>
        </p:nvSpPr>
        <p:spPr>
          <a:xfrm>
            <a:off x="714375" y="4657725"/>
            <a:ext cx="476250" cy="4762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22" name="answer-number-text-4">
            <a:extLst>
              <a:ext uri="{FF2B5EF4-FFF2-40B4-BE49-F238E27FC236}">
                <a16:creationId xmlns:a16="http://schemas.microsoft.com/office/drawing/2014/main" id="{CE6518E1-02A0-4969-B7BA-A742AB003839}"/>
              </a:ext>
            </a:extLst>
          </p:cNvPr>
          <p:cNvSpPr>
            <a:spLocks noGrp="1"/>
          </p:cNvSpPr>
          <p:nvPr/>
        </p:nvSpPr>
        <p:spPr>
          <a:xfrm>
            <a:off x="714375" y="472440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4.</a:t>
            </a:r>
          </a:p>
        </p:txBody>
      </p:sp>
      <p:sp>
        <p:nvSpPr>
          <p:cNvPr id="23" name="answer-value-4">
            <a:extLst>
              <a:ext uri="{FF2B5EF4-FFF2-40B4-BE49-F238E27FC236}">
                <a16:creationId xmlns:a16="http://schemas.microsoft.com/office/drawing/2014/main" id="{BC1820A4-11DE-44AE-8FA7-F870CC902538}"/>
              </a:ext>
            </a:extLst>
          </p:cNvPr>
          <p:cNvSpPr>
            <a:spLocks noGrp="1"/>
          </p:cNvSpPr>
          <p:nvPr/>
        </p:nvSpPr>
        <p:spPr>
          <a:xfrm>
            <a:off x="1476375" y="4591050"/>
            <a:ext cx="47625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Answer: Units and a physical interpretation</a:t>
            </a:r>
          </a:p>
        </p:txBody>
      </p:sp>
      <p:sp>
        <p:nvSpPr>
          <p:cNvPr id="24" name="answer-reason-4">
            <a:extLst>
              <a:ext uri="{FF2B5EF4-FFF2-40B4-BE49-F238E27FC236}">
                <a16:creationId xmlns:a16="http://schemas.microsoft.com/office/drawing/2014/main" id="{3A99714A-E0D2-4673-8A18-52FF56A79BF9}"/>
              </a:ext>
            </a:extLst>
          </p:cNvPr>
          <p:cNvSpPr>
            <a:spLocks noGrp="1"/>
          </p:cNvSpPr>
          <p:nvPr/>
        </p:nvSpPr>
        <p:spPr>
          <a:xfrm>
            <a:off x="6477000" y="4638675"/>
            <a:ext cx="4667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A complete response connects mathematics to the model and reports units.</a:t>
            </a:r>
          </a:p>
        </p:txBody>
      </p:sp>
      <p:sp>
        <p:nvSpPr>
          <p:cNvPr id="25" name="exit-ticket">
            <a:extLst>
              <a:ext uri="{FF2B5EF4-FFF2-40B4-BE49-F238E27FC236}">
                <a16:creationId xmlns:a16="http://schemas.microsoft.com/office/drawing/2014/main" id="{D3DB3DB9-C8BA-416D-8B24-7F91F0ECA9F2}"/>
              </a:ext>
            </a:extLst>
          </p:cNvPr>
          <p:cNvSpPr>
            <a:spLocks noGrp="1"/>
          </p:cNvSpPr>
          <p:nvPr/>
        </p:nvSpPr>
        <p:spPr>
          <a:xfrm>
            <a:off x="1047750" y="5743575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52C3D3"/>
                </a:solidFill>
              </a:defRPr>
            </a:pPr>
            <a:r>
              <a:rPr sz="1875" b="1" i="0">
                <a:solidFill>
                  <a:srgbClr val="52C3D3"/>
                </a:solidFill>
              </a:rPr>
              <a:t>Next move: Correct one response, name the AP science practice you used, and write one new question about this unit.</a:t>
            </a:r>
          </a:p>
        </p:txBody>
      </p:sp>
    </p:spTree>
    <p:extLst>
      <p:ext uri="{BB962C8B-B14F-4D97-AF65-F5344CB8AC3E}">
        <p14:creationId xmlns:p14="http://schemas.microsoft.com/office/powerpoint/2010/main" val="55547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oup-label">
            <a:extLst>
              <a:ext uri="{FF2B5EF4-FFF2-40B4-BE49-F238E27FC236}">
                <a16:creationId xmlns:a16="http://schemas.microsoft.com/office/drawing/2014/main" id="{68EB2B1D-73D6-4BDD-927F-970BC506633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12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3F614D3C-FA77-47FE-A1FD-E3ECB4731077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3A12AD65-4D88-48ED-904E-A47D30B6D2E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C0F44692-B0C7-4CE5-B18D-CD5381B1121A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APC-EM-U12 · 10–20%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8CF24A01-81B2-48E5-958B-6C6890A0F22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Three ideas to wake up</a:t>
            </a:r>
          </a:p>
        </p:txBody>
      </p:sp>
      <p:sp>
        <p:nvSpPr>
          <p:cNvPr id="6" name="retrieval-instruction">
            <a:extLst>
              <a:ext uri="{FF2B5EF4-FFF2-40B4-BE49-F238E27FC236}">
                <a16:creationId xmlns:a16="http://schemas.microsoft.com/office/drawing/2014/main" id="{F08B59D3-E985-4D71-82D6-89B9C3A34874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0" i="0">
                <a:solidFill>
                  <a:srgbClr val="48635E"/>
                </a:solidFill>
              </a:defRPr>
            </a:pPr>
            <a:r>
              <a:rPr sz="1950" b="0" i="0">
                <a:solidFill>
                  <a:srgbClr val="48635E"/>
                </a:solidFill>
              </a:rPr>
              <a:t>Think alone → compare with a partner → vote with one reason.</a:t>
            </a:r>
          </a:p>
        </p:txBody>
      </p:sp>
      <p:sp>
        <p:nvSpPr>
          <p:cNvPr id="7" name="retrieval-number-1">
            <a:extLst>
              <a:ext uri="{FF2B5EF4-FFF2-40B4-BE49-F238E27FC236}">
                <a16:creationId xmlns:a16="http://schemas.microsoft.com/office/drawing/2014/main" id="{F47D8809-EE08-4E3E-8447-45A2668102F3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495300" cy="4953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8" name="retrieval-number-text-1">
            <a:extLst>
              <a:ext uri="{FF2B5EF4-FFF2-40B4-BE49-F238E27FC236}">
                <a16:creationId xmlns:a16="http://schemas.microsoft.com/office/drawing/2014/main" id="{A1D950C3-951F-446A-84FA-203A34E516DD}"/>
              </a:ext>
            </a:extLst>
          </p:cNvPr>
          <p:cNvSpPr>
            <a:spLocks noGrp="1"/>
          </p:cNvSpPr>
          <p:nvPr/>
        </p:nvSpPr>
        <p:spPr>
          <a:xfrm>
            <a:off x="723900" y="22764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question-1">
            <a:extLst>
              <a:ext uri="{FF2B5EF4-FFF2-40B4-BE49-F238E27FC236}">
                <a16:creationId xmlns:a16="http://schemas.microsoft.com/office/drawing/2014/main" id="{E82EC247-94F8-452D-9BEC-6267E7B40300}"/>
              </a:ext>
            </a:extLst>
          </p:cNvPr>
          <p:cNvSpPr>
            <a:spLocks noGrp="1"/>
          </p:cNvSpPr>
          <p:nvPr/>
        </p:nvSpPr>
        <p:spPr>
          <a:xfrm>
            <a:off x="1524000" y="21717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Find the magnitude of a × b when |a| = 3, |b| = 4 and the angle between them is 90°, and state the direction rule.</a:t>
            </a:r>
          </a:p>
        </p:txBody>
      </p:sp>
      <p:sp>
        <p:nvSpPr>
          <p:cNvPr id="10" name="retrieval-number-2">
            <a:extLst>
              <a:ext uri="{FF2B5EF4-FFF2-40B4-BE49-F238E27FC236}">
                <a16:creationId xmlns:a16="http://schemas.microsoft.com/office/drawing/2014/main" id="{B6507BD4-15F6-4E46-B45E-7EEB5991AA26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495300" cy="4953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retrieval-number-text-2">
            <a:extLst>
              <a:ext uri="{FF2B5EF4-FFF2-40B4-BE49-F238E27FC236}">
                <a16:creationId xmlns:a16="http://schemas.microsoft.com/office/drawing/2014/main" id="{DC7A83F2-B61F-4B9A-B325-291FA72193E0}"/>
              </a:ext>
            </a:extLst>
          </p:cNvPr>
          <p:cNvSpPr>
            <a:spLocks noGrp="1"/>
          </p:cNvSpPr>
          <p:nvPr/>
        </p:nvSpPr>
        <p:spPr>
          <a:xfrm>
            <a:off x="723900" y="33432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question-2">
            <a:extLst>
              <a:ext uri="{FF2B5EF4-FFF2-40B4-BE49-F238E27FC236}">
                <a16:creationId xmlns:a16="http://schemas.microsoft.com/office/drawing/2014/main" id="{50DCC28A-A135-49F3-BB98-6FEF596184E6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is the value and unit of μ₀?</a:t>
            </a:r>
          </a:p>
        </p:txBody>
      </p:sp>
      <p:sp>
        <p:nvSpPr>
          <p:cNvPr id="13" name="retrieval-number-3">
            <a:extLst>
              <a:ext uri="{FF2B5EF4-FFF2-40B4-BE49-F238E27FC236}">
                <a16:creationId xmlns:a16="http://schemas.microsoft.com/office/drawing/2014/main" id="{701A02E9-87B0-4B5F-BD2B-6B933E62202A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495300" cy="4953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retrieval-number-text-3">
            <a:extLst>
              <a:ext uri="{FF2B5EF4-FFF2-40B4-BE49-F238E27FC236}">
                <a16:creationId xmlns:a16="http://schemas.microsoft.com/office/drawing/2014/main" id="{C865F6B2-48EF-43BD-9EA6-197628762D99}"/>
              </a:ext>
            </a:extLst>
          </p:cNvPr>
          <p:cNvSpPr>
            <a:spLocks noGrp="1"/>
          </p:cNvSpPr>
          <p:nvPr/>
        </p:nvSpPr>
        <p:spPr>
          <a:xfrm>
            <a:off x="723900" y="44100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question-3">
            <a:extLst>
              <a:ext uri="{FF2B5EF4-FFF2-40B4-BE49-F238E27FC236}">
                <a16:creationId xmlns:a16="http://schemas.microsoft.com/office/drawing/2014/main" id="{830DF7AA-6D61-4732-8BA5-CDAB61DCED0F}"/>
              </a:ext>
            </a:extLst>
          </p:cNvPr>
          <p:cNvSpPr>
            <a:spLocks noGrp="1"/>
          </p:cNvSpPr>
          <p:nvPr/>
        </p:nvSpPr>
        <p:spPr>
          <a:xfrm>
            <a:off x="1524000" y="43053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A proton moves exactly parallel to a magnetic field. What magnetic force acts on it?</a:t>
            </a:r>
          </a:p>
        </p:txBody>
      </p:sp>
      <p:sp>
        <p:nvSpPr>
          <p:cNvPr id="16" name="retrieval-close">
            <a:extLst>
              <a:ext uri="{FF2B5EF4-FFF2-40B4-BE49-F238E27FC236}">
                <a16:creationId xmlns:a16="http://schemas.microsoft.com/office/drawing/2014/main" id="{F5325558-6F4B-4412-9596-28B65E8A8F9B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D7180"/>
                </a:solidFill>
              </a:defRPr>
            </a:pPr>
            <a:r>
              <a:rPr sz="1800" b="1" i="0">
                <a:solidFill>
                  <a:srgbClr val="0D7180"/>
                </a:solidFill>
              </a:rPr>
              <a:t>Mini-whiteboard challenge: sketch or calculate one idea you expect to use today.</a:t>
            </a:r>
          </a:p>
        </p:txBody>
      </p:sp>
    </p:spTree>
    <p:extLst>
      <p:ext uri="{BB962C8B-B14F-4D97-AF65-F5344CB8AC3E}">
        <p14:creationId xmlns:p14="http://schemas.microsoft.com/office/powerpoint/2010/main" val="1894488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3CD6FD1F-7CA1-46A5-9E24-2773CA4FAA6A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12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35E896F1-7E7B-4791-BAE2-0F4BD91D3136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8D4D49F-F547-4DFB-AC3B-CD7813E2F3C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2B6F8C4F-63D0-45C6-837A-FAAD759B7C2D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APC-EM-U12 · 10–20%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C0E5D836-3045-4A21-B38B-BB7A0F5AAE4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Build the model before reaching for numbers</a:t>
            </a:r>
          </a:p>
        </p:txBody>
      </p:sp>
      <p:sp>
        <p:nvSpPr>
          <p:cNvPr id="6" name="core-index-1">
            <a:extLst>
              <a:ext uri="{FF2B5EF4-FFF2-40B4-BE49-F238E27FC236}">
                <a16:creationId xmlns:a16="http://schemas.microsoft.com/office/drawing/2014/main" id="{D0E31680-7B3D-4A0A-A2BB-440CD07CBAD3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01</a:t>
            </a:r>
          </a:p>
        </p:txBody>
      </p:sp>
      <p:sp>
        <p:nvSpPr>
          <p:cNvPr id="7" name="core-point-1">
            <a:extLst>
              <a:ext uri="{FF2B5EF4-FFF2-40B4-BE49-F238E27FC236}">
                <a16:creationId xmlns:a16="http://schemas.microsoft.com/office/drawing/2014/main" id="{CED96F7A-4DE0-44B7-B9CA-C7DB5AA9EC6B}"/>
              </a:ext>
            </a:extLst>
          </p:cNvPr>
          <p:cNvSpPr>
            <a:spLocks noGrp="1"/>
          </p:cNvSpPr>
          <p:nvPr/>
        </p:nvSpPr>
        <p:spPr>
          <a:xfrm>
            <a:off x="1257300" y="17811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Calculus-based: Magnetic force is a cross product on charges and current elements.</a:t>
            </a:r>
          </a:p>
        </p:txBody>
      </p:sp>
      <p:sp>
        <p:nvSpPr>
          <p:cNvPr id="8" name="core-index-2">
            <a:extLst>
              <a:ext uri="{FF2B5EF4-FFF2-40B4-BE49-F238E27FC236}">
                <a16:creationId xmlns:a16="http://schemas.microsoft.com/office/drawing/2014/main" id="{FDBA747B-DC18-486A-B34A-9271C02832F1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02</a:t>
            </a:r>
          </a:p>
        </p:txBody>
      </p:sp>
      <p:sp>
        <p:nvSpPr>
          <p:cNvPr id="9" name="core-point-2">
            <a:extLst>
              <a:ext uri="{FF2B5EF4-FFF2-40B4-BE49-F238E27FC236}">
                <a16:creationId xmlns:a16="http://schemas.microsoft.com/office/drawing/2014/main" id="{32E681E6-F354-4F1D-B4EF-7800EA1F2FB3}"/>
              </a:ext>
            </a:extLst>
          </p:cNvPr>
          <p:cNvSpPr>
            <a:spLocks noGrp="1"/>
          </p:cNvSpPr>
          <p:nvPr/>
        </p:nvSpPr>
        <p:spPr>
          <a:xfrm>
            <a:off x="1257300" y="25622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Calculus-based: Biot–Savart superposes contributions from current elements.</a:t>
            </a:r>
          </a:p>
        </p:txBody>
      </p:sp>
      <p:sp>
        <p:nvSpPr>
          <p:cNvPr id="10" name="core-index-3">
            <a:extLst>
              <a:ext uri="{FF2B5EF4-FFF2-40B4-BE49-F238E27FC236}">
                <a16:creationId xmlns:a16="http://schemas.microsoft.com/office/drawing/2014/main" id="{CB8675EF-BC4B-4CEC-AE0D-9FAD814FEFDB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03</a:t>
            </a:r>
          </a:p>
        </p:txBody>
      </p:sp>
      <p:sp>
        <p:nvSpPr>
          <p:cNvPr id="11" name="core-point-3">
            <a:extLst>
              <a:ext uri="{FF2B5EF4-FFF2-40B4-BE49-F238E27FC236}">
                <a16:creationId xmlns:a16="http://schemas.microsoft.com/office/drawing/2014/main" id="{919257E1-1848-478E-81EC-C38EF9ECCE61}"/>
              </a:ext>
            </a:extLst>
          </p:cNvPr>
          <p:cNvSpPr>
            <a:spLocks noGrp="1"/>
          </p:cNvSpPr>
          <p:nvPr/>
        </p:nvSpPr>
        <p:spPr>
          <a:xfrm>
            <a:off x="1257300" y="33432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Calculus-based: Ampère’s law is most useful with high symmetry.</a:t>
            </a:r>
          </a:p>
        </p:txBody>
      </p:sp>
      <p:sp>
        <p:nvSpPr>
          <p:cNvPr id="12" name="core-index-4">
            <a:extLst>
              <a:ext uri="{FF2B5EF4-FFF2-40B4-BE49-F238E27FC236}">
                <a16:creationId xmlns:a16="http://schemas.microsoft.com/office/drawing/2014/main" id="{9329FF28-2A4D-4817-9779-D204B879077B}"/>
              </a:ext>
            </a:extLst>
          </p:cNvPr>
          <p:cNvSpPr>
            <a:spLocks noGrp="1"/>
          </p:cNvSpPr>
          <p:nvPr/>
        </p:nvSpPr>
        <p:spPr>
          <a:xfrm>
            <a:off x="685800" y="41529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04</a:t>
            </a:r>
          </a:p>
        </p:txBody>
      </p:sp>
      <p:sp>
        <p:nvSpPr>
          <p:cNvPr id="23" name="core-index-5">
            <a:extLst>
              <a:ext uri="{FF2B5EF4-FFF2-40B4-BE49-F238E27FC236}">
                <a16:creationId xmlns:a16="http://schemas.microsoft.com/office/drawing/2014/main" id="{9329FF28-2A4D-4817-9779-D204B879077B}"/>
              </a:ext>
            </a:extLst>
          </p:cNvPr>
          <p:cNvSpPr>
            <a:spLocks noGrp="1"/>
          </p:cNvSpPr>
          <p:nvPr/>
        </p:nvSpPr>
        <p:spPr>
          <a:xfrm>
            <a:off x="685800" y="49339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05</a:t>
            </a:r>
          </a:p>
        </p:txBody>
      </p:sp>
      <p:sp>
        <p:nvSpPr>
          <p:cNvPr id="13" name="core-point-4">
            <a:extLst>
              <a:ext uri="{FF2B5EF4-FFF2-40B4-BE49-F238E27FC236}">
                <a16:creationId xmlns:a16="http://schemas.microsoft.com/office/drawing/2014/main" id="{CA07EB88-309A-4273-B150-1749F8DA8246}"/>
              </a:ext>
            </a:extLst>
          </p:cNvPr>
          <p:cNvSpPr>
            <a:spLocks noGrp="1"/>
          </p:cNvSpPr>
          <p:nvPr/>
        </p:nvSpPr>
        <p:spPr>
          <a:xfrm>
            <a:off x="1257300" y="41243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Calculus-based: Magnetic fields exert torque on current loops and magnetic dipoles.</a:t>
            </a:r>
          </a:p>
        </p:txBody>
      </p:sp>
      <p:sp>
        <p:nvSpPr>
          <p:cNvPr id="24" name="core-point-5">
            <a:extLst>
              <a:ext uri="{FF2B5EF4-FFF2-40B4-BE49-F238E27FC236}">
                <a16:creationId xmlns:a16="http://schemas.microsoft.com/office/drawing/2014/main" id="{CA07EB88-309A-4273-B150-1749F8DA8246}"/>
              </a:ext>
            </a:extLst>
          </p:cNvPr>
          <p:cNvSpPr>
            <a:spLocks noGrp="1"/>
          </p:cNvSpPr>
          <p:nvPr/>
        </p:nvSpPr>
        <p:spPr>
          <a:xfrm>
            <a:off x="1257300" y="49053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Calculus-based: F = qv × B on a moving charge and F = ∫I dℓ × B on a conductor; setting qvB = mv²/r gives r = mv/(qB).</a:t>
            </a:r>
          </a:p>
        </p:txBody>
      </p:sp>
      <p:sp>
        <p:nvSpPr>
          <p:cNvPr id="14" name="equation-panel">
            <a:extLst>
              <a:ext uri="{FF2B5EF4-FFF2-40B4-BE49-F238E27FC236}">
                <a16:creationId xmlns:a16="http://schemas.microsoft.com/office/drawing/2014/main" id="{AB2EC695-1BE6-4E92-9D7A-826381D251FE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3667125" cy="2952750"/>
          </a:xfrm>
          <a:prstGeom prst="roundRect">
            <a:avLst>
              <a:gd name="adj" fmla="val 387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5" name="equation-label">
            <a:extLst>
              <a:ext uri="{FF2B5EF4-FFF2-40B4-BE49-F238E27FC236}">
                <a16:creationId xmlns:a16="http://schemas.microsoft.com/office/drawing/2014/main" id="{5F1549C0-3C1A-4478-99C5-8F7C0CB42B7E}"/>
              </a:ext>
            </a:extLst>
          </p:cNvPr>
          <p:cNvSpPr>
            <a:spLocks noGrp="1"/>
          </p:cNvSpPr>
          <p:nvPr/>
        </p:nvSpPr>
        <p:spPr>
          <a:xfrm>
            <a:off x="8143875" y="2095500"/>
            <a:ext cx="3095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EQUATIONS TO OWN</a:t>
            </a:r>
          </a:p>
        </p:txBody>
      </p:sp>
      <p:sp>
        <p:nvSpPr>
          <p:cNvPr id="16" name="equation-expression-1">
            <a:extLst>
              <a:ext uri="{FF2B5EF4-FFF2-40B4-BE49-F238E27FC236}">
                <a16:creationId xmlns:a16="http://schemas.microsoft.com/office/drawing/2014/main" id="{088ECAE6-E4D0-41D2-84BC-73CA220167C2}"/>
              </a:ext>
            </a:extLst>
          </p:cNvPr>
          <p:cNvSpPr>
            <a:spLocks noGrp="1"/>
          </p:cNvSpPr>
          <p:nvPr/>
        </p:nvSpPr>
        <p:spPr>
          <a:xfrm>
            <a:off x="8143875" y="2552700"/>
            <a:ext cx="3095625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CALCULUS-BASED · dB = (μ₀/4π) I dℓ × r̂/r²</a:t>
            </a:r>
          </a:p>
        </p:txBody>
      </p:sp>
      <p:sp>
        <p:nvSpPr>
          <p:cNvPr id="17" name="equation-units-1">
            <a:extLst>
              <a:ext uri="{FF2B5EF4-FFF2-40B4-BE49-F238E27FC236}">
                <a16:creationId xmlns:a16="http://schemas.microsoft.com/office/drawing/2014/main" id="{07DB0AE0-4D35-466B-B116-0BC13AA37A34}"/>
              </a:ext>
            </a:extLst>
          </p:cNvPr>
          <p:cNvSpPr>
            <a:spLocks noGrp="1"/>
          </p:cNvSpPr>
          <p:nvPr/>
        </p:nvSpPr>
        <p:spPr>
          <a:xfrm>
            <a:off x="8143875" y="32766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T</a:t>
            </a:r>
          </a:p>
        </p:txBody>
      </p:sp>
      <p:sp>
        <p:nvSpPr>
          <p:cNvPr id="18" name="equation-expression-2">
            <a:extLst>
              <a:ext uri="{FF2B5EF4-FFF2-40B4-BE49-F238E27FC236}">
                <a16:creationId xmlns:a16="http://schemas.microsoft.com/office/drawing/2014/main" id="{B8230D52-6276-46E6-B7A1-28AE78D3CD69}"/>
              </a:ext>
            </a:extLst>
          </p:cNvPr>
          <p:cNvSpPr>
            <a:spLocks noGrp="1"/>
          </p:cNvSpPr>
          <p:nvPr/>
        </p:nvSpPr>
        <p:spPr>
          <a:xfrm>
            <a:off x="8143875" y="3714750"/>
            <a:ext cx="30956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CALCULUS-BASED · ∮B·dℓ = μ₀Ienc</a:t>
            </a:r>
          </a:p>
        </p:txBody>
      </p:sp>
      <p:sp>
        <p:nvSpPr>
          <p:cNvPr id="19" name="equation-units-2">
            <a:extLst>
              <a:ext uri="{FF2B5EF4-FFF2-40B4-BE49-F238E27FC236}">
                <a16:creationId xmlns:a16="http://schemas.microsoft.com/office/drawing/2014/main" id="{1EE79A96-98E0-4BB0-B124-618154EB7613}"/>
              </a:ext>
            </a:extLst>
          </p:cNvPr>
          <p:cNvSpPr>
            <a:spLocks noGrp="1"/>
          </p:cNvSpPr>
          <p:nvPr/>
        </p:nvSpPr>
        <p:spPr>
          <a:xfrm>
            <a:off x="8143875" y="4267200"/>
            <a:ext cx="309562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T·m</a:t>
            </a:r>
          </a:p>
        </p:txBody>
      </p:sp>
      <p:sp>
        <p:nvSpPr>
          <p:cNvPr id="20" name="vocabulary-label">
            <a:extLst>
              <a:ext uri="{FF2B5EF4-FFF2-40B4-BE49-F238E27FC236}">
                <a16:creationId xmlns:a16="http://schemas.microsoft.com/office/drawing/2014/main" id="{8226E069-2A0E-4DDA-9ADA-803F8B809BE1}"/>
              </a:ext>
            </a:extLst>
          </p:cNvPr>
          <p:cNvSpPr>
            <a:spLocks noGrp="1"/>
          </p:cNvSpPr>
          <p:nvPr/>
        </p:nvSpPr>
        <p:spPr>
          <a:xfrm>
            <a:off x="7858125" y="4895850"/>
            <a:ext cx="3667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SAY IT PRECISELY</a:t>
            </a:r>
          </a:p>
        </p:txBody>
      </p:sp>
      <p:sp>
        <p:nvSpPr>
          <p:cNvPr id="21" name="vocabulary">
            <a:extLst>
              <a:ext uri="{FF2B5EF4-FFF2-40B4-BE49-F238E27FC236}">
                <a16:creationId xmlns:a16="http://schemas.microsoft.com/office/drawing/2014/main" id="{9248C0AE-A2EB-4F37-BA60-C38D3099D18B}"/>
              </a:ext>
            </a:extLst>
          </p:cNvPr>
          <p:cNvSpPr>
            <a:spLocks noGrp="1"/>
          </p:cNvSpPr>
          <p:nvPr/>
        </p:nvSpPr>
        <p:spPr>
          <a:xfrm>
            <a:off x="7858125" y="5257800"/>
            <a:ext cx="3667125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Biot–Savart · Ampère’s law · Lorentz force · magnetic dipole · Hall effect · cross product</a:t>
            </a:r>
          </a:p>
        </p:txBody>
      </p:sp>
    </p:spTree>
    <p:extLst>
      <p:ext uri="{BB962C8B-B14F-4D97-AF65-F5344CB8AC3E}">
        <p14:creationId xmlns:p14="http://schemas.microsoft.com/office/powerpoint/2010/main" val="703983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7F255-602F-9ADB-6226-E1DAF2E71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roup-label">
            <a:extLst>
              <a:ext uri="{FF2B5EF4-FFF2-40B4-BE49-F238E27FC236}">
                <a16:creationId xmlns:a16="http://schemas.microsoft.com/office/drawing/2014/main" id="{287B61C6-1E86-A3BD-9B96-89873A48235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12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68CA049A-9C52-E360-2FCC-E0704E8FD82D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03DFF8AA-EC89-B043-86F0-C85F48373BE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51E01C79-1DF1-0865-E546-0917CAB9042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APC-EM-U12 · 10–20%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5771E491-EA08-7A20-0AB3-42EFC4666791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lang="en-US" sz="3600" b="1" i="0">
                <a:solidFill>
                  <a:srgbClr val="0A332E"/>
                </a:solidFill>
              </a:rPr>
              <a:t>In one sentence</a:t>
            </a:r>
            <a:endParaRPr sz="3600" b="1" i="0">
              <a:solidFill>
                <a:srgbClr val="0A332E"/>
              </a:solidFill>
            </a:endParaRPr>
          </a:p>
        </p:txBody>
      </p:sp>
      <p:sp>
        <p:nvSpPr>
          <p:cNvPr id="23" name="simple-definition-label">
            <a:extLst>
              <a:ext uri="{FF2B5EF4-FFF2-40B4-BE49-F238E27FC236}">
                <a16:creationId xmlns:a16="http://schemas.microsoft.com/office/drawing/2014/main" id="{72970CB5-2517-E0A0-6C6E-0121D838607D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4" name="simple-definition">
            <a:extLst>
              <a:ext uri="{FF2B5EF4-FFF2-40B4-BE49-F238E27FC236}">
                <a16:creationId xmlns:a16="http://schemas.microsoft.com/office/drawing/2014/main" id="{2B0506B9-7AA3-C3FE-2772-222BECDE954D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Magnetic fields are made by charge in motion and act only on charge in motion; the field circles its current rather than pointing at it, which is why every rule in this unit is a cross product.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671D9B5-1146-FAAB-6051-CA89924C8386}"/>
              </a:ext>
            </a:extLst>
          </p:cNvPr>
          <p:cNvCxnSpPr/>
          <p:nvPr/>
        </p:nvCxnSpPr>
        <p:spPr>
          <a:xfrm>
            <a:off x="5080000" y="3686763"/>
            <a:ext cx="0" cy="2274711"/>
          </a:xfrm>
          <a:prstGeom prst="line">
            <a:avLst/>
          </a:prstGeom>
          <a:ln w="381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907E50F-3764-44C8-805A-713893CEF22F}"/>
              </a:ext>
            </a:extLst>
          </p:cNvPr>
          <p:cNvCxnSpPr/>
          <p:nvPr/>
        </p:nvCxnSpPr>
        <p:spPr>
          <a:xfrm flipV="1">
            <a:off x="4724400" y="4386674"/>
            <a:ext cx="0" cy="1166518"/>
          </a:xfrm>
          <a:prstGeom prst="line">
            <a:avLst/>
          </a:prstGeom>
          <a:ln w="3175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9C1978FE-1B43-3AA8-082F-5EE5565F33AB}"/>
              </a:ext>
            </a:extLst>
          </p:cNvPr>
          <p:cNvSpPr txBox="1"/>
          <p:nvPr/>
        </p:nvSpPr>
        <p:spPr>
          <a:xfrm>
            <a:off x="4013200" y="4794955"/>
            <a:ext cx="6096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r"/>
            <a:r>
              <a:rPr lang="en-US" sz="1600">
                <a:solidFill>
                  <a:srgbClr val="EF5C3E"/>
                </a:solidFill>
              </a:rPr>
              <a:t>I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60E3A78-CE23-75FE-5950-3EBE96E6355D}"/>
              </a:ext>
            </a:extLst>
          </p:cNvPr>
          <p:cNvSpPr/>
          <p:nvPr/>
        </p:nvSpPr>
        <p:spPr>
          <a:xfrm>
            <a:off x="3810000" y="4240859"/>
            <a:ext cx="2540000" cy="1166519"/>
          </a:xfrm>
          <a:prstGeom prst="ellipse">
            <a:avLst/>
          </a:prstGeom>
          <a:noFill/>
          <a:ln w="19050">
            <a:solidFill>
              <a:srgbClr val="6B7F79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7F69AEA-42D7-9328-BDDA-6F9567557747}"/>
              </a:ext>
            </a:extLst>
          </p:cNvPr>
          <p:cNvSpPr txBox="1"/>
          <p:nvPr/>
        </p:nvSpPr>
        <p:spPr>
          <a:xfrm>
            <a:off x="6426200" y="4270022"/>
            <a:ext cx="2159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Ampèrian loop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8B22CF5-8D45-E6A5-C8B2-183705EA74E2}"/>
              </a:ext>
            </a:extLst>
          </p:cNvPr>
          <p:cNvCxnSpPr/>
          <p:nvPr/>
        </p:nvCxnSpPr>
        <p:spPr>
          <a:xfrm flipV="1">
            <a:off x="6350000" y="4415837"/>
            <a:ext cx="0" cy="641585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C1A9B86-5F64-437D-C03C-C2569BDC95F0}"/>
              </a:ext>
            </a:extLst>
          </p:cNvPr>
          <p:cNvSpPr txBox="1"/>
          <p:nvPr/>
        </p:nvSpPr>
        <p:spPr>
          <a:xfrm>
            <a:off x="6451600" y="4911608"/>
            <a:ext cx="1016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B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F782B82-56EC-2375-3EEE-BC21BC50B204}"/>
              </a:ext>
            </a:extLst>
          </p:cNvPr>
          <p:cNvCxnSpPr/>
          <p:nvPr/>
        </p:nvCxnSpPr>
        <p:spPr>
          <a:xfrm>
            <a:off x="3810000" y="4590815"/>
            <a:ext cx="0" cy="641585"/>
          </a:xfrm>
          <a:prstGeom prst="line">
            <a:avLst/>
          </a:prstGeom>
          <a:ln w="254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1BF6047-19EA-BF86-9C61-E050CCEE4735}"/>
              </a:ext>
            </a:extLst>
          </p:cNvPr>
          <p:cNvSpPr txBox="1"/>
          <p:nvPr/>
        </p:nvSpPr>
        <p:spPr>
          <a:xfrm>
            <a:off x="3149600" y="4911608"/>
            <a:ext cx="5588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r"/>
            <a:r>
              <a:rPr lang="en-US" sz="1600">
                <a:solidFill>
                  <a:srgbClr val="102E29"/>
                </a:solidFill>
              </a:rPr>
              <a:t>B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CA413E8-2D53-6489-AB7C-D3434DCEA78D}"/>
              </a:ext>
            </a:extLst>
          </p:cNvPr>
          <p:cNvCxnSpPr/>
          <p:nvPr/>
        </p:nvCxnSpPr>
        <p:spPr>
          <a:xfrm>
            <a:off x="5105400" y="4824118"/>
            <a:ext cx="1219200" cy="0"/>
          </a:xfrm>
          <a:prstGeom prst="line">
            <a:avLst/>
          </a:prstGeom>
          <a:ln w="19050">
            <a:solidFill>
              <a:srgbClr val="6B7F7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6342AD68-EA5B-00CF-3934-38C52EF88932}"/>
              </a:ext>
            </a:extLst>
          </p:cNvPr>
          <p:cNvSpPr txBox="1"/>
          <p:nvPr/>
        </p:nvSpPr>
        <p:spPr>
          <a:xfrm>
            <a:off x="5537200" y="4853282"/>
            <a:ext cx="50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B46727F-7B4A-5722-376B-FEC53C1B05DB}"/>
              </a:ext>
            </a:extLst>
          </p:cNvPr>
          <p:cNvSpPr txBox="1"/>
          <p:nvPr/>
        </p:nvSpPr>
        <p:spPr>
          <a:xfrm>
            <a:off x="8128000" y="4182533"/>
            <a:ext cx="330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102E29"/>
                </a:solidFill>
              </a:rPr>
              <a:t>∮ B·dℓ = </a:t>
            </a:r>
            <a:r>
              <a:rPr lang="el-GR" sz="1600" b="1">
                <a:solidFill>
                  <a:srgbClr val="102E29"/>
                </a:solidFill>
              </a:rPr>
              <a:t>μ₀ </a:t>
            </a:r>
            <a:r>
              <a:rPr lang="en-US" sz="1600" b="1">
                <a:solidFill>
                  <a:srgbClr val="102E29"/>
                </a:solidFill>
              </a:rPr>
              <a:t>I_enc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3EACB1C-2C6E-AE84-B4DD-39D2F2C06CB2}"/>
              </a:ext>
            </a:extLst>
          </p:cNvPr>
          <p:cNvSpPr txBox="1"/>
          <p:nvPr/>
        </p:nvSpPr>
        <p:spPr>
          <a:xfrm>
            <a:off x="8128000" y="4649141"/>
            <a:ext cx="330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B has one size everywhere on the circle, so the integral collapses to B(2πr).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EB55994-F498-3B4F-21D4-4C5396F07F04}"/>
              </a:ext>
            </a:extLst>
          </p:cNvPr>
          <p:cNvSpPr txBox="1"/>
          <p:nvPr/>
        </p:nvSpPr>
        <p:spPr>
          <a:xfrm>
            <a:off x="8128000" y="5378215"/>
            <a:ext cx="330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Without that symmetry, use Biot–Savart instead.</a:t>
            </a:r>
          </a:p>
        </p:txBody>
      </p:sp>
      <p:sp>
        <p:nvSpPr>
          <p:cNvPr id="39" name="diagram-caption">
            <a:extLst>
              <a:ext uri="{FF2B5EF4-FFF2-40B4-BE49-F238E27FC236}">
                <a16:creationId xmlns:a16="http://schemas.microsoft.com/office/drawing/2014/main" id="{D0E366D3-3FA6-BB25-8092-685AC49E8941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B wraps around the wire, and the loop is chosen so that B is constant all the way along it.</a:t>
            </a:r>
          </a:p>
        </p:txBody>
      </p:sp>
    </p:spTree>
    <p:extLst>
      <p:ext uri="{BB962C8B-B14F-4D97-AF65-F5344CB8AC3E}">
        <p14:creationId xmlns:p14="http://schemas.microsoft.com/office/powerpoint/2010/main" val="258319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F43FA8FD-5069-4157-B3F3-69B6D985869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12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663019D-2714-48D1-AD54-18E7DAE6FE7D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89B1B1EC-A989-4DFE-A699-30E84CF89127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EAC670E1-9295-41B8-B323-A0186B34C5B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APC-EM-U12 · 10–20%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79A90032-ADEA-4B08-97D3-3708DC69CB6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Long-wire field falls as 1/r</a:t>
            </a:r>
          </a:p>
        </p:txBody>
      </p:sp>
      <p:sp>
        <p:nvSpPr>
          <p:cNvPr id="6" name="graph-mode">
            <a:extLst>
              <a:ext uri="{FF2B5EF4-FFF2-40B4-BE49-F238E27FC236}">
                <a16:creationId xmlns:a16="http://schemas.microsoft.com/office/drawing/2014/main" id="{191C0FAD-B388-489A-AE2E-072D8F4D7CC9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342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INTERACTIVE GRAPH · PREDICT → EDIT → EXPLAIN</a:t>
            </a:r>
          </a:p>
        </p:txBody>
      </p:sp>
      <p:sp>
        <p:nvSpPr>
          <p:cNvPr id="7" name="graph-prompt">
            <a:extLst>
              <a:ext uri="{FF2B5EF4-FFF2-40B4-BE49-F238E27FC236}">
                <a16:creationId xmlns:a16="http://schemas.microsoft.com/office/drawing/2014/main" id="{5701590E-E1FC-41FC-954D-4EC4A19DD85E}"/>
              </a:ext>
            </a:extLst>
          </p:cNvPr>
          <p:cNvSpPr>
            <a:spLocks noGrp="1"/>
          </p:cNvSpPr>
          <p:nvPr/>
        </p:nvSpPr>
        <p:spPr>
          <a:xfrm>
            <a:off x="666750" y="236220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0A332E"/>
                </a:solidFill>
              </a:defRPr>
            </a:pPr>
            <a:r>
              <a:rPr sz="1950" b="1" i="0">
                <a:solidFill>
                  <a:srgbClr val="0A332E"/>
                </a:solidFill>
              </a:rPr>
              <a:t>Predict the shape first. Then click the native chart in PowerPoint, change one value and explain what physics changed.</a:t>
            </a:r>
          </a:p>
        </p:txBody>
      </p:sp>
      <p:sp>
        <p:nvSpPr>
          <p:cNvPr id="8" name="graph-data">
            <a:extLst>
              <a:ext uri="{FF2B5EF4-FFF2-40B4-BE49-F238E27FC236}">
                <a16:creationId xmlns:a16="http://schemas.microsoft.com/office/drawing/2014/main" id="{BD3B81AF-1397-49E1-839A-6D6F94F31BF9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1432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Data: Editable model data: (1, 100), (2, 50), …, (5, 20), (10, 10).</a:t>
            </a:r>
          </a:p>
        </p:txBody>
      </p:sp>
      <p:sp>
        <p:nvSpPr>
          <p:cNvPr id="9" name="graph-scale">
            <a:extLst>
              <a:ext uri="{FF2B5EF4-FFF2-40B4-BE49-F238E27FC236}">
                <a16:creationId xmlns:a16="http://schemas.microsoft.com/office/drawing/2014/main" id="{34C77386-6F37-4061-BACB-F01E3D1181F2}"/>
              </a:ext>
            </a:extLst>
          </p:cNvPr>
          <p:cNvSpPr>
            <a:spLocks noGrp="1"/>
          </p:cNvSpPr>
          <p:nvPr/>
        </p:nvSpPr>
        <p:spPr>
          <a:xfrm>
            <a:off x="666750" y="4953000"/>
            <a:ext cx="3143250" cy="1028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Scale: 10–100 μT. Axes: Distance from wire / cm; Magnetic field / μT.</a:t>
            </a:r>
          </a:p>
        </p:txBody>
      </p:sp>
      <p:sp>
        <p:nvSpPr>
          <p:cNvPr id="10" name="chart-frame">
            <a:extLst>
              <a:ext uri="{FF2B5EF4-FFF2-40B4-BE49-F238E27FC236}">
                <a16:creationId xmlns:a16="http://schemas.microsoft.com/office/drawing/2014/main" id="{F5F19143-D10B-4486-A450-06E90966E101}"/>
              </a:ext>
            </a:extLst>
          </p:cNvPr>
          <p:cNvSpPr>
            <a:spLocks noGrp="1"/>
          </p:cNvSpPr>
          <p:nvPr/>
        </p:nvSpPr>
        <p:spPr>
          <a:xfrm>
            <a:off x="4143375" y="1790700"/>
            <a:ext cx="7381875" cy="4191000"/>
          </a:xfrm>
          <a:prstGeom prst="roundRect">
            <a:avLst>
              <a:gd name="adj" fmla="val 2727"/>
            </a:avLst>
          </a:prstGeom>
          <a:solidFill>
            <a:srgbClr val="FCFAF1"/>
          </a:solidFill>
          <a:ln w="9525">
            <a:solidFill>
              <a:srgbClr val="A9BBB4"/>
            </a:solidFill>
            <a:prstDash val="solid"/>
          </a:ln>
        </p:spPr>
      </p:sp>
      <p:graphicFrame>
        <p:nvGraphicFramePr>
          <p:cNvPr id="22" name="Chart"/>
          <p:cNvGraphicFramePr/>
          <p:nvPr/>
        </p:nvGraphicFramePr>
        <p:xfrm>
          <a:off x="4429125" y="2076450"/>
          <a:ext cx="6810375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5491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903264B8-43AE-46A5-809B-CD766333E7AB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12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A4A3DB03-18D6-4811-ADDA-B09B37FA11CD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DBF3AC15-4D7E-483C-8EB1-93D6886D230B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AB3B04B-60C5-460B-8E57-FB58C5047FD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APC-EM-U12 · 10–20%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F164B878-AB07-43EF-B8D0-2EB400A024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Worked problem: model → equation → answer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5185D1D6-00DD-4079-AF49-B151099A31C0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CALCULUS-BASED · FULLY WORKED PROBLEM · SHOW THE METHOD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73280C48-3208-4E0F-A00F-4D8D9762A6B8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43D76ADF-E37B-427E-B860-75A4AC3AD710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long wire carries 5.0 A. Find B at r = 0.040 m. Use μ₀ = 4π × 10⁻⁷ T·m/A.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555E1183-7762-4403-9740-24C6F7708F80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D7180"/>
                </a:solidFill>
              </a:defRPr>
            </a:pPr>
            <a:r>
              <a:rPr sz="1800" b="1" i="0">
                <a:solidFill>
                  <a:srgbClr val="0D7180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62F3E68A-74F7-4A78-B01A-A8A57E45CC72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B366859A-2BCB-4383-8802-BD4144494174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Use B = μ₀I/(2πr).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2D883843-F9FA-4475-AB51-8E197A1D00FD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D7180"/>
                </a:solidFill>
              </a:defRPr>
            </a:pPr>
            <a:r>
              <a:rPr sz="1800" b="1" i="0">
                <a:solidFill>
                  <a:srgbClr val="0D7180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9CB4FC33-FA87-4B4F-B7B8-8A2A29F4D4E4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DAE59598-91DC-4DB0-9289-332456648B34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Substitute and cancel π.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C3B6CF93-CF88-46C1-A5AD-073B1227DCFD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D7180"/>
                </a:solidFill>
              </a:defRPr>
            </a:pPr>
            <a:r>
              <a:rPr sz="1800" b="1" i="0">
                <a:solidFill>
                  <a:srgbClr val="0D7180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9C1FD555-E29B-4AEB-B4AA-280CC0C2DAD1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11070E4D-2545-4A66-9514-1356DB2137EE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Use the right-hand rule for direction.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D5476FBD-E172-457E-9A6E-6EA27B0C6544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B588C28C-EC43-4556-BCF4-8D26BC9C31E6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B = 2.5 × 10⁻⁵ T.</a:t>
            </a:r>
          </a:p>
        </p:txBody>
      </p:sp>
    </p:spTree>
    <p:extLst>
      <p:ext uri="{BB962C8B-B14F-4D97-AF65-F5344CB8AC3E}">
        <p14:creationId xmlns:p14="http://schemas.microsoft.com/office/powerpoint/2010/main" val="407034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8AB93300-E0F6-4A8A-BF5D-FEEB33F25064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APC-EM · UNIT 12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40D58BE9-0B04-4B55-A285-A66D277C5574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177974E3-5FC8-43CE-9539-DB801FCABD85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295E1F5-9107-4000-8AD8-86934033771D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COLLEGE BOARD AP PHYSICS · APC-EM-U12 · 10–20%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BB0B3262-635C-42B4-A3DF-25120A965F1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Guided problem: finish the reasoning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DB4DBF7B-180F-47DD-830F-C182415996FE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CALCULUS-BASED · GUIDED WORKED PROBLEM · TRY EACH STEP BEFORE READING ON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AD5A07EE-CB7C-416D-B988-272D67D741F0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66AF922A-8EE6-4CE8-8381-A2D332421F72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proton enters B = 0.30 T perpendicular at 4.0 × 10⁶ m/s. Find circular radius.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9067C1FF-F746-44F9-AD7F-166FA540F7F0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D7180"/>
                </a:solidFill>
              </a:defRPr>
            </a:pPr>
            <a:r>
              <a:rPr sz="1800" b="1" i="0">
                <a:solidFill>
                  <a:srgbClr val="0D7180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082428C5-441B-4066-9B21-44AA5E963D22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62125FF2-F3F0-4E06-BE03-F039D151301C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r = (1.67×10⁻²⁷)(4.0×10⁶)/[(1.60×10⁻¹⁹)(0.30)]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B120F2CC-9B17-43A6-B668-3A2C77D1498F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D7180"/>
                </a:solidFill>
              </a:defRPr>
            </a:pPr>
            <a:r>
              <a:rPr sz="1800" b="1" i="0">
                <a:solidFill>
                  <a:srgbClr val="0D7180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61185131-A0C8-4188-86B2-69E4110BFC49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4BE5F708-7175-414F-97F7-B190F1BE0E6B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Direction follows positive-charge right-hand rule.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4355DD18-175E-432F-87AE-067B73176141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D7180"/>
                </a:solidFill>
              </a:defRPr>
            </a:pPr>
            <a:r>
              <a:rPr sz="1800" b="1" i="0">
                <a:solidFill>
                  <a:srgbClr val="0D7180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05384327-3AF9-4E98-8136-B801A3EF59EA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E368F4A1-3640-4956-BABA-58D1C109F400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Check the direction, significant figures and physical meaning of the result.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0E5B99D7-B800-410C-84BA-622A5BEA92F4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914D4F2F-7A42-423B-B7C3-127402B36F96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r = 0.139 m.</a:t>
            </a:r>
          </a:p>
        </p:txBody>
      </p:sp>
    </p:spTree>
    <p:extLst>
      <p:ext uri="{BB962C8B-B14F-4D97-AF65-F5344CB8AC3E}">
        <p14:creationId xmlns:p14="http://schemas.microsoft.com/office/powerpoint/2010/main" val="213281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F14F03FC-6F38-4114-935B-1821C7F1C2C3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APC-EM · UNIT 12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1995233B-DB79-42E0-9323-CEB738FD51F3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E0E6658-C351-45B2-961F-72DDD2FE29C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D7B3BED0-D312-4E61-A6BF-16EE52FA46F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COLLEGE BOARD AP PHYSICS · APC-EM-U12 · 10–20%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1BF07020-37BA-4870-B46E-2867C21C9C95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6" name="activity-format">
            <a:extLst>
              <a:ext uri="{FF2B5EF4-FFF2-40B4-BE49-F238E27FC236}">
                <a16:creationId xmlns:a16="http://schemas.microsoft.com/office/drawing/2014/main" id="{D6E2DA5B-7B5B-46A0-ACAA-89D179E1BA2D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CLASS ACTIVITY · AP SCIENCE-PRACTICE ACTIVITY</a:t>
            </a:r>
          </a:p>
        </p:txBody>
      </p:sp>
      <p:sp>
        <p:nvSpPr>
          <p:cNvPr id="7" name="materials-label">
            <a:extLst>
              <a:ext uri="{FF2B5EF4-FFF2-40B4-BE49-F238E27FC236}">
                <a16:creationId xmlns:a16="http://schemas.microsoft.com/office/drawing/2014/main" id="{7A41A3F7-C713-45E4-94F6-295EEB26E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52C3D3"/>
                </a:solidFill>
              </a:defRPr>
            </a:pPr>
            <a:r>
              <a:rPr sz="1650" b="1" i="0">
                <a:solidFill>
                  <a:srgbClr val="52C3D3"/>
                </a:solidFill>
              </a:rPr>
              <a:t>YOU NEED</a:t>
            </a:r>
          </a:p>
        </p:txBody>
      </p:sp>
      <p:sp>
        <p:nvSpPr>
          <p:cNvPr id="8" name="materials">
            <a:extLst>
              <a:ext uri="{FF2B5EF4-FFF2-40B4-BE49-F238E27FC236}">
                <a16:creationId xmlns:a16="http://schemas.microsoft.com/office/drawing/2014/main" id="{0B75525B-4CFA-4C4E-AEA3-4F282E5267AA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342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F4F0E2"/>
                </a:solidFill>
              </a:defRPr>
            </a:pPr>
            <a:r>
              <a:rPr sz="1875" b="0" i="0">
                <a:solidFill>
                  <a:srgbClr val="F4F0E2"/>
                </a:solidFill>
              </a:rPr>
              <a:t>• editable slide • mini-whiteboards • calculator when useful</a:t>
            </a:r>
          </a:p>
        </p:txBody>
      </p:sp>
      <p:sp>
        <p:nvSpPr>
          <p:cNvPr id="9" name="activity-step-1">
            <a:extLst>
              <a:ext uri="{FF2B5EF4-FFF2-40B4-BE49-F238E27FC236}">
                <a16:creationId xmlns:a16="http://schemas.microsoft.com/office/drawing/2014/main" id="{FA1F86FC-B27B-4035-88CE-BAB63EBA75B1}"/>
              </a:ext>
            </a:extLst>
          </p:cNvPr>
          <p:cNvSpPr>
            <a:spLocks noGrp="1"/>
          </p:cNvSpPr>
          <p:nvPr/>
        </p:nvSpPr>
        <p:spPr>
          <a:xfrm>
            <a:off x="4905375" y="2143125"/>
            <a:ext cx="514350" cy="5143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0" name="activity-step-number-1">
            <a:extLst>
              <a:ext uri="{FF2B5EF4-FFF2-40B4-BE49-F238E27FC236}">
                <a16:creationId xmlns:a16="http://schemas.microsoft.com/office/drawing/2014/main" id="{03241086-FD87-411E-A379-7B8F883A6A25}"/>
              </a:ext>
            </a:extLst>
          </p:cNvPr>
          <p:cNvSpPr>
            <a:spLocks noGrp="1"/>
          </p:cNvSpPr>
          <p:nvPr/>
        </p:nvSpPr>
        <p:spPr>
          <a:xfrm>
            <a:off x="4905375" y="22098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11" name="activity-step-text-1">
            <a:extLst>
              <a:ext uri="{FF2B5EF4-FFF2-40B4-BE49-F238E27FC236}">
                <a16:creationId xmlns:a16="http://schemas.microsoft.com/office/drawing/2014/main" id="{B8A875ED-2FF4-4B8C-BF43-75923F0658B2}"/>
              </a:ext>
            </a:extLst>
          </p:cNvPr>
          <p:cNvSpPr>
            <a:spLocks noGrp="1"/>
          </p:cNvSpPr>
          <p:nvPr/>
        </p:nvSpPr>
        <p:spPr>
          <a:xfrm>
            <a:off x="5715000" y="20955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Classify field problems by symmetry and source geometry.</a:t>
            </a:r>
          </a:p>
        </p:txBody>
      </p:sp>
      <p:sp>
        <p:nvSpPr>
          <p:cNvPr id="12" name="activity-step-2">
            <a:extLst>
              <a:ext uri="{FF2B5EF4-FFF2-40B4-BE49-F238E27FC236}">
                <a16:creationId xmlns:a16="http://schemas.microsoft.com/office/drawing/2014/main" id="{F2BCBDAC-A4EE-47AD-9889-10EA7D057FD4}"/>
              </a:ext>
            </a:extLst>
          </p:cNvPr>
          <p:cNvSpPr>
            <a:spLocks noGrp="1"/>
          </p:cNvSpPr>
          <p:nvPr/>
        </p:nvSpPr>
        <p:spPr>
          <a:xfrm>
            <a:off x="4905375" y="3209925"/>
            <a:ext cx="514350" cy="5143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3" name="activity-step-number-2">
            <a:extLst>
              <a:ext uri="{FF2B5EF4-FFF2-40B4-BE49-F238E27FC236}">
                <a16:creationId xmlns:a16="http://schemas.microsoft.com/office/drawing/2014/main" id="{F9AF5C86-885A-474C-9B13-31A7B89A7EA1}"/>
              </a:ext>
            </a:extLst>
          </p:cNvPr>
          <p:cNvSpPr>
            <a:spLocks noGrp="1"/>
          </p:cNvSpPr>
          <p:nvPr/>
        </p:nvSpPr>
        <p:spPr>
          <a:xfrm>
            <a:off x="4905375" y="32766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4" name="activity-step-text-2">
            <a:extLst>
              <a:ext uri="{FF2B5EF4-FFF2-40B4-BE49-F238E27FC236}">
                <a16:creationId xmlns:a16="http://schemas.microsoft.com/office/drawing/2014/main" id="{E2AF495E-A076-467A-B6AB-72D09B5DE138}"/>
              </a:ext>
            </a:extLst>
          </p:cNvPr>
          <p:cNvSpPr>
            <a:spLocks noGrp="1"/>
          </p:cNvSpPr>
          <p:nvPr/>
        </p:nvSpPr>
        <p:spPr>
          <a:xfrm>
            <a:off x="5715000" y="31623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Choose Biot–Savart, Ampère or superposition.</a:t>
            </a:r>
          </a:p>
        </p:txBody>
      </p:sp>
      <p:sp>
        <p:nvSpPr>
          <p:cNvPr id="15" name="activity-step-3">
            <a:extLst>
              <a:ext uri="{FF2B5EF4-FFF2-40B4-BE49-F238E27FC236}">
                <a16:creationId xmlns:a16="http://schemas.microsoft.com/office/drawing/2014/main" id="{762ADE27-9D19-49D9-9498-296D38FDA92D}"/>
              </a:ext>
            </a:extLst>
          </p:cNvPr>
          <p:cNvSpPr>
            <a:spLocks noGrp="1"/>
          </p:cNvSpPr>
          <p:nvPr/>
        </p:nvSpPr>
        <p:spPr>
          <a:xfrm>
            <a:off x="4905375" y="4276725"/>
            <a:ext cx="514350" cy="514350"/>
          </a:xfrm>
          <a:prstGeom prst="ellipse">
            <a:avLst/>
          </a:prstGeom>
          <a:solidFill>
            <a:srgbClr val="52C3D3"/>
          </a:solidFill>
          <a:ln w="0">
            <a:noFill/>
            <a:prstDash val="solid"/>
          </a:ln>
        </p:spPr>
      </p:sp>
      <p:sp>
        <p:nvSpPr>
          <p:cNvPr id="16" name="activity-step-number-3">
            <a:extLst>
              <a:ext uri="{FF2B5EF4-FFF2-40B4-BE49-F238E27FC236}">
                <a16:creationId xmlns:a16="http://schemas.microsoft.com/office/drawing/2014/main" id="{9F75F98F-11C0-4658-A0F9-0BF541B50B78}"/>
              </a:ext>
            </a:extLst>
          </p:cNvPr>
          <p:cNvSpPr>
            <a:spLocks noGrp="1"/>
          </p:cNvSpPr>
          <p:nvPr/>
        </p:nvSpPr>
        <p:spPr>
          <a:xfrm>
            <a:off x="4905375" y="43434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7" name="activity-step-text-3">
            <a:extLst>
              <a:ext uri="{FF2B5EF4-FFF2-40B4-BE49-F238E27FC236}">
                <a16:creationId xmlns:a16="http://schemas.microsoft.com/office/drawing/2014/main" id="{F2D9A715-5160-48F3-A096-EE4A7C769D55}"/>
              </a:ext>
            </a:extLst>
          </p:cNvPr>
          <p:cNvSpPr>
            <a:spLocks noGrp="1"/>
          </p:cNvSpPr>
          <p:nvPr/>
        </p:nvSpPr>
        <p:spPr>
          <a:xfrm>
            <a:off x="5715000" y="42291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State why the rejected law would be less efficient.</a:t>
            </a:r>
          </a:p>
        </p:txBody>
      </p:sp>
      <p:sp>
        <p:nvSpPr>
          <p:cNvPr id="18" name="rule-70-518">
            <a:extLst>
              <a:ext uri="{FF2B5EF4-FFF2-40B4-BE49-F238E27FC236}">
                <a16:creationId xmlns:a16="http://schemas.microsoft.com/office/drawing/2014/main" id="{5E85A654-A599-452B-A0FB-BD8BF067AEAB}"/>
              </a:ext>
            </a:extLst>
          </p:cNvPr>
          <p:cNvSpPr>
            <a:spLocks noGrp="1"/>
          </p:cNvSpPr>
          <p:nvPr/>
        </p:nvSpPr>
        <p:spPr>
          <a:xfrm>
            <a:off x="666750" y="4933950"/>
            <a:ext cx="10477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9" name="success-check">
            <a:extLst>
              <a:ext uri="{FF2B5EF4-FFF2-40B4-BE49-F238E27FC236}">
                <a16:creationId xmlns:a16="http://schemas.microsoft.com/office/drawing/2014/main" id="{3C56BEA7-6821-4B57-83E6-B5BE5E135C15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1057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52C3D3"/>
                </a:solidFill>
              </a:defRPr>
            </a:pPr>
            <a:r>
              <a:rPr sz="1875" b="1" i="0">
                <a:solidFill>
                  <a:srgbClr val="52C3D3"/>
                </a:solidFill>
              </a:rPr>
              <a:t>Success check: Every choice identifies what is constant along the chosen integration path.</a:t>
            </a:r>
          </a:p>
        </p:txBody>
      </p:sp>
    </p:spTree>
    <p:extLst>
      <p:ext uri="{BB962C8B-B14F-4D97-AF65-F5344CB8AC3E}">
        <p14:creationId xmlns:p14="http://schemas.microsoft.com/office/powerpoint/2010/main" val="2101437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C3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FF2B5EF4-FFF2-40B4-BE49-F238E27FC236}">
                <a16:creationId xmlns:a16="http://schemas.microsoft.com/office/drawing/2014/main" id="{89BD96FB-3741-4B80-9BD2-E3C70B899C8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APC-EM · UNIT 12 · AP PHYSICS C: ELECTRICITY &amp; MAGNETISM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82CD7BD2-5492-4FA4-AE14-33788290A387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B342E"/>
                </a:solidFill>
              </a:defRPr>
            </a:pPr>
            <a:r>
              <a:rPr lang="en-US" sz="1650" b="1" i="0">
                <a:solidFill>
                  <a:srgbClr val="0B342E"/>
                </a:solidFill>
              </a:rPr>
              <a:t>09 / 13</a:t>
            </a:r>
            <a:endParaRPr sz="1650" b="1" i="0">
              <a:solidFill>
                <a:srgbClr val="0B34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6FA7A791-A8B2-4409-BF55-3B2DFCE9F9B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DD78C2C-2C8C-4A40-9D56-E7AC2FD58CF8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GIOPHYSICS · COLLEGE BOARD AP PHYSICS · APC-EM-U12 · 10–20%</a:t>
            </a:r>
          </a:p>
        </p:txBody>
      </p:sp>
      <p:sp>
        <p:nvSpPr>
          <p:cNvPr id="5" name="misconception-label">
            <a:extLst>
              <a:ext uri="{FF2B5EF4-FFF2-40B4-BE49-F238E27FC236}">
                <a16:creationId xmlns:a16="http://schemas.microsoft.com/office/drawing/2014/main" id="{D79A0938-832B-4ECA-B785-09D5DAF65F47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809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MISCONCEPTION SHOWDOWN · SPOT THE MISTAKE</a:t>
            </a:r>
          </a:p>
        </p:txBody>
      </p:sp>
      <p:sp>
        <p:nvSpPr>
          <p:cNvPr id="6" name="misconception-claim">
            <a:extLst>
              <a:ext uri="{FF2B5EF4-FFF2-40B4-BE49-F238E27FC236}">
                <a16:creationId xmlns:a16="http://schemas.microsoft.com/office/drawing/2014/main" id="{0DB70C6C-2FF3-4725-9E2D-370171F56971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B342E"/>
                </a:solidFill>
              </a:defRPr>
            </a:pPr>
            <a:r>
              <a:rPr sz="3600" b="1" i="0">
                <a:solidFill>
                  <a:srgbClr val="0B342E"/>
                </a:solidFill>
              </a:rPr>
              <a:t>“Ampère’s law can always determine B from enclosed current alone.”</a:t>
            </a:r>
          </a:p>
        </p:txBody>
      </p:sp>
      <p:sp>
        <p:nvSpPr>
          <p:cNvPr id="7" name="correction-frame">
            <a:extLst>
              <a:ext uri="{FF2B5EF4-FFF2-40B4-BE49-F238E27FC236}">
                <a16:creationId xmlns:a16="http://schemas.microsoft.com/office/drawing/2014/main" id="{EE8CD583-8C99-48D9-BAE2-D146410B714D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0858500" cy="857250"/>
          </a:xfrm>
          <a:prstGeom prst="roundRect">
            <a:avLst>
              <a:gd name="adj" fmla="val 13333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FF2B5EF4-FFF2-40B4-BE49-F238E27FC236}">
                <a16:creationId xmlns:a16="http://schemas.microsoft.com/office/drawing/2014/main" id="{78363DA6-FF0B-4A8A-AA8F-3F7D5D811A3D}"/>
              </a:ext>
            </a:extLst>
          </p:cNvPr>
          <p:cNvSpPr>
            <a:spLocks noGrp="1"/>
          </p:cNvSpPr>
          <p:nvPr/>
        </p:nvSpPr>
        <p:spPr>
          <a:xfrm>
            <a:off x="952500" y="323850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The law always holds, but extracting B requires symmetry and a useful path.</a:t>
            </a:r>
          </a:p>
        </p:txBody>
      </p:sp>
      <p:sp>
        <p:nvSpPr>
          <p:cNvPr id="9" name="humor-line">
            <a:extLst>
              <a:ext uri="{FF2B5EF4-FFF2-40B4-BE49-F238E27FC236}">
                <a16:creationId xmlns:a16="http://schemas.microsoft.com/office/drawing/2014/main" id="{0CE488D7-378D-4A6D-92FB-191CEFFE66B6}"/>
              </a:ext>
            </a:extLst>
          </p:cNvPr>
          <p:cNvSpPr>
            <a:spLocks noGrp="1"/>
          </p:cNvSpPr>
          <p:nvPr/>
        </p:nvSpPr>
        <p:spPr>
          <a:xfrm>
            <a:off x="1238250" y="4324350"/>
            <a:ext cx="9715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0" i="1">
                <a:solidFill>
                  <a:srgbClr val="0B342E"/>
                </a:solidFill>
              </a:defRPr>
            </a:pPr>
            <a:r>
              <a:rPr sz="1950" b="0" i="1">
                <a:solidFill>
                  <a:srgbClr val="0B342E"/>
                </a:solidFill>
              </a:rPr>
              <a:t>A true equation can still refuse to do your algebra for you.</a:t>
            </a:r>
          </a:p>
        </p:txBody>
      </p:sp>
      <p:sp>
        <p:nvSpPr>
          <p:cNvPr id="10" name="misconception-check">
            <a:extLst>
              <a:ext uri="{FF2B5EF4-FFF2-40B4-BE49-F238E27FC236}">
                <a16:creationId xmlns:a16="http://schemas.microsoft.com/office/drawing/2014/main" id="{5F6551F0-56AA-46C6-AA35-DB4B9CFDD950}"/>
              </a:ext>
            </a:extLst>
          </p:cNvPr>
          <p:cNvSpPr>
            <a:spLocks noGrp="1"/>
          </p:cNvSpPr>
          <p:nvPr/>
        </p:nvSpPr>
        <p:spPr>
          <a:xfrm>
            <a:off x="952500" y="5286375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0B342E"/>
                </a:solidFill>
              </a:defRPr>
            </a:pPr>
            <a:r>
              <a:rPr sz="1875" b="1" i="0">
                <a:solidFill>
                  <a:srgbClr val="0B342E"/>
                </a:solidFill>
              </a:rPr>
              <a:t>Mini-whiteboard: Why is a random-shaped loop around a wire usually unhelpful?</a:t>
            </a:r>
          </a:p>
        </p:txBody>
      </p:sp>
    </p:spTree>
    <p:extLst>
      <p:ext uri="{BB962C8B-B14F-4D97-AF65-F5344CB8AC3E}">
        <p14:creationId xmlns:p14="http://schemas.microsoft.com/office/powerpoint/2010/main" val="191740899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5818</Words>
  <Application>Microsoft Office PowerPoint</Application>
  <DocSecurity>0</DocSecurity>
  <PresentationFormat>Widescreen</PresentationFormat>
  <Paragraphs>394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2026-08-14T20:14:49Z</dcterms:created>
  <dcterms:modified xsi:type="dcterms:W3CDTF">2026-08-15T16:01:31Z</dcterms:modified>
</cp:coreProperties>
</file>