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56" r:id="rId2"/>
    <p:sldId id="257" r:id="rId3"/>
    <p:sldId id="258" r:id="rId4"/>
    <p:sldId id="268" r:id="rId5"/>
    <p:sldId id="259" r:id="rId6"/>
    <p:sldId id="260" r:id="rId7"/>
    <p:sldId id="261" r:id="rId8"/>
    <p:sldId id="262" r:id="rId9"/>
    <p:sldId id="263" r:id="rId10"/>
    <p:sldId id="264" r:id="rId11"/>
    <p:sldId id="265" r:id="rId12"/>
    <p:sldId id="266"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1"/>
  <c:style val="2"/>
  <c:chart>
    <c:autoTitleDeleted val="1"/>
    <c:plotArea>
      <c:layout/>
      <c:scatterChart>
        <c:scatterStyle val="lineMarker"/>
        <c:varyColors val="1"/>
        <c:ser>
          <c:idx val="0"/>
          <c:order val="0"/>
          <c:tx>
            <c:v>Flux through the 200-turn coil</c:v>
          </c:tx>
          <c:spPr>
            <a:ln w="28575">
              <a:solidFill>
                <a:srgbClr val="0D7180"/>
              </a:solidFill>
              <a:prstDash val="solid"/>
            </a:ln>
          </c:spPr>
          <c:marker>
            <c:symbol val="circle"/>
            <c:size val="7"/>
            <c:spPr>
              <a:solidFill>
                <a:srgbClr val="0D7180"/>
              </a:solidFill>
            </c:spPr>
          </c:marker>
          <c:xVal>
            <c:numLit>
              <c:formatCode>General</c:formatCode>
              <c:ptCount val="6"/>
              <c:pt idx="0">
                <c:v>0</c:v>
              </c:pt>
              <c:pt idx="1">
                <c:v>1</c:v>
              </c:pt>
              <c:pt idx="2">
                <c:v>2</c:v>
              </c:pt>
              <c:pt idx="3">
                <c:v>3</c:v>
              </c:pt>
              <c:pt idx="4">
                <c:v>4</c:v>
              </c:pt>
              <c:pt idx="5">
                <c:v>5</c:v>
              </c:pt>
            </c:numLit>
          </c:xVal>
          <c:yVal>
            <c:numLit>
              <c:formatCode>General</c:formatCode>
              <c:ptCount val="6"/>
              <c:pt idx="0">
                <c:v>0</c:v>
              </c:pt>
              <c:pt idx="1">
                <c:v>3</c:v>
              </c:pt>
              <c:pt idx="2">
                <c:v>6</c:v>
              </c:pt>
              <c:pt idx="3">
                <c:v>6</c:v>
              </c:pt>
              <c:pt idx="4">
                <c:v>2</c:v>
              </c:pt>
              <c:pt idx="5">
                <c:v>0</c:v>
              </c:pt>
            </c:numLit>
          </c:yVal>
          <c:smooth val="0"/>
          <c:extLst>
            <c:ext xmlns:c16="http://schemas.microsoft.com/office/drawing/2014/chart" uri="{C3380CC4-5D6E-409C-BE32-E72D297353CC}">
              <c16:uniqueId val="{00000000-F16B-406B-92C7-2AD359A8C47B}"/>
            </c:ext>
          </c:extLst>
        </c:ser>
        <c:dLbls>
          <c:showLegendKey val="0"/>
          <c:showVal val="0"/>
          <c:showCatName val="0"/>
          <c:showSerName val="0"/>
          <c:showPercent val="0"/>
          <c:showBubbleSize val="0"/>
        </c:dLbls>
        <c:axId val="48650112"/>
        <c:axId val="48672768"/>
      </c:scatterChart>
      <c:valAx>
        <c:axId val="48672768"/>
        <c:scaling>
          <c:orientation val="minMax"/>
        </c:scaling>
        <c:delete val="0"/>
        <c:axPos val="l"/>
        <c:majorGridlines>
          <c:spPr>
            <a:ln w="9525">
              <a:solidFill>
                <a:srgbClr val="D6DED8"/>
              </a:solidFill>
              <a:prstDash val="solid"/>
            </a:ln>
          </c:spPr>
        </c:majorGridlines>
        <c:title>
          <c:tx>
            <c:rich>
              <a:bodyPr/>
              <a:lstStyle/>
              <a:p>
                <a:r>
                  <a:t>Magnetic flux / mWb</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650">
                <a:solidFill>
                  <a:srgbClr val="48635E"/>
                </a:solidFill>
              </a:defRPr>
            </a:pPr>
            <a:endParaRPr lang="en-US"/>
          </a:p>
        </c:txPr>
        <c:crossAx val="48650112"/>
        <c:crosses val="autoZero"/>
        <c:crossBetween val="midCat"/>
        <c:majorUnit val="2"/>
      </c:valAx>
      <c:valAx>
        <c:axId val="48650112"/>
        <c:scaling>
          <c:orientation val="minMax"/>
        </c:scaling>
        <c:delete val="0"/>
        <c:axPos val="b"/>
        <c:title>
          <c:tx>
            <c:rich>
              <a:bodyPr/>
              <a:lstStyle/>
              <a:p>
                <a:r>
                  <a:t>Time / s</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650">
                <a:solidFill>
                  <a:srgbClr val="48635E"/>
                </a:solidFill>
              </a:defRPr>
            </a:pPr>
            <a:endParaRPr lang="en-US"/>
          </a:p>
        </c:txPr>
        <c:crossAx val="48672768"/>
        <c:crosses val="autoZero"/>
        <c:crossBetween val="midCat"/>
        <c:majorUnit val="2"/>
      </c:valAx>
      <c:spPr>
        <a:solidFill>
          <a:srgbClr val="FCFAF1"/>
        </a:solidFill>
        <a:ln w="0">
          <a:noFill/>
          <a:prstDash val="solid"/>
        </a:ln>
      </c:spPr>
    </c:plotArea>
    <c:plotVisOnly val="1"/>
    <c:dispBlanksAs val="zero"/>
    <c:showDLblsOverMax val="1"/>
  </c:chart>
  <c:spPr>
    <a:solidFill>
      <a:srgbClr val="FCFAF1"/>
    </a:solidFill>
    <a:ln w="0">
      <a:noFill/>
      <a:prstDash val="solid"/>
    </a:ln>
  </c:spPr>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Electricity and Magnetism Course and Exam Description (Fall 2024 frameworks · current in 2026), https://apcentral.collegeboard.org/media/pdf/ap-physics-c-electricity-and-magnetism-course-and-exam-description.pdf</a:t>
            </a:r>
          </a:p>
          <a:p>
            <a:r>
              <a:t>College Board course page, https://apcentral.collegeboard.org/courses/ap-physics-c-electricity-and-magnetism</a:t>
            </a:r>
          </a:p>
          <a:p>
            <a:r>
              <a:t>GioPhysics lesson route, https://giophysics.com/chapter-28</a:t>
            </a:r>
          </a:p>
          <a:p>
            <a:r>
              <a:t>This deck uses original GioPhysics worked examples and AP-style questions; it does not reproduce College Board exam questions.</a:t>
            </a:r>
          </a:p>
          <a:p>
            <a:r>
              <a:t>[Visual description]</a:t>
            </a:r>
          </a:p>
          <a:p>
            <a:r>
              <a:t>A dark-green opening slide with the exact topic title “Electromagnetic Induction”, an accent ring for group APC-EM, and a single hook question.</a:t>
            </a:r>
          </a:p>
          <a:p>
            <a:r>
              <a:t>[Teacher cue]</a:t>
            </a:r>
          </a:p>
          <a:p>
            <a:r>
              <a:t>Ask the hook question before revealing any explanation. Listen for the representations students choose, then connect their answers to AP unit 13.</a:t>
            </a:r>
          </a:p>
          <a:p>
            <a:r>
              <a:t>[Syllabus coverage]</a:t>
            </a:r>
          </a:p>
          <a:p>
            <a:r>
              <a:t>Faraday’s law relates induced emf to changing magnetic flux.; Lenz’s law gives the sign required by energy conservation.; Inductors store magnetic-field energy.; LR transients evolve with time constant L/R.</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vector components, algebra and graph analysis are expected; symbolic setup comes before arithmetic.</a:t>
            </a:r>
          </a:p>
          <a:p>
            <a:r>
              <a:t>[Safety]</a:t>
            </a:r>
          </a:p>
          <a:p>
            <a:r>
              <a:t>Use current-limited low-voltage induction equipment; discharge capacitors before handling.</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Electricity and Magnetism Course and Exam Description (Fall 2024 frameworks · current in 2026), https://apcentral.collegeboard.org/media/pdf/ap-physics-c-electricity-and-magnetism-course-and-exam-description.pdf</a:t>
            </a:r>
          </a:p>
          <a:p>
            <a:r>
              <a:t>College Board course page, https://apcentral.collegeboard.org/courses/ap-physics-c-electricity-and-magnetism</a:t>
            </a:r>
          </a:p>
          <a:p>
            <a:r>
              <a:t>GioPhysics lesson route, https://giophysics.com/chapter-28</a:t>
            </a:r>
          </a:p>
          <a:p>
            <a:r>
              <a:t>This deck uses original GioPhysics worked examples and AP-style questions; it does not reproduce College Board exam questions.</a:t>
            </a:r>
          </a:p>
          <a:p>
            <a:r>
              <a:t>[Visual description]</a:t>
            </a:r>
          </a:p>
          <a:p>
            <a:r>
              <a:t>An original 3-mark exam-style question occupies the main page, with a dark solve–pair–compare–justify sequence beside it.</a:t>
            </a:r>
          </a:p>
          <a:p>
            <a:r>
              <a:t>[Teacher cue]</a:t>
            </a:r>
          </a:p>
          <a:p>
            <a:r>
              <a:t>Give independent thinking time, then ask pairs to compare methods before answers. Listen for each command word: derive, calculate, justify. Do not reveal the mark scheme until slide 11.</a:t>
            </a:r>
          </a:p>
          <a:p>
            <a:r>
              <a:t>[Syllabus coverage]</a:t>
            </a:r>
          </a:p>
          <a:p>
            <a:r>
              <a:t>Faraday’s law relates induced emf to changing magnetic flux.; Lenz’s law gives the sign required by energy conservation.; Inductors store magnetic-field energy.; LR transients evolve with time constant L/R.</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vector components, algebra and graph analysis are expected; symbolic setup comes before arithmetic.</a:t>
            </a:r>
          </a:p>
          <a:p>
            <a:r>
              <a:t>[Safety]</a:t>
            </a:r>
          </a:p>
          <a:p>
            <a:r>
              <a:t>Use current-limited low-voltage induction equipment; discharge capacitors before handling.</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Electricity and Magnetism Course and Exam Description (Fall 2024 frameworks · current in 2026), https://apcentral.collegeboard.org/media/pdf/ap-physics-c-electricity-and-magnetism-course-and-exam-description.pdf</a:t>
            </a:r>
          </a:p>
          <a:p>
            <a:r>
              <a:t>College Board course page, https://apcentral.collegeboard.org/courses/ap-physics-c-electricity-and-magnetism</a:t>
            </a:r>
          </a:p>
          <a:p>
            <a:r>
              <a:t>GioPhysics lesson route, https://giophysics.com/chapter-28</a:t>
            </a:r>
          </a:p>
          <a:p>
            <a:r>
              <a:t>This deck uses original GioPhysics worked examples and AP-style questions; it does not reproduce College Board exam questions.</a:t>
            </a:r>
          </a:p>
          <a:p>
            <a:r>
              <a:t>[Visual description]</a:t>
            </a:r>
          </a:p>
          <a:p>
            <a:r>
              <a:t>Three numbered mark-scheme ideas are listed in a single readable column, followed by a dark pair-improvement challenge.</a:t>
            </a:r>
          </a:p>
          <a:p>
            <a:r>
              <a:t>[Teacher cue]</a:t>
            </a:r>
          </a:p>
          <a:p>
            <a:r>
              <a:t>Reveal one numbered marking point at a time. Ask students to locate matching evidence in their own answer, explain missing reasoning and improve one line before counting marks.</a:t>
            </a:r>
          </a:p>
          <a:p>
            <a:r>
              <a:t>[Syllabus coverage]</a:t>
            </a:r>
          </a:p>
          <a:p>
            <a:r>
              <a:t>Faraday’s law relates induced emf to changing magnetic flux.; Lenz’s law gives the sign required by energy conservation.; Inductors store magnetic-field energy.; LR transients evolve with time constant L/R.</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vector components, algebra and graph analysis are expected; symbolic setup comes before arithmetic.</a:t>
            </a:r>
          </a:p>
          <a:p>
            <a:r>
              <a:t>[Safety]</a:t>
            </a:r>
          </a:p>
          <a:p>
            <a:r>
              <a:t>Use current-limited low-voltage induction equipment; discharge capacitors before handling.</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Electricity and Magnetism Course and Exam Description (Fall 2024 frameworks · current in 2026), https://apcentral.collegeboard.org/media/pdf/ap-physics-c-electricity-and-magnetism-course-and-exam-description.pdf</a:t>
            </a:r>
          </a:p>
          <a:p>
            <a:r>
              <a:t>College Board course page, https://apcentral.collegeboard.org/courses/ap-physics-c-electricity-and-magnetism</a:t>
            </a:r>
          </a:p>
          <a:p>
            <a:r>
              <a:t>GioPhysics lesson route, https://giophysics.com/chapter-28</a:t>
            </a:r>
          </a:p>
          <a:p>
            <a:r>
              <a:t>This deck uses original GioPhysics worked examples and AP-style questions; it does not reproduce College Board exam questions.</a:t>
            </a:r>
          </a:p>
          <a:p>
            <a:r>
              <a:t>[Visual description]</a:t>
            </a:r>
          </a:p>
          <a:p>
            <a:r>
              <a:t>A four-question final quiz is presented in two columns. Each question has four editable answer choices and space for independent reasoning.</a:t>
            </a:r>
          </a:p>
          <a:p>
            <a:r>
              <a:t>[Teacher cue]</a:t>
            </a:r>
          </a:p>
          <a:p>
            <a:r>
              <a:t>Run the quiz independently first. Ask students to commit to all four answers, then compare only the question they found hardest. Do not reveal solutions until slide 13.</a:t>
            </a:r>
          </a:p>
          <a:p>
            <a:r>
              <a:t>[Syllabus coverage]</a:t>
            </a:r>
          </a:p>
          <a:p>
            <a:r>
              <a:t>Faraday’s law relates induced emf to changing magnetic flux.; Lenz’s law gives the sign required by energy conservation.; Inductors store magnetic-field energy.; LR transients evolve with time constant L/R.</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vector components, algebra and graph analysis are expected; symbolic setup comes before arithmetic.</a:t>
            </a:r>
          </a:p>
          <a:p>
            <a:r>
              <a:t>[Safety]</a:t>
            </a:r>
          </a:p>
          <a:p>
            <a:r>
              <a:t>Use current-limited low-voltage induction equipment; discharge capacitors before handling.</a:t>
            </a:r>
          </a:p>
          <a:p>
            <a:r>
              <a:t>[Final quiz] Four original retrieval and application questions. Require at least one spoken or written justification before the answer reveal.</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Electricity and Magnetism Course and Exam Description (Fall 2024 frameworks · current in 2026), https://apcentral.collegeboard.org/media/pdf/ap-physics-c-electricity-and-magnetism-course-and-exam-description.pdf</a:t>
            </a:r>
          </a:p>
          <a:p>
            <a:r>
              <a:t>College Board course page, https://apcentral.collegeboard.org/courses/ap-physics-c-electricity-and-magnetism</a:t>
            </a:r>
          </a:p>
          <a:p>
            <a:r>
              <a:t>GioPhysics lesson route, https://giophysics.com/chapter-28</a:t>
            </a:r>
          </a:p>
          <a:p>
            <a:r>
              <a:t>This deck uses original GioPhysics worked examples and AP-style questions; it does not reproduce College Board exam questions.</a:t>
            </a:r>
          </a:p>
          <a:p>
            <a:r>
              <a:t>[Visual description]</a:t>
            </a:r>
          </a:p>
          <a:p>
            <a:r>
              <a:t>Four numbered quiz answers appear as horizontal rows on a dark background, each pairing the correct answer with a concise reason and ending with an exit ticket.</a:t>
            </a:r>
          </a:p>
          <a:p>
            <a:r>
              <a:t>[Teacher cue]</a:t>
            </a:r>
          </a:p>
          <a:p>
            <a:r>
              <a:t>Reveal answers one at a time. Ask for the reason before reading it, then invite students to correct in a different colour and complete the one-sentence exit ticket.</a:t>
            </a:r>
          </a:p>
          <a:p>
            <a:r>
              <a:t>[Syllabus coverage]</a:t>
            </a:r>
          </a:p>
          <a:p>
            <a:r>
              <a:t>Faraday’s law relates induced emf to changing magnetic flux.; Lenz’s law gives the sign required by energy conservation.; Inductors store magnetic-field energy.; LR transients evolve with time constant L/R.</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vector components, algebra and graph analysis are expected; symbolic setup comes before arithmetic.</a:t>
            </a:r>
          </a:p>
          <a:p>
            <a:r>
              <a:t>[Safety]</a:t>
            </a:r>
          </a:p>
          <a:p>
            <a:r>
              <a:t>Use current-limited low-voltage induction equipment; discharge capacitors before handling.</a:t>
            </a:r>
          </a:p>
          <a:p>
            <a:r>
              <a:t>[Quiz answers] 1. ε = −dΦB/dt — It is one of the unit’s governing relationships. 2. 1.B — Practice 1.B is creating quantitative graphs with scales and units. 3. It opposes the change in magnetic flux; it can point with the original field when that field is decreasing. — The correction states the physically valid boundary or relationship. 4. Units and a physical interpretation — A complete response connects mathematics to the model and reports units.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Electricity and Magnetism Course and Exam Description (Fall 2024 frameworks · current in 2026), https://apcentral.collegeboard.org/media/pdf/ap-physics-c-electricity-and-magnetism-course-and-exam-description.pdf</a:t>
            </a:r>
          </a:p>
          <a:p>
            <a:r>
              <a:t>College Board course page, https://apcentral.collegeboard.org/courses/ap-physics-c-electricity-and-magnetism</a:t>
            </a:r>
          </a:p>
          <a:p>
            <a:r>
              <a:t>GioPhysics lesson route, https://giophysics.com/chapter-28</a:t>
            </a:r>
          </a:p>
          <a:p>
            <a:r>
              <a:t>This deck uses original GioPhysics worked examples and AP-style questions; it does not reproduce College Board exam questions.</a:t>
            </a:r>
          </a:p>
          <a:p>
            <a:r>
              <a:t>[Visual description]</a:t>
            </a:r>
          </a:p>
          <a:p>
            <a:r>
              <a:t>Three large numbered retrieval questions run down the slide, followed by a mini-whiteboard challenge. No answers are visible on this slide.</a:t>
            </a:r>
          </a:p>
          <a:p>
            <a:r>
              <a:t>[Teacher cue]</a:t>
            </a:r>
          </a:p>
          <a:p>
            <a:r>
              <a:t>Allow silent think time first. Ask for answers without confirming immediately; invite a partner to explain or challenge each response before the reveal later in the lesson.</a:t>
            </a:r>
          </a:p>
          <a:p>
            <a:r>
              <a:t>[Syllabus coverage]</a:t>
            </a:r>
          </a:p>
          <a:p>
            <a:r>
              <a:t>Faraday’s law relates induced emf to changing magnetic flux.; Lenz’s law gives the sign required by energy conservation.; Inductors store magnetic-field energy.; LR transients evolve with time constant L/R.</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vector components, algebra and graph analysis are expected; symbolic setup comes before arithmetic.</a:t>
            </a:r>
          </a:p>
          <a:p>
            <a:r>
              <a:t>[Safety]</a:t>
            </a:r>
          </a:p>
          <a:p>
            <a:r>
              <a:t>Use current-limited low-voltage induction equipment; discharge capacitors before handling.</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Electricity and Magnetism Course and Exam Description (Fall 2024 frameworks · current in 2026), https://apcentral.collegeboard.org/media/pdf/ap-physics-c-electricity-and-magnetism-course-and-exam-description.pdf</a:t>
            </a:r>
          </a:p>
          <a:p>
            <a:r>
              <a:t>College Board course page, https://apcentral.collegeboard.org/courses/ap-physics-c-electricity-and-magnetism</a:t>
            </a:r>
          </a:p>
          <a:p>
            <a:r>
              <a:t>GioPhysics lesson route, https://giophysics.com/chapter-28</a:t>
            </a:r>
          </a:p>
          <a:p>
            <a:r>
              <a:t>This deck uses original GioPhysics worked examples and AP-style questions; it does not reproduce College Board exam questions.</a:t>
            </a:r>
          </a:p>
          <a:p>
            <a:r>
              <a:t>[Visual description]</a:t>
            </a:r>
          </a:p>
          <a:p>
            <a:r>
              <a:t>Four concise syllabus ideas form a vertical sequence on the left. An editable dark equation panel and vocabulary rail sit on the right.</a:t>
            </a:r>
          </a:p>
          <a:p>
            <a:r>
              <a:t>[Teacher cue]</a:t>
            </a:r>
          </a:p>
          <a:p>
            <a:r>
              <a:t>Explain one governing idea at a time. Ask students to restate it using one vocabulary word, then reveal the equation only after its variables and mathematical boundary are named.</a:t>
            </a:r>
          </a:p>
          <a:p>
            <a:r>
              <a:t>[Syllabus coverage]</a:t>
            </a:r>
          </a:p>
          <a:p>
            <a:r>
              <a:t>Faraday’s law relates induced emf to changing magnetic flux.; Lenz’s law gives the sign required by energy conservation.; Inductors store magnetic-field energy.; LR transients evolve with time constant L/R.</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vector components, algebra and graph analysis are expected; symbolic setup comes before arithmetic.</a:t>
            </a:r>
          </a:p>
          <a:p>
            <a:r>
              <a:t>[Safety]</a:t>
            </a:r>
          </a:p>
          <a:p>
            <a:r>
              <a:t>Use current-limited low-voltage induction equipment; discharge capacitors before handling.</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D3C9D6-7923-7C39-0FED-2672810B20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75D8E6-8AA6-FB63-D24B-33795AEBBF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6EDBB4-20E0-BEEA-3722-53E40D1A8D31}"/>
              </a:ext>
            </a:extLst>
          </p:cNvPr>
          <p:cNvSpPr>
            <a:spLocks noGrp="1"/>
          </p:cNvSpPr>
          <p:nvPr>
            <p:ph type="body" idx="1"/>
          </p:nvPr>
        </p:nvSpPr>
        <p:spPr/>
        <p:txBody>
          <a:bodyPr/>
          <a:lstStyle/>
          <a:p>
            <a:r>
              <a:t>[Sources]</a:t>
            </a:r>
          </a:p>
          <a:p>
            <a:r>
              <a:t>AP Physics C: Electricity and Magnetism Course and Exam Description (Fall 2024 frameworks · current in 2026), https://apcentral.collegeboard.org/media/pdf/ap-physics-c-electricity-and-magnetism-course-and-exam-description.pdf</a:t>
            </a:r>
          </a:p>
          <a:p>
            <a:r>
              <a:t>College Board course page, https://apcentral.collegeboard.org/courses/ap-physics-c-electricity-and-magnetism</a:t>
            </a:r>
          </a:p>
          <a:p>
            <a:r>
              <a:t>GioPhysics lesson route, https://giophysics.com/chapter-28</a:t>
            </a:r>
          </a:p>
          <a:p>
            <a:r>
              <a:t>This deck uses original GioPhysics worked examples and AP-style questions; it does not reproduce College Board exam questions.</a:t>
            </a:r>
          </a:p>
          <a:p>
            <a:r>
              <a:t>[Visual description]</a:t>
            </a:r>
          </a:p>
          <a:p>
            <a:r>
              <a:t>The simple definition is stated in one sentence across the top of the slide. Below it a drawn diagram is labelled flux through the loop rising, S N, bar magnet, moving in, I_ind, ε = −dΦ/dt. A caption reads: Push the magnet in and the loop pushes back: the induced current opposes the change.</a:t>
            </a:r>
          </a:p>
          <a:p>
            <a:r>
              <a:t>[Teacher cue]</a:t>
            </a:r>
          </a:p>
          <a:p>
            <a:r>
              <a:t>Explain one governing idea at a time. Ask students to restate it using one vocabulary word, then reveal the equation only after its variables and mathematical boundary are named.</a:t>
            </a:r>
          </a:p>
          <a:p>
            <a:r>
              <a:t>[Syllabus coverage]</a:t>
            </a:r>
          </a:p>
          <a:p>
            <a:r>
              <a:t>Faraday’s law relates induced emf to changing magnetic flux.; Lenz’s law gives the sign required by energy conservation.; Inductors store magnetic-field energy.; LR transients evolve with time constant L/R.</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vector components, algebra and graph analysis are expected; symbolic setup comes before arithmetic.</a:t>
            </a:r>
          </a:p>
          <a:p>
            <a:r>
              <a:t>[Safety]</a:t>
            </a:r>
          </a:p>
          <a:p>
            <a:r>
              <a:t>Use current-limited low-voltage induction equipment; discharge capacitors before handling.</a:t>
            </a:r>
          </a:p>
        </p:txBody>
      </p:sp>
      <p:sp>
        <p:nvSpPr>
          <p:cNvPr id="4" name="Slide Number Placeholder 3">
            <a:extLst>
              <a:ext uri="{FF2B5EF4-FFF2-40B4-BE49-F238E27FC236}">
                <a16:creationId xmlns:a16="http://schemas.microsoft.com/office/drawing/2014/main" id="{5E56C073-D753-AB23-2C95-ADFC9FFDB94D}"/>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39524665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Electricity and Magnetism Course and Exam Description (Fall 2024 frameworks · current in 2026), https://apcentral.collegeboard.org/media/pdf/ap-physics-c-electricity-and-magnetism-course-and-exam-description.pdf</a:t>
            </a:r>
          </a:p>
          <a:p>
            <a:r>
              <a:t>College Board course page, https://apcentral.collegeboard.org/courses/ap-physics-c-electricity-and-magnetism</a:t>
            </a:r>
          </a:p>
          <a:p>
            <a:r>
              <a:t>GioPhysics lesson route, https://giophysics.com/chapter-28</a:t>
            </a:r>
          </a:p>
          <a:p>
            <a:r>
              <a:t>This deck uses original GioPhysics worked examples and AP-style questions; it does not reproduce College Board exam questions.</a:t>
            </a:r>
          </a:p>
          <a:p>
            <a:r>
              <a:t>[Visual description]</a:t>
            </a:r>
          </a:p>
          <a:p>
            <a:r>
              <a:t>An editable scatter chart plots Magnetic flux in mWb against Time in s; Time remains in s; Magnetic flux remains in mWb. The left rail states the original data and scale so the graph remains accessible without colour.</a:t>
            </a:r>
          </a:p>
          <a:p>
            <a:r>
              <a:t>[Teacher cue]</a:t>
            </a:r>
          </a:p>
          <a:p>
            <a:r>
              <a:t>Ask for a silent prediction before showing the plotted relationship. Then select the native chart, edit one data value and ask which physical quantity and conclusion must change. Students differentiate each segment, sketch emf with sign, and explain the zero-emf plateau.</a:t>
            </a:r>
          </a:p>
          <a:p>
            <a:r>
              <a:t>[Syllabus coverage]</a:t>
            </a:r>
          </a:p>
          <a:p>
            <a:r>
              <a:t>Faraday’s law relates induced emf to changing magnetic flux.; Lenz’s law gives the sign required by energy conservation.; Inductors store magnetic-field energy.; LR transients evolve with time constant L/R.</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vector components, algebra and graph analysis are expected; symbolic setup comes before arithmetic.</a:t>
            </a:r>
          </a:p>
          <a:p>
            <a:r>
              <a:t>[Safety]</a:t>
            </a:r>
          </a:p>
          <a:p>
            <a:r>
              <a:t>Use current-limited low-voltage induction equipment; discharge capacitors before handling.</a:t>
            </a:r>
          </a:p>
          <a:p>
            <a:r>
              <a:t>[Quantitative visual] Values: Editable model data: (0, 0), (1, 3), (2, 6), (3, 6), (4, 2), (5, 0). Data: illustrative lesson data. Scale: 0 to 6 mWb.</a:t>
            </a:r>
          </a:p>
          <a:p>
            <a:r>
              <a:t>Units: x uses s; y uses mWb.</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Electricity and Magnetism Course and Exam Description (Fall 2024 frameworks · current in 2026), https://apcentral.collegeboard.org/media/pdf/ap-physics-c-electricity-and-magnetism-course-and-exam-description.pdf</a:t>
            </a:r>
          </a:p>
          <a:p>
            <a:r>
              <a:t>College Board course page, https://apcentral.collegeboard.org/courses/ap-physics-c-electricity-and-magnetism</a:t>
            </a:r>
          </a:p>
          <a:p>
            <a:r>
              <a:t>GioPhysics lesson route, https://giophysics.com/chapter-28</a:t>
            </a:r>
          </a:p>
          <a:p>
            <a:r>
              <a:t>This deck uses original GioPhysics worked examples and AP-style questions; it does not reproduce College Board exam questions.</a:t>
            </a:r>
          </a:p>
          <a:p>
            <a:r>
              <a:t>[Visual description]</a:t>
            </a:r>
          </a:p>
          <a:p>
            <a:r>
              <a:t>A large problem statement is followed by three editable Step 1–3 reasoning lines and a high-contrast answer band.</a:t>
            </a:r>
          </a:p>
          <a:p>
            <a:r>
              <a:t>[Teacher cue]</a:t>
            </a:r>
          </a:p>
          <a:p>
            <a:r>
              <a:t>Model the reasoning aloud, then ask students to explain why each operation is valid. Pause before the answer and listen for unit or substitution errors.</a:t>
            </a:r>
          </a:p>
          <a:p>
            <a:r>
              <a:t>[Syllabus coverage]</a:t>
            </a:r>
          </a:p>
          <a:p>
            <a:r>
              <a:t>Faraday’s law relates induced emf to changing magnetic flux.; Lenz’s law gives the sign required by energy conservation.; Inductors store magnetic-field energy.; LR transients evolve with time constant L/R.</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vector components, algebra and graph analysis are expected; symbolic setup comes before arithmetic.</a:t>
            </a:r>
          </a:p>
          <a:p>
            <a:r>
              <a:t>[Safety]</a:t>
            </a:r>
          </a:p>
          <a:p>
            <a:r>
              <a:t>Use current-limited low-voltage induction equipment; discharge capacitors before handling.</a:t>
            </a:r>
          </a:p>
          <a:p>
            <a:r>
              <a:t>[Worked problem] Steps: 1) Use |ε| = N|ΔΦ/Δt|. 2) |ΔΦ| = 6.0 × 10⁻³ Wb. 3) Substitute 200(0.0060/0.030). Answer: |ε| = 40 V.</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Electricity and Magnetism Course and Exam Description (Fall 2024 frameworks · current in 2026), https://apcentral.collegeboard.org/media/pdf/ap-physics-c-electricity-and-magnetism-course-and-exam-description.pdf</a:t>
            </a:r>
          </a:p>
          <a:p>
            <a:r>
              <a:t>College Board course page, https://apcentral.collegeboard.org/courses/ap-physics-c-electricity-and-magnetism</a:t>
            </a:r>
          </a:p>
          <a:p>
            <a:r>
              <a:t>GioPhysics lesson route, https://giophysics.com/chapter-28</a:t>
            </a:r>
          </a:p>
          <a:p>
            <a:r>
              <a:t>This deck uses original GioPhysics worked examples and AP-style questions; it does not reproduce College Board exam questions.</a:t>
            </a:r>
          </a:p>
          <a:p>
            <a:r>
              <a:t>[Visual description]</a:t>
            </a:r>
          </a:p>
          <a:p>
            <a:r>
              <a:t>A large problem statement is followed by three editable Step 1–3 reasoning lines and a high-contrast answer band.</a:t>
            </a:r>
          </a:p>
          <a:p>
            <a:r>
              <a:t>[Teacher cue]</a:t>
            </a:r>
          </a:p>
          <a:p>
            <a:r>
              <a:t>Ask students to solve each line on mini-whiteboards before you explain and reveal the next step. Compare units and methods, not only final numbers.</a:t>
            </a:r>
          </a:p>
          <a:p>
            <a:r>
              <a:t>[Syllabus coverage]</a:t>
            </a:r>
          </a:p>
          <a:p>
            <a:r>
              <a:t>Faraday’s law relates induced emf to changing magnetic flux.; Lenz’s law gives the sign required by energy conservation.; Inductors store magnetic-field energy.; LR transients evolve with time constant L/R.</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vector components, algebra and graph analysis are expected; symbolic setup comes before arithmetic.</a:t>
            </a:r>
          </a:p>
          <a:p>
            <a:r>
              <a:t>[Safety]</a:t>
            </a:r>
          </a:p>
          <a:p>
            <a:r>
              <a:t>Use current-limited low-voltage induction equipment; discharge capacitors before handling.</a:t>
            </a:r>
          </a:p>
          <a:p>
            <a:r>
              <a:t>[Worked problem] Steps: 1) U = 0.5(0.50)(3.0²) 2) U ∝ I² 3) Check the direction, significant figures and physical meaning of the result. Answer: U = 2.25 J; doubling current multiplies energy by 4.</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Electricity and Magnetism Course and Exam Description (Fall 2024 frameworks · current in 2026), https://apcentral.collegeboard.org/media/pdf/ap-physics-c-electricity-and-magnetism-course-and-exam-description.pdf</a:t>
            </a:r>
          </a:p>
          <a:p>
            <a:r>
              <a:t>College Board course page, https://apcentral.collegeboard.org/courses/ap-physics-c-electricity-and-magnetism</a:t>
            </a:r>
          </a:p>
          <a:p>
            <a:r>
              <a:t>GioPhysics lesson route, https://giophysics.com/chapter-28</a:t>
            </a:r>
          </a:p>
          <a:p>
            <a:r>
              <a:t>This deck uses original GioPhysics worked examples and AP-style questions; it does not reproduce College Board exam questions.</a:t>
            </a:r>
          </a:p>
          <a:p>
            <a:r>
              <a:t>[Visual description]</a:t>
            </a:r>
          </a:p>
          <a:p>
            <a:r>
              <a:t>A dark activity slide shows required materials on the left, three large numbered instructions on the right and a success criterion at the bottom.</a:t>
            </a:r>
          </a:p>
          <a:p>
            <a:r>
              <a:t>[Teacher cue]</a:t>
            </a:r>
          </a:p>
          <a:p>
            <a:r>
              <a:t>Explain the success check before starting. Circulate, listen for misconceptions and ask pairs to compare evidence. Stop the activity with enough time for one group to model a strong answer.</a:t>
            </a:r>
          </a:p>
          <a:p>
            <a:r>
              <a:t>[Syllabus coverage]</a:t>
            </a:r>
          </a:p>
          <a:p>
            <a:r>
              <a:t>Faraday’s law relates induced emf to changing magnetic flux.; Lenz’s law gives the sign required by energy conservation.; Inductors store magnetic-field energy.; LR transients evolve with time constant L/R.</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vector components, algebra and graph analysis are expected; symbolic setup comes before arithmetic.</a:t>
            </a:r>
          </a:p>
          <a:p>
            <a:r>
              <a:t>[Safety]</a:t>
            </a:r>
          </a:p>
          <a:p>
            <a:r>
              <a:t>Use current-limited low-voltage induction equipment; discharge capacitors before handling.</a:t>
            </a:r>
          </a:p>
          <a:p>
            <a:r>
              <a:t>[Safety] Use current-limited low-voltage induction equipment; discharge capacitors before handling.</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Electricity and Magnetism Course and Exam Description (Fall 2024 frameworks · current in 2026), https://apcentral.collegeboard.org/media/pdf/ap-physics-c-electricity-and-magnetism-course-and-exam-description.pdf</a:t>
            </a:r>
          </a:p>
          <a:p>
            <a:r>
              <a:t>College Board course page, https://apcentral.collegeboard.org/courses/ap-physics-c-electricity-and-magnetism</a:t>
            </a:r>
          </a:p>
          <a:p>
            <a:r>
              <a:t>GioPhysics lesson route, https://giophysics.com/chapter-28</a:t>
            </a:r>
          </a:p>
          <a:p>
            <a:r>
              <a:t>This deck uses original GioPhysics worked examples and AP-style questions; it does not reproduce College Board exam questions.</a:t>
            </a:r>
          </a:p>
          <a:p>
            <a:r>
              <a:t>[Visual description]</a:t>
            </a:r>
          </a:p>
          <a:p>
            <a:r>
              <a:t>A full accent-colour slide contrasts one large misconception with a dark correction band, a classroom-safe joke and a mini-whiteboard check.</a:t>
            </a:r>
          </a:p>
          <a:p>
            <a:r>
              <a:t>[Teacher cue]</a:t>
            </a:r>
          </a:p>
          <a:p>
            <a:r>
              <a:t>Ask students to vote true or false before reading the correction. Invite one pair to explain the trap, then use the humorous line as a memory cue rather than as the scientific explanation.</a:t>
            </a:r>
          </a:p>
          <a:p>
            <a:r>
              <a:t>[Syllabus coverage]</a:t>
            </a:r>
          </a:p>
          <a:p>
            <a:r>
              <a:t>Faraday’s law relates induced emf to changing magnetic flux.; Lenz’s law gives the sign required by energy conservation.; Inductors store magnetic-field energy.; LR transients evolve with time constant L/R.</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vector components, algebra and graph analysis are expected; symbolic setup comes before arithmetic.</a:t>
            </a:r>
          </a:p>
          <a:p>
            <a:r>
              <a:t>[Safety]</a:t>
            </a:r>
          </a:p>
          <a:p>
            <a:r>
              <a:t>Use current-limited low-voltage induction equipment; discharge capacitors before handling.</a:t>
            </a:r>
          </a:p>
          <a:p>
            <a:r>
              <a:t>[Humor] Lenz opposes the plot twist, not every character.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13" name="accent-rail">
            <a:extLst>
              <a:ext uri="{FF2B5EF4-FFF2-40B4-BE49-F238E27FC236}">
                <a16:creationId xmlns:a16="http://schemas.microsoft.com/office/drawing/2014/main" id="{DE9E4DDB-76D5-434C-BC11-E8FC4E20DE78}"/>
              </a:ext>
            </a:extLst>
          </p:cNvPr>
          <p:cNvSpPr>
            <a:spLocks noGrp="1"/>
          </p:cNvSpPr>
          <p:nvPr/>
        </p:nvSpPr>
        <p:spPr>
          <a:xfrm>
            <a:off x="0" y="0"/>
            <a:ext cx="171450" cy="6858000"/>
          </a:xfrm>
          <a:prstGeom prst="rect">
            <a:avLst/>
          </a:prstGeom>
          <a:solidFill>
            <a:srgbClr val="52C3D3"/>
          </a:solidFill>
          <a:ln w="0">
            <a:noFill/>
            <a:prstDash val="solid"/>
          </a:ln>
        </p:spPr>
      </p:sp>
      <p:sp>
        <p:nvSpPr>
          <p:cNvPr id="2" name="title-eyebrow">
            <a:extLst>
              <a:ext uri="{FF2B5EF4-FFF2-40B4-BE49-F238E27FC236}">
                <a16:creationId xmlns:a16="http://schemas.microsoft.com/office/drawing/2014/main" id="{A2538C34-272A-4CE3-827E-1BFE25AB5C51}"/>
              </a:ext>
            </a:extLst>
          </p:cNvPr>
          <p:cNvSpPr>
            <a:spLocks noGrp="1"/>
          </p:cNvSpPr>
          <p:nvPr/>
        </p:nvSpPr>
        <p:spPr>
          <a:xfrm>
            <a:off x="666750" y="523875"/>
            <a:ext cx="8096250" cy="361950"/>
          </a:xfrm>
          <a:prstGeom prst="rect">
            <a:avLst/>
          </a:prstGeom>
          <a:noFill/>
          <a:ln w="0">
            <a:noFill/>
            <a:prstDash val="solid"/>
          </a:ln>
        </p:spPr>
        <p:txBody>
          <a:bodyPr/>
          <a:lstStyle/>
          <a:p>
            <a:pPr algn="l">
              <a:defRPr sz="1800" b="1" i="0">
                <a:solidFill>
                  <a:srgbClr val="52C3D3"/>
                </a:solidFill>
              </a:defRPr>
            </a:pPr>
            <a:r>
              <a:rPr sz="1800" b="1" i="0">
                <a:solidFill>
                  <a:srgbClr val="52C3D3"/>
                </a:solidFill>
              </a:rPr>
              <a:t>AP PHYSICS C: ELECTRICITY AND MAGNETISM · UNIT 13 · 10–20% OF MCQ SECTION</a:t>
            </a:r>
          </a:p>
        </p:txBody>
      </p:sp>
      <p:sp>
        <p:nvSpPr>
          <p:cNvPr id="3" name="topic-title">
            <a:extLst>
              <a:ext uri="{FF2B5EF4-FFF2-40B4-BE49-F238E27FC236}">
                <a16:creationId xmlns:a16="http://schemas.microsoft.com/office/drawing/2014/main" id="{A058C4B7-F917-4C32-9B18-62C75BFC0D3E}"/>
              </a:ext>
            </a:extLst>
          </p:cNvPr>
          <p:cNvSpPr>
            <a:spLocks noGrp="1"/>
          </p:cNvSpPr>
          <p:nvPr/>
        </p:nvSpPr>
        <p:spPr>
          <a:xfrm>
            <a:off x="666750" y="1143000"/>
            <a:ext cx="8001000" cy="2190750"/>
          </a:xfrm>
          <a:prstGeom prst="rect">
            <a:avLst/>
          </a:prstGeom>
          <a:noFill/>
          <a:ln w="0">
            <a:noFill/>
            <a:prstDash val="solid"/>
          </a:ln>
        </p:spPr>
        <p:txBody>
          <a:bodyPr/>
          <a:lstStyle/>
          <a:p>
            <a:pPr algn="l">
              <a:defRPr sz="5400" b="1" i="0">
                <a:solidFill>
                  <a:srgbClr val="F4F0E2"/>
                </a:solidFill>
              </a:defRPr>
            </a:pPr>
            <a:r>
              <a:rPr sz="5400" b="1" i="0">
                <a:solidFill>
                  <a:srgbClr val="F4F0E2"/>
                </a:solidFill>
              </a:rPr>
              <a:t>Electromagnetic Induction</a:t>
            </a:r>
          </a:p>
        </p:txBody>
      </p:sp>
      <p:sp>
        <p:nvSpPr>
          <p:cNvPr id="4" name="lesson-title">
            <a:extLst>
              <a:ext uri="{FF2B5EF4-FFF2-40B4-BE49-F238E27FC236}">
                <a16:creationId xmlns:a16="http://schemas.microsoft.com/office/drawing/2014/main" id="{0D34B094-7961-4190-9BED-6E052C195121}"/>
              </a:ext>
            </a:extLst>
          </p:cNvPr>
          <p:cNvSpPr>
            <a:spLocks noGrp="1"/>
          </p:cNvSpPr>
          <p:nvPr/>
        </p:nvSpPr>
        <p:spPr>
          <a:xfrm>
            <a:off x="666750" y="3571875"/>
            <a:ext cx="8001000" cy="495300"/>
          </a:xfrm>
          <a:prstGeom prst="rect">
            <a:avLst/>
          </a:prstGeom>
          <a:noFill/>
          <a:ln w="0">
            <a:noFill/>
            <a:prstDash val="solid"/>
          </a:ln>
        </p:spPr>
        <p:txBody>
          <a:bodyPr/>
          <a:lstStyle/>
          <a:p>
            <a:pPr algn="l">
              <a:defRPr sz="2850" b="1" i="0">
                <a:solidFill>
                  <a:srgbClr val="52C3D3"/>
                </a:solidFill>
              </a:defRPr>
            </a:pPr>
            <a:r>
              <a:rPr sz="2850" b="1" i="0">
                <a:solidFill>
                  <a:srgbClr val="52C3D3"/>
                </a:solidFill>
              </a:rPr>
              <a:t>Nature Resists the Change</a:t>
            </a:r>
          </a:p>
        </p:txBody>
      </p:sp>
      <p:sp>
        <p:nvSpPr>
          <p:cNvPr id="5" name="lesson-hook">
            <a:extLst>
              <a:ext uri="{FF2B5EF4-FFF2-40B4-BE49-F238E27FC236}">
                <a16:creationId xmlns:a16="http://schemas.microsoft.com/office/drawing/2014/main" id="{41E534FF-0620-4231-85D7-8FD57345E51A}"/>
              </a:ext>
            </a:extLst>
          </p:cNvPr>
          <p:cNvSpPr>
            <a:spLocks noGrp="1"/>
          </p:cNvSpPr>
          <p:nvPr/>
        </p:nvSpPr>
        <p:spPr>
          <a:xfrm>
            <a:off x="666750" y="4333875"/>
            <a:ext cx="8096250" cy="1047750"/>
          </a:xfrm>
          <a:prstGeom prst="rect">
            <a:avLst/>
          </a:prstGeom>
          <a:noFill/>
          <a:ln w="0">
            <a:noFill/>
            <a:prstDash val="solid"/>
          </a:ln>
        </p:spPr>
        <p:txBody>
          <a:bodyPr/>
          <a:lstStyle/>
          <a:p>
            <a:pPr algn="l">
              <a:defRPr sz="2100" b="0" i="0">
                <a:solidFill>
                  <a:srgbClr val="F4F0E2"/>
                </a:solidFill>
              </a:defRPr>
            </a:pPr>
            <a:r>
              <a:rPr sz="2100" b="0" i="0">
                <a:solidFill>
                  <a:srgbClr val="F4F0E2"/>
                </a:solidFill>
              </a:rPr>
              <a:t>Can a changing current oppose its own change without violating energy conservation?</a:t>
            </a:r>
          </a:p>
        </p:txBody>
      </p:sp>
      <p:sp>
        <p:nvSpPr>
          <p:cNvPr id="6" name="topic-ring">
            <a:extLst>
              <a:ext uri="{FF2B5EF4-FFF2-40B4-BE49-F238E27FC236}">
                <a16:creationId xmlns:a16="http://schemas.microsoft.com/office/drawing/2014/main" id="{690020BD-3E8C-4762-BA63-3B0808BFA12A}"/>
              </a:ext>
            </a:extLst>
          </p:cNvPr>
          <p:cNvSpPr>
            <a:spLocks noGrp="1"/>
          </p:cNvSpPr>
          <p:nvPr/>
        </p:nvSpPr>
        <p:spPr>
          <a:xfrm>
            <a:off x="9477375" y="1190625"/>
            <a:ext cx="1952625" cy="1952625"/>
          </a:xfrm>
          <a:prstGeom prst="ellipse">
            <a:avLst/>
          </a:prstGeom>
          <a:solidFill>
            <a:srgbClr val="52C3D3"/>
          </a:solidFill>
          <a:ln w="0">
            <a:noFill/>
            <a:prstDash val="solid"/>
          </a:ln>
        </p:spPr>
      </p:sp>
      <p:sp>
        <p:nvSpPr>
          <p:cNvPr id="7" name="topic-ring-center">
            <a:extLst>
              <a:ext uri="{FF2B5EF4-FFF2-40B4-BE49-F238E27FC236}">
                <a16:creationId xmlns:a16="http://schemas.microsoft.com/office/drawing/2014/main" id="{7DC33A70-4AB4-49E9-BF3A-94AFEC134F78}"/>
              </a:ext>
            </a:extLst>
          </p:cNvPr>
          <p:cNvSpPr>
            <a:spLocks noGrp="1"/>
          </p:cNvSpPr>
          <p:nvPr/>
        </p:nvSpPr>
        <p:spPr>
          <a:xfrm>
            <a:off x="10067925" y="1781175"/>
            <a:ext cx="771525" cy="771525"/>
          </a:xfrm>
          <a:prstGeom prst="ellipse">
            <a:avLst/>
          </a:prstGeom>
          <a:solidFill>
            <a:srgbClr val="0B342E"/>
          </a:solidFill>
          <a:ln w="0">
            <a:noFill/>
            <a:prstDash val="solid"/>
          </a:ln>
        </p:spPr>
      </p:sp>
      <p:sp>
        <p:nvSpPr>
          <p:cNvPr id="8" name="lesson-format">
            <a:extLst>
              <a:ext uri="{FF2B5EF4-FFF2-40B4-BE49-F238E27FC236}">
                <a16:creationId xmlns:a16="http://schemas.microsoft.com/office/drawing/2014/main" id="{EA41B453-0670-4257-AEBE-496F71DFA76A}"/>
              </a:ext>
            </a:extLst>
          </p:cNvPr>
          <p:cNvSpPr>
            <a:spLocks noGrp="1"/>
          </p:cNvSpPr>
          <p:nvPr/>
        </p:nvSpPr>
        <p:spPr>
          <a:xfrm>
            <a:off x="666750" y="5810250"/>
            <a:ext cx="8858250"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EDITABLE · 45-MINUTE CLASSROOM LESSON · CALCULUS-BASED</a:t>
            </a:r>
          </a:p>
        </p:txBody>
      </p:sp>
      <p:sp>
        <p:nvSpPr>
          <p:cNvPr id="9" name="group-label">
            <a:extLst>
              <a:ext uri="{FF2B5EF4-FFF2-40B4-BE49-F238E27FC236}">
                <a16:creationId xmlns:a16="http://schemas.microsoft.com/office/drawing/2014/main" id="{BD418E10-B652-426C-9630-5D3EE87CCB74}"/>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APC-EM · UNIT 13 · AP PHYSICS C: ELECTRICITY &amp; MAGNETISM</a:t>
            </a:r>
          </a:p>
        </p:txBody>
      </p:sp>
      <p:sp>
        <p:nvSpPr>
          <p:cNvPr id="10" name="page-number">
            <a:extLst>
              <a:ext uri="{FF2B5EF4-FFF2-40B4-BE49-F238E27FC236}">
                <a16:creationId xmlns:a16="http://schemas.microsoft.com/office/drawing/2014/main" id="{81F43326-E929-474F-9CD0-D24992583B26}"/>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01 / 13</a:t>
            </a:r>
            <a:endParaRPr sz="1650" b="1" i="0">
              <a:solidFill>
                <a:srgbClr val="F4F0E2"/>
              </a:solidFill>
            </a:endParaRPr>
          </a:p>
        </p:txBody>
      </p:sp>
      <p:sp>
        <p:nvSpPr>
          <p:cNvPr id="11" name="rule-70-666">
            <a:extLst>
              <a:ext uri="{FF2B5EF4-FFF2-40B4-BE49-F238E27FC236}">
                <a16:creationId xmlns:a16="http://schemas.microsoft.com/office/drawing/2014/main" id="{A134D400-51CB-488A-9190-754409698170}"/>
              </a:ext>
            </a:extLst>
          </p:cNvPr>
          <p:cNvSpPr>
            <a:spLocks noGrp="1"/>
          </p:cNvSpPr>
          <p:nvPr/>
        </p:nvSpPr>
        <p:spPr>
          <a:xfrm>
            <a:off x="666750" y="6343650"/>
            <a:ext cx="10858500" cy="9525"/>
          </a:xfrm>
          <a:prstGeom prst="rect">
            <a:avLst/>
          </a:prstGeom>
          <a:solidFill>
            <a:srgbClr val="47716A"/>
          </a:solidFill>
          <a:ln w="0">
            <a:noFill/>
            <a:prstDash val="solid"/>
          </a:ln>
        </p:spPr>
      </p:sp>
      <p:sp>
        <p:nvSpPr>
          <p:cNvPr id="12" name="course-footer">
            <a:extLst>
              <a:ext uri="{FF2B5EF4-FFF2-40B4-BE49-F238E27FC236}">
                <a16:creationId xmlns:a16="http://schemas.microsoft.com/office/drawing/2014/main" id="{E1F6B477-B64F-4877-AF08-C08CE9FBEC66}"/>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APC-EM-U13 · 10–20%</a:t>
            </a:r>
          </a:p>
        </p:txBody>
      </p:sp>
    </p:spTree>
    <p:extLst>
      <p:ext uri="{BB962C8B-B14F-4D97-AF65-F5344CB8AC3E}">
        <p14:creationId xmlns:p14="http://schemas.microsoft.com/office/powerpoint/2010/main" val="11630585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9B15CAF7-8DD6-4E47-97CF-38B65CFCFCB0}"/>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APC-EM · UNIT 13 · AP PHYSICS C: ELECTRICITY &amp; MAGNETISM</a:t>
            </a:r>
          </a:p>
        </p:txBody>
      </p:sp>
      <p:sp>
        <p:nvSpPr>
          <p:cNvPr id="2" name="page-number">
            <a:extLst>
              <a:ext uri="{FF2B5EF4-FFF2-40B4-BE49-F238E27FC236}">
                <a16:creationId xmlns:a16="http://schemas.microsoft.com/office/drawing/2014/main" id="{56F5A96B-3A42-4C20-A7BD-06BFCC62C0BA}"/>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10 / 13</a:t>
            </a:r>
            <a:endParaRPr sz="1650" b="1" i="0">
              <a:solidFill>
                <a:srgbClr val="0A332E"/>
              </a:solidFill>
            </a:endParaRPr>
          </a:p>
        </p:txBody>
      </p:sp>
      <p:sp>
        <p:nvSpPr>
          <p:cNvPr id="3" name="rule-70-666">
            <a:extLst>
              <a:ext uri="{FF2B5EF4-FFF2-40B4-BE49-F238E27FC236}">
                <a16:creationId xmlns:a16="http://schemas.microsoft.com/office/drawing/2014/main" id="{E09F1101-2D49-42FC-BD84-4BB01A279972}"/>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A20BA6F9-BE93-4012-A7A7-325A5419FB26}"/>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APC-EM-U13 · 10–20%</a:t>
            </a:r>
          </a:p>
        </p:txBody>
      </p:sp>
      <p:sp>
        <p:nvSpPr>
          <p:cNvPr id="5" name="slide-title">
            <a:extLst>
              <a:ext uri="{FF2B5EF4-FFF2-40B4-BE49-F238E27FC236}">
                <a16:creationId xmlns:a16="http://schemas.microsoft.com/office/drawing/2014/main" id="{E2574B03-B302-46F1-8B34-93C1AB01442D}"/>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Original AP-style free-response challenge</a:t>
            </a:r>
          </a:p>
        </p:txBody>
      </p:sp>
      <p:sp>
        <p:nvSpPr>
          <p:cNvPr id="6" name="exam-meta">
            <a:extLst>
              <a:ext uri="{FF2B5EF4-FFF2-40B4-BE49-F238E27FC236}">
                <a16:creationId xmlns:a16="http://schemas.microsoft.com/office/drawing/2014/main" id="{C4401176-5E44-4D00-95F4-12815EA6A42A}"/>
              </a:ext>
            </a:extLst>
          </p:cNvPr>
          <p:cNvSpPr>
            <a:spLocks noGrp="1"/>
          </p:cNvSpPr>
          <p:nvPr/>
        </p:nvSpPr>
        <p:spPr>
          <a:xfrm>
            <a:off x="666750" y="1600200"/>
            <a:ext cx="8572500" cy="34290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Calculus-based · 3 MARKS · DERIVE · CALCULATE · JUSTIFY</a:t>
            </a:r>
          </a:p>
        </p:txBody>
      </p:sp>
      <p:sp>
        <p:nvSpPr>
          <p:cNvPr id="7" name="exam-question-frame">
            <a:extLst>
              <a:ext uri="{FF2B5EF4-FFF2-40B4-BE49-F238E27FC236}">
                <a16:creationId xmlns:a16="http://schemas.microsoft.com/office/drawing/2014/main" id="{E31C8461-5AAB-4202-8566-CE5AF8C54C68}"/>
              </a:ext>
            </a:extLst>
          </p:cNvPr>
          <p:cNvSpPr>
            <a:spLocks noGrp="1"/>
          </p:cNvSpPr>
          <p:nvPr/>
        </p:nvSpPr>
        <p:spPr>
          <a:xfrm>
            <a:off x="666750" y="2143125"/>
            <a:ext cx="8096250" cy="2952750"/>
          </a:xfrm>
          <a:prstGeom prst="roundRect">
            <a:avLst>
              <a:gd name="adj" fmla="val 3871"/>
            </a:avLst>
          </a:prstGeom>
          <a:solidFill>
            <a:srgbClr val="F4F0E2"/>
          </a:solidFill>
          <a:ln w="9525">
            <a:solidFill>
              <a:srgbClr val="A9BBB4"/>
            </a:solidFill>
            <a:prstDash val="solid"/>
          </a:ln>
        </p:spPr>
      </p:sp>
      <p:sp>
        <p:nvSpPr>
          <p:cNvPr id="8" name="exam-question">
            <a:extLst>
              <a:ext uri="{FF2B5EF4-FFF2-40B4-BE49-F238E27FC236}">
                <a16:creationId xmlns:a16="http://schemas.microsoft.com/office/drawing/2014/main" id="{E670FCF1-2436-4C44-AB91-DA696ED9E997}"/>
              </a:ext>
            </a:extLst>
          </p:cNvPr>
          <p:cNvSpPr>
            <a:spLocks noGrp="1"/>
          </p:cNvSpPr>
          <p:nvPr/>
        </p:nvSpPr>
        <p:spPr>
          <a:xfrm>
            <a:off x="952500" y="2428875"/>
            <a:ext cx="7524750" cy="2381250"/>
          </a:xfrm>
          <a:prstGeom prst="rect">
            <a:avLst/>
          </a:prstGeom>
          <a:noFill/>
          <a:ln w="0">
            <a:noFill/>
            <a:prstDash val="solid"/>
          </a:ln>
        </p:spPr>
        <p:txBody>
          <a:bodyPr/>
          <a:lstStyle/>
          <a:p>
            <a:pPr algn="l">
              <a:defRPr sz="2025" b="1" i="0">
                <a:solidFill>
                  <a:srgbClr val="0A332E"/>
                </a:solidFill>
              </a:defRPr>
            </a:pPr>
            <a:r>
              <a:rPr sz="2025" b="1" i="0">
                <a:solidFill>
                  <a:srgbClr val="0A332E"/>
                </a:solidFill>
              </a:rPr>
              <a:t>An LR circuit obeys L dI/dt + RI = ε with I(0)=0. Derive I(t) and identify the time constant.</a:t>
            </a:r>
          </a:p>
        </p:txBody>
      </p:sp>
      <p:sp>
        <p:nvSpPr>
          <p:cNvPr id="9" name="exam-method-frame">
            <a:extLst>
              <a:ext uri="{FF2B5EF4-FFF2-40B4-BE49-F238E27FC236}">
                <a16:creationId xmlns:a16="http://schemas.microsoft.com/office/drawing/2014/main" id="{A7D9562F-D15C-4208-B8D6-930AAFF81AB9}"/>
              </a:ext>
            </a:extLst>
          </p:cNvPr>
          <p:cNvSpPr>
            <a:spLocks noGrp="1"/>
          </p:cNvSpPr>
          <p:nvPr/>
        </p:nvSpPr>
        <p:spPr>
          <a:xfrm>
            <a:off x="9144000" y="2143125"/>
            <a:ext cx="2381250" cy="2952750"/>
          </a:xfrm>
          <a:prstGeom prst="roundRect">
            <a:avLst>
              <a:gd name="adj" fmla="val 4800"/>
            </a:avLst>
          </a:prstGeom>
          <a:solidFill>
            <a:srgbClr val="0B342E"/>
          </a:solidFill>
          <a:ln w="0">
            <a:noFill/>
            <a:prstDash val="solid"/>
          </a:ln>
        </p:spPr>
      </p:sp>
      <p:sp>
        <p:nvSpPr>
          <p:cNvPr id="10" name="exam-method">
            <a:extLst>
              <a:ext uri="{FF2B5EF4-FFF2-40B4-BE49-F238E27FC236}">
                <a16:creationId xmlns:a16="http://schemas.microsoft.com/office/drawing/2014/main" id="{F2BE92BA-8BB2-4935-8184-B1949C7EB9EA}"/>
              </a:ext>
            </a:extLst>
          </p:cNvPr>
          <p:cNvSpPr>
            <a:spLocks noGrp="1"/>
          </p:cNvSpPr>
          <p:nvPr/>
        </p:nvSpPr>
        <p:spPr>
          <a:xfrm>
            <a:off x="9429750" y="2524125"/>
            <a:ext cx="1809750" cy="2238375"/>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SOLVE PAIR COMPARE JUSTIFY</a:t>
            </a:r>
          </a:p>
        </p:txBody>
      </p:sp>
      <p:sp>
        <p:nvSpPr>
          <p:cNvPr id="11" name="exam-original-note">
            <a:extLst>
              <a:ext uri="{FF2B5EF4-FFF2-40B4-BE49-F238E27FC236}">
                <a16:creationId xmlns:a16="http://schemas.microsoft.com/office/drawing/2014/main" id="{9BF55E20-8B3C-40AE-9682-ED4EA833F203}"/>
              </a:ext>
            </a:extLst>
          </p:cNvPr>
          <p:cNvSpPr>
            <a:spLocks noGrp="1"/>
          </p:cNvSpPr>
          <p:nvPr/>
        </p:nvSpPr>
        <p:spPr>
          <a:xfrm>
            <a:off x="666750" y="5429250"/>
            <a:ext cx="10382250" cy="4000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Original GioPhysics AP-style question · not a College Board exam question.</a:t>
            </a:r>
          </a:p>
        </p:txBody>
      </p:sp>
    </p:spTree>
    <p:extLst>
      <p:ext uri="{BB962C8B-B14F-4D97-AF65-F5344CB8AC3E}">
        <p14:creationId xmlns:p14="http://schemas.microsoft.com/office/powerpoint/2010/main" val="8494207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8" name="group-label">
            <a:extLst>
              <a:ext uri="{FF2B5EF4-FFF2-40B4-BE49-F238E27FC236}">
                <a16:creationId xmlns:a16="http://schemas.microsoft.com/office/drawing/2014/main" id="{7F52CB8F-A692-46D4-A273-A51B120BAD8A}"/>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APC-EM · UNIT 13 · AP PHYSICS C: ELECTRICITY &amp; MAGNETISM</a:t>
            </a:r>
          </a:p>
        </p:txBody>
      </p:sp>
      <p:sp>
        <p:nvSpPr>
          <p:cNvPr id="2" name="page-number">
            <a:extLst>
              <a:ext uri="{FF2B5EF4-FFF2-40B4-BE49-F238E27FC236}">
                <a16:creationId xmlns:a16="http://schemas.microsoft.com/office/drawing/2014/main" id="{20879C1E-99A7-41BE-91AE-0785592E25EC}"/>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11 / 13</a:t>
            </a:r>
            <a:endParaRPr sz="1650" b="1" i="0">
              <a:solidFill>
                <a:srgbClr val="0A332E"/>
              </a:solidFill>
            </a:endParaRPr>
          </a:p>
        </p:txBody>
      </p:sp>
      <p:sp>
        <p:nvSpPr>
          <p:cNvPr id="3" name="rule-70-666">
            <a:extLst>
              <a:ext uri="{FF2B5EF4-FFF2-40B4-BE49-F238E27FC236}">
                <a16:creationId xmlns:a16="http://schemas.microsoft.com/office/drawing/2014/main" id="{A4228AD4-7EA4-43EF-92B5-7D6BC554E4F1}"/>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480CF886-D366-4B2F-A4D8-A3D4B6DBA0AD}"/>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APC-EM-U13 · 10–20%</a:t>
            </a:r>
          </a:p>
        </p:txBody>
      </p:sp>
      <p:sp>
        <p:nvSpPr>
          <p:cNvPr id="5" name="slide-title">
            <a:extLst>
              <a:ext uri="{FF2B5EF4-FFF2-40B4-BE49-F238E27FC236}">
                <a16:creationId xmlns:a16="http://schemas.microsoft.com/office/drawing/2014/main" id="{FD4D53A5-E54F-47E8-88BF-401677254B8A}"/>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Mark it like an examiner</a:t>
            </a:r>
          </a:p>
        </p:txBody>
      </p:sp>
      <p:sp>
        <p:nvSpPr>
          <p:cNvPr id="6" name="marking-instruction">
            <a:extLst>
              <a:ext uri="{FF2B5EF4-FFF2-40B4-BE49-F238E27FC236}">
                <a16:creationId xmlns:a16="http://schemas.microsoft.com/office/drawing/2014/main" id="{D0EB4AB2-E699-41A4-9557-4E4B8DCF370D}"/>
              </a:ext>
            </a:extLst>
          </p:cNvPr>
          <p:cNvSpPr>
            <a:spLocks noGrp="1"/>
          </p:cNvSpPr>
          <p:nvPr/>
        </p:nvSpPr>
        <p:spPr>
          <a:xfrm>
            <a:off x="666750" y="1581150"/>
            <a:ext cx="9906000" cy="381000"/>
          </a:xfrm>
          <a:prstGeom prst="rect">
            <a:avLst/>
          </a:prstGeom>
          <a:noFill/>
          <a:ln w="0">
            <a:noFill/>
            <a:prstDash val="solid"/>
          </a:ln>
        </p:spPr>
        <p:txBody>
          <a:bodyPr/>
          <a:lstStyle/>
          <a:p>
            <a:pPr algn="l">
              <a:defRPr sz="1875" b="0" i="0">
                <a:solidFill>
                  <a:srgbClr val="48635E"/>
                </a:solidFill>
              </a:defRPr>
            </a:pPr>
            <a:r>
              <a:rPr sz="1875" b="0" i="0">
                <a:solidFill>
                  <a:srgbClr val="48635E"/>
                </a:solidFill>
              </a:rPr>
              <a:t>Compare evidence, award one idea at a time, then improve one line.</a:t>
            </a:r>
          </a:p>
        </p:txBody>
      </p:sp>
      <p:sp>
        <p:nvSpPr>
          <p:cNvPr id="7" name="mark-number-1">
            <a:extLst>
              <a:ext uri="{FF2B5EF4-FFF2-40B4-BE49-F238E27FC236}">
                <a16:creationId xmlns:a16="http://schemas.microsoft.com/office/drawing/2014/main" id="{8F5F8790-9779-4E5F-B88D-C47459A2787A}"/>
              </a:ext>
            </a:extLst>
          </p:cNvPr>
          <p:cNvSpPr>
            <a:spLocks noGrp="1"/>
          </p:cNvSpPr>
          <p:nvPr/>
        </p:nvSpPr>
        <p:spPr>
          <a:xfrm>
            <a:off x="666750" y="2266950"/>
            <a:ext cx="457200" cy="457200"/>
          </a:xfrm>
          <a:prstGeom prst="ellipse">
            <a:avLst/>
          </a:prstGeom>
          <a:solidFill>
            <a:srgbClr val="0D7180"/>
          </a:solidFill>
          <a:ln w="0">
            <a:noFill/>
            <a:prstDash val="solid"/>
          </a:ln>
        </p:spPr>
      </p:sp>
      <p:sp>
        <p:nvSpPr>
          <p:cNvPr id="8" name="mark-number-text-1">
            <a:extLst>
              <a:ext uri="{FF2B5EF4-FFF2-40B4-BE49-F238E27FC236}">
                <a16:creationId xmlns:a16="http://schemas.microsoft.com/office/drawing/2014/main" id="{4040CC87-E296-4932-BB39-F4C4DDA8CC34}"/>
              </a:ext>
            </a:extLst>
          </p:cNvPr>
          <p:cNvSpPr>
            <a:spLocks noGrp="1"/>
          </p:cNvSpPr>
          <p:nvPr/>
        </p:nvSpPr>
        <p:spPr>
          <a:xfrm>
            <a:off x="666750" y="23241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1</a:t>
            </a:r>
          </a:p>
        </p:txBody>
      </p:sp>
      <p:sp>
        <p:nvSpPr>
          <p:cNvPr id="9" name="mark-point-1">
            <a:extLst>
              <a:ext uri="{FF2B5EF4-FFF2-40B4-BE49-F238E27FC236}">
                <a16:creationId xmlns:a16="http://schemas.microsoft.com/office/drawing/2014/main" id="{12B084CF-D8DF-48BE-B895-0FEABB6FCF92}"/>
              </a:ext>
            </a:extLst>
          </p:cNvPr>
          <p:cNvSpPr>
            <a:spLocks noGrp="1"/>
          </p:cNvSpPr>
          <p:nvPr/>
        </p:nvSpPr>
        <p:spPr>
          <a:xfrm>
            <a:off x="1333500" y="22288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Rearrange and solve the first-order linear equation.</a:t>
            </a:r>
          </a:p>
        </p:txBody>
      </p:sp>
      <p:sp>
        <p:nvSpPr>
          <p:cNvPr id="10" name="mark-number-2">
            <a:extLst>
              <a:ext uri="{FF2B5EF4-FFF2-40B4-BE49-F238E27FC236}">
                <a16:creationId xmlns:a16="http://schemas.microsoft.com/office/drawing/2014/main" id="{BF2385CE-1C7C-401E-8918-1CFEE475929F}"/>
              </a:ext>
            </a:extLst>
          </p:cNvPr>
          <p:cNvSpPr>
            <a:spLocks noGrp="1"/>
          </p:cNvSpPr>
          <p:nvPr/>
        </p:nvSpPr>
        <p:spPr>
          <a:xfrm>
            <a:off x="666750" y="3333750"/>
            <a:ext cx="457200" cy="457200"/>
          </a:xfrm>
          <a:prstGeom prst="ellipse">
            <a:avLst/>
          </a:prstGeom>
          <a:solidFill>
            <a:srgbClr val="0D7180"/>
          </a:solidFill>
          <a:ln w="0">
            <a:noFill/>
            <a:prstDash val="solid"/>
          </a:ln>
        </p:spPr>
      </p:sp>
      <p:sp>
        <p:nvSpPr>
          <p:cNvPr id="11" name="mark-number-text-2">
            <a:extLst>
              <a:ext uri="{FF2B5EF4-FFF2-40B4-BE49-F238E27FC236}">
                <a16:creationId xmlns:a16="http://schemas.microsoft.com/office/drawing/2014/main" id="{D86B481F-E30A-4A6D-B38B-D2D4FF6E3506}"/>
              </a:ext>
            </a:extLst>
          </p:cNvPr>
          <p:cNvSpPr>
            <a:spLocks noGrp="1"/>
          </p:cNvSpPr>
          <p:nvPr/>
        </p:nvSpPr>
        <p:spPr>
          <a:xfrm>
            <a:off x="666750" y="33909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2</a:t>
            </a:r>
          </a:p>
        </p:txBody>
      </p:sp>
      <p:sp>
        <p:nvSpPr>
          <p:cNvPr id="12" name="mark-point-2">
            <a:extLst>
              <a:ext uri="{FF2B5EF4-FFF2-40B4-BE49-F238E27FC236}">
                <a16:creationId xmlns:a16="http://schemas.microsoft.com/office/drawing/2014/main" id="{9C4BE079-5B05-431E-9728-D90E3B417E85}"/>
              </a:ext>
            </a:extLst>
          </p:cNvPr>
          <p:cNvSpPr>
            <a:spLocks noGrp="1"/>
          </p:cNvSpPr>
          <p:nvPr/>
        </p:nvSpPr>
        <p:spPr>
          <a:xfrm>
            <a:off x="1333500" y="32956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I(t) = (ε/R)[1 − e^(−Rt/L)].</a:t>
            </a:r>
          </a:p>
        </p:txBody>
      </p:sp>
      <p:sp>
        <p:nvSpPr>
          <p:cNvPr id="13" name="mark-number-3">
            <a:extLst>
              <a:ext uri="{FF2B5EF4-FFF2-40B4-BE49-F238E27FC236}">
                <a16:creationId xmlns:a16="http://schemas.microsoft.com/office/drawing/2014/main" id="{B25563C0-B3A9-422A-8D9D-BC23D0B1AD3D}"/>
              </a:ext>
            </a:extLst>
          </p:cNvPr>
          <p:cNvSpPr>
            <a:spLocks noGrp="1"/>
          </p:cNvSpPr>
          <p:nvPr/>
        </p:nvSpPr>
        <p:spPr>
          <a:xfrm>
            <a:off x="666750" y="4400550"/>
            <a:ext cx="457200" cy="457200"/>
          </a:xfrm>
          <a:prstGeom prst="ellipse">
            <a:avLst/>
          </a:prstGeom>
          <a:solidFill>
            <a:srgbClr val="0D7180"/>
          </a:solidFill>
          <a:ln w="0">
            <a:noFill/>
            <a:prstDash val="solid"/>
          </a:ln>
        </p:spPr>
      </p:sp>
      <p:sp>
        <p:nvSpPr>
          <p:cNvPr id="14" name="mark-number-text-3">
            <a:extLst>
              <a:ext uri="{FF2B5EF4-FFF2-40B4-BE49-F238E27FC236}">
                <a16:creationId xmlns:a16="http://schemas.microsoft.com/office/drawing/2014/main" id="{FB133CAB-4ABB-47F5-8297-9426CC700823}"/>
              </a:ext>
            </a:extLst>
          </p:cNvPr>
          <p:cNvSpPr>
            <a:spLocks noGrp="1"/>
          </p:cNvSpPr>
          <p:nvPr/>
        </p:nvSpPr>
        <p:spPr>
          <a:xfrm>
            <a:off x="666750" y="44577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3</a:t>
            </a:r>
          </a:p>
        </p:txBody>
      </p:sp>
      <p:sp>
        <p:nvSpPr>
          <p:cNvPr id="15" name="mark-point-3">
            <a:extLst>
              <a:ext uri="{FF2B5EF4-FFF2-40B4-BE49-F238E27FC236}">
                <a16:creationId xmlns:a16="http://schemas.microsoft.com/office/drawing/2014/main" id="{D8156D42-BB9A-4A33-8B6B-E07FA342BB70}"/>
              </a:ext>
            </a:extLst>
          </p:cNvPr>
          <p:cNvSpPr>
            <a:spLocks noGrp="1"/>
          </p:cNvSpPr>
          <p:nvPr/>
        </p:nvSpPr>
        <p:spPr>
          <a:xfrm>
            <a:off x="1333500" y="43624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Time constant τ = L/R.</a:t>
            </a:r>
          </a:p>
        </p:txBody>
      </p:sp>
      <p:sp>
        <p:nvSpPr>
          <p:cNvPr id="16" name="improvement-band">
            <a:extLst>
              <a:ext uri="{FF2B5EF4-FFF2-40B4-BE49-F238E27FC236}">
                <a16:creationId xmlns:a16="http://schemas.microsoft.com/office/drawing/2014/main" id="{1B7BE0A5-AE8C-4636-9BAE-9A3DCB52CFDD}"/>
              </a:ext>
            </a:extLst>
          </p:cNvPr>
          <p:cNvSpPr>
            <a:spLocks noGrp="1"/>
          </p:cNvSpPr>
          <p:nvPr/>
        </p:nvSpPr>
        <p:spPr>
          <a:xfrm>
            <a:off x="666750" y="5524500"/>
            <a:ext cx="10858500" cy="552450"/>
          </a:xfrm>
          <a:prstGeom prst="roundRect">
            <a:avLst>
              <a:gd name="adj" fmla="val 20690"/>
            </a:avLst>
          </a:prstGeom>
          <a:solidFill>
            <a:srgbClr val="0B342E"/>
          </a:solidFill>
          <a:ln w="0">
            <a:noFill/>
            <a:prstDash val="solid"/>
          </a:ln>
        </p:spPr>
      </p:sp>
      <p:sp>
        <p:nvSpPr>
          <p:cNvPr id="17" name="improvement-prompt">
            <a:extLst>
              <a:ext uri="{FF2B5EF4-FFF2-40B4-BE49-F238E27FC236}">
                <a16:creationId xmlns:a16="http://schemas.microsoft.com/office/drawing/2014/main" id="{64AFD8FE-AA0B-45B4-B63E-36DCF1A93A9B}"/>
              </a:ext>
            </a:extLst>
          </p:cNvPr>
          <p:cNvSpPr>
            <a:spLocks noGrp="1"/>
          </p:cNvSpPr>
          <p:nvPr/>
        </p:nvSpPr>
        <p:spPr>
          <a:xfrm>
            <a:off x="904875" y="5657850"/>
            <a:ext cx="10382250" cy="32385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Add one missing representation, one unit and one sentence of physical justification.</a:t>
            </a:r>
          </a:p>
        </p:txBody>
      </p:sp>
    </p:spTree>
    <p:extLst>
      <p:ext uri="{BB962C8B-B14F-4D97-AF65-F5344CB8AC3E}">
        <p14:creationId xmlns:p14="http://schemas.microsoft.com/office/powerpoint/2010/main" val="19349278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1" name="group-label">
            <a:extLst>
              <a:ext uri="{FF2B5EF4-FFF2-40B4-BE49-F238E27FC236}">
                <a16:creationId xmlns:a16="http://schemas.microsoft.com/office/drawing/2014/main" id="{D36CEDC1-F98E-4138-9713-A699312245DB}"/>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APC-EM · UNIT 13 · AP PHYSICS C: ELECTRICITY &amp; MAGNETISM</a:t>
            </a:r>
          </a:p>
        </p:txBody>
      </p:sp>
      <p:sp>
        <p:nvSpPr>
          <p:cNvPr id="2" name="page-number">
            <a:extLst>
              <a:ext uri="{FF2B5EF4-FFF2-40B4-BE49-F238E27FC236}">
                <a16:creationId xmlns:a16="http://schemas.microsoft.com/office/drawing/2014/main" id="{9EB2C2E6-73A7-45C7-BFD9-A556EE4E8DE0}"/>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12 / 13</a:t>
            </a:r>
            <a:endParaRPr sz="1650" b="1" i="0">
              <a:solidFill>
                <a:srgbClr val="0A332E"/>
              </a:solidFill>
            </a:endParaRPr>
          </a:p>
        </p:txBody>
      </p:sp>
      <p:sp>
        <p:nvSpPr>
          <p:cNvPr id="3" name="rule-70-666">
            <a:extLst>
              <a:ext uri="{FF2B5EF4-FFF2-40B4-BE49-F238E27FC236}">
                <a16:creationId xmlns:a16="http://schemas.microsoft.com/office/drawing/2014/main" id="{3BC557A5-03C4-4142-A35A-EC9C8E03C7EC}"/>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77DB3060-30B3-48D5-90BB-4ADF60C8ADB0}"/>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APC-EM-U13 · 10–20%</a:t>
            </a:r>
          </a:p>
        </p:txBody>
      </p:sp>
      <p:sp>
        <p:nvSpPr>
          <p:cNvPr id="5" name="slide-title">
            <a:extLst>
              <a:ext uri="{FF2B5EF4-FFF2-40B4-BE49-F238E27FC236}">
                <a16:creationId xmlns:a16="http://schemas.microsoft.com/office/drawing/2014/main" id="{7B47338E-F59C-43C7-825E-7011E511495B}"/>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Final quiz: four questions, one calm brain</a:t>
            </a:r>
          </a:p>
        </p:txBody>
      </p:sp>
      <p:sp>
        <p:nvSpPr>
          <p:cNvPr id="6" name="quiz-instruction">
            <a:extLst>
              <a:ext uri="{FF2B5EF4-FFF2-40B4-BE49-F238E27FC236}">
                <a16:creationId xmlns:a16="http://schemas.microsoft.com/office/drawing/2014/main" id="{76BF3C23-CE32-45D5-A873-A20A1960F699}"/>
              </a:ext>
            </a:extLst>
          </p:cNvPr>
          <p:cNvSpPr>
            <a:spLocks noGrp="1"/>
          </p:cNvSpPr>
          <p:nvPr/>
        </p:nvSpPr>
        <p:spPr>
          <a:xfrm>
            <a:off x="666750" y="1543050"/>
            <a:ext cx="10001250" cy="381000"/>
          </a:xfrm>
          <a:prstGeom prst="rect">
            <a:avLst/>
          </a:prstGeom>
          <a:noFill/>
          <a:ln w="0">
            <a:noFill/>
            <a:prstDash val="solid"/>
          </a:ln>
        </p:spPr>
        <p:txBody>
          <a:bodyPr/>
          <a:lstStyle/>
          <a:p>
            <a:pPr algn="l">
              <a:defRPr sz="1800" b="0" i="0">
                <a:solidFill>
                  <a:srgbClr val="48635E"/>
                </a:solidFill>
              </a:defRPr>
            </a:pPr>
            <a:r>
              <a:rPr sz="1800" b="0" i="0">
                <a:solidFill>
                  <a:srgbClr val="48635E"/>
                </a:solidFill>
              </a:rPr>
              <a:t>Answer all four. Add one reason to the question you found hardest.</a:t>
            </a:r>
          </a:p>
        </p:txBody>
      </p:sp>
      <p:sp>
        <p:nvSpPr>
          <p:cNvPr id="7" name="quiz-question-label-1">
            <a:extLst>
              <a:ext uri="{FF2B5EF4-FFF2-40B4-BE49-F238E27FC236}">
                <a16:creationId xmlns:a16="http://schemas.microsoft.com/office/drawing/2014/main" id="{7767950B-EAFB-47E5-936C-2E29C9DD4193}"/>
              </a:ext>
            </a:extLst>
          </p:cNvPr>
          <p:cNvSpPr>
            <a:spLocks noGrp="1"/>
          </p:cNvSpPr>
          <p:nvPr/>
        </p:nvSpPr>
        <p:spPr>
          <a:xfrm>
            <a:off x="666750" y="2143125"/>
            <a:ext cx="2095500" cy="26670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Q1</a:t>
            </a:r>
          </a:p>
        </p:txBody>
      </p:sp>
      <p:sp>
        <p:nvSpPr>
          <p:cNvPr id="8" name="quiz-question-1">
            <a:extLst>
              <a:ext uri="{FF2B5EF4-FFF2-40B4-BE49-F238E27FC236}">
                <a16:creationId xmlns:a16="http://schemas.microsoft.com/office/drawing/2014/main" id="{88B4FD31-F77A-4A8A-B566-C11DAC26F1D1}"/>
              </a:ext>
            </a:extLst>
          </p:cNvPr>
          <p:cNvSpPr>
            <a:spLocks noGrp="1"/>
          </p:cNvSpPr>
          <p:nvPr/>
        </p:nvSpPr>
        <p:spPr>
          <a:xfrm>
            <a:off x="6667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relationship belongs at the center of this unit model?</a:t>
            </a:r>
          </a:p>
        </p:txBody>
      </p:sp>
      <p:sp>
        <p:nvSpPr>
          <p:cNvPr id="9" name="quiz-choices-1">
            <a:extLst>
              <a:ext uri="{FF2B5EF4-FFF2-40B4-BE49-F238E27FC236}">
                <a16:creationId xmlns:a16="http://schemas.microsoft.com/office/drawing/2014/main" id="{043E2328-D3E6-4331-AB25-BD20005548EA}"/>
              </a:ext>
            </a:extLst>
          </p:cNvPr>
          <p:cNvSpPr>
            <a:spLocks noGrp="1"/>
          </p:cNvSpPr>
          <p:nvPr/>
        </p:nvSpPr>
        <p:spPr>
          <a:xfrm>
            <a:off x="666750" y="3171825"/>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ε = −dΦB/dt · B speed = distance only · C energy = force/time · D field = charge × time</a:t>
            </a:r>
          </a:p>
        </p:txBody>
      </p:sp>
      <p:sp>
        <p:nvSpPr>
          <p:cNvPr id="10" name="rule-70-425">
            <a:extLst>
              <a:ext uri="{FF2B5EF4-FFF2-40B4-BE49-F238E27FC236}">
                <a16:creationId xmlns:a16="http://schemas.microsoft.com/office/drawing/2014/main" id="{8C9593C7-E106-4AB6-870E-BB25DF3FBB42}"/>
              </a:ext>
            </a:extLst>
          </p:cNvPr>
          <p:cNvSpPr>
            <a:spLocks noGrp="1"/>
          </p:cNvSpPr>
          <p:nvPr/>
        </p:nvSpPr>
        <p:spPr>
          <a:xfrm>
            <a:off x="666750" y="4048125"/>
            <a:ext cx="5143500" cy="9525"/>
          </a:xfrm>
          <a:prstGeom prst="rect">
            <a:avLst/>
          </a:prstGeom>
          <a:solidFill>
            <a:srgbClr val="A9BBB4"/>
          </a:solidFill>
          <a:ln w="0">
            <a:noFill/>
            <a:prstDash val="solid"/>
          </a:ln>
        </p:spPr>
      </p:sp>
      <p:sp>
        <p:nvSpPr>
          <p:cNvPr id="11" name="quiz-question-label-2">
            <a:extLst>
              <a:ext uri="{FF2B5EF4-FFF2-40B4-BE49-F238E27FC236}">
                <a16:creationId xmlns:a16="http://schemas.microsoft.com/office/drawing/2014/main" id="{69825052-E876-4EC4-A531-561FD00E3AB6}"/>
              </a:ext>
            </a:extLst>
          </p:cNvPr>
          <p:cNvSpPr>
            <a:spLocks noGrp="1"/>
          </p:cNvSpPr>
          <p:nvPr/>
        </p:nvSpPr>
        <p:spPr>
          <a:xfrm>
            <a:off x="6191250" y="2143125"/>
            <a:ext cx="2095500" cy="26670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Q2</a:t>
            </a:r>
          </a:p>
        </p:txBody>
      </p:sp>
      <p:sp>
        <p:nvSpPr>
          <p:cNvPr id="12" name="quiz-question-2">
            <a:extLst>
              <a:ext uri="{FF2B5EF4-FFF2-40B4-BE49-F238E27FC236}">
                <a16:creationId xmlns:a16="http://schemas.microsoft.com/office/drawing/2014/main" id="{0394ADB4-1468-4DB9-B09F-402F867D7242}"/>
              </a:ext>
            </a:extLst>
          </p:cNvPr>
          <p:cNvSpPr>
            <a:spLocks noGrp="1"/>
          </p:cNvSpPr>
          <p:nvPr/>
        </p:nvSpPr>
        <p:spPr>
          <a:xfrm>
            <a:off x="61912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AP science practice is used when students plot labelled quantitative data?</a:t>
            </a:r>
          </a:p>
        </p:txBody>
      </p:sp>
      <p:sp>
        <p:nvSpPr>
          <p:cNvPr id="13" name="quiz-choices-2">
            <a:extLst>
              <a:ext uri="{FF2B5EF4-FFF2-40B4-BE49-F238E27FC236}">
                <a16:creationId xmlns:a16="http://schemas.microsoft.com/office/drawing/2014/main" id="{E031A343-B169-4A29-AF92-18B95F1B38BD}"/>
              </a:ext>
            </a:extLst>
          </p:cNvPr>
          <p:cNvSpPr>
            <a:spLocks noGrp="1"/>
          </p:cNvSpPr>
          <p:nvPr/>
        </p:nvSpPr>
        <p:spPr>
          <a:xfrm>
            <a:off x="6191250" y="3171825"/>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1.B · B 2.D · C 3.A · D none</a:t>
            </a:r>
          </a:p>
        </p:txBody>
      </p:sp>
      <p:sp>
        <p:nvSpPr>
          <p:cNvPr id="14" name="rule-650-425">
            <a:extLst>
              <a:ext uri="{FF2B5EF4-FFF2-40B4-BE49-F238E27FC236}">
                <a16:creationId xmlns:a16="http://schemas.microsoft.com/office/drawing/2014/main" id="{5E4874E2-F6B4-49DE-981B-4F05F5D14FE7}"/>
              </a:ext>
            </a:extLst>
          </p:cNvPr>
          <p:cNvSpPr>
            <a:spLocks noGrp="1"/>
          </p:cNvSpPr>
          <p:nvPr/>
        </p:nvSpPr>
        <p:spPr>
          <a:xfrm>
            <a:off x="6191250" y="4048125"/>
            <a:ext cx="5143500" cy="9525"/>
          </a:xfrm>
          <a:prstGeom prst="rect">
            <a:avLst/>
          </a:prstGeom>
          <a:solidFill>
            <a:srgbClr val="A9BBB4"/>
          </a:solidFill>
          <a:ln w="0">
            <a:noFill/>
            <a:prstDash val="solid"/>
          </a:ln>
        </p:spPr>
      </p:sp>
      <p:sp>
        <p:nvSpPr>
          <p:cNvPr id="15" name="quiz-question-label-3">
            <a:extLst>
              <a:ext uri="{FF2B5EF4-FFF2-40B4-BE49-F238E27FC236}">
                <a16:creationId xmlns:a16="http://schemas.microsoft.com/office/drawing/2014/main" id="{2DE2ABDE-2DB4-48A9-A4C7-5666C45FCE37}"/>
              </a:ext>
            </a:extLst>
          </p:cNvPr>
          <p:cNvSpPr>
            <a:spLocks noGrp="1"/>
          </p:cNvSpPr>
          <p:nvPr/>
        </p:nvSpPr>
        <p:spPr>
          <a:xfrm>
            <a:off x="666750" y="4095750"/>
            <a:ext cx="2095500" cy="26670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Q3</a:t>
            </a:r>
          </a:p>
        </p:txBody>
      </p:sp>
      <p:sp>
        <p:nvSpPr>
          <p:cNvPr id="16" name="quiz-question-3">
            <a:extLst>
              <a:ext uri="{FF2B5EF4-FFF2-40B4-BE49-F238E27FC236}">
                <a16:creationId xmlns:a16="http://schemas.microsoft.com/office/drawing/2014/main" id="{5EDC9653-B2C3-407A-A5CA-271B668F2204}"/>
              </a:ext>
            </a:extLst>
          </p:cNvPr>
          <p:cNvSpPr>
            <a:spLocks noGrp="1"/>
          </p:cNvSpPr>
          <p:nvPr/>
        </p:nvSpPr>
        <p:spPr>
          <a:xfrm>
            <a:off x="666750" y="4419600"/>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statement correctly repairs today’s physics trap?</a:t>
            </a:r>
          </a:p>
        </p:txBody>
      </p:sp>
      <p:sp>
        <p:nvSpPr>
          <p:cNvPr id="17" name="quiz-choices-3">
            <a:extLst>
              <a:ext uri="{FF2B5EF4-FFF2-40B4-BE49-F238E27FC236}">
                <a16:creationId xmlns:a16="http://schemas.microsoft.com/office/drawing/2014/main" id="{E19B76C7-E4AF-4EA0-B45C-74D01ED07141}"/>
              </a:ext>
            </a:extLst>
          </p:cNvPr>
          <p:cNvSpPr>
            <a:spLocks noGrp="1"/>
          </p:cNvSpPr>
          <p:nvPr/>
        </p:nvSpPr>
        <p:spPr>
          <a:xfrm>
            <a:off x="666750" y="5124450"/>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It opposes the change in magnetic…field is decreasing. · B Lenz’s law says the induced field…external magnetic field. · C Signs and units never matter · D A graph is decorative</a:t>
            </a:r>
          </a:p>
        </p:txBody>
      </p:sp>
      <p:sp>
        <p:nvSpPr>
          <p:cNvPr id="18" name="quiz-question-label-4">
            <a:extLst>
              <a:ext uri="{FF2B5EF4-FFF2-40B4-BE49-F238E27FC236}">
                <a16:creationId xmlns:a16="http://schemas.microsoft.com/office/drawing/2014/main" id="{0E5468D3-1ACA-4784-B239-7823DBFDDF66}"/>
              </a:ext>
            </a:extLst>
          </p:cNvPr>
          <p:cNvSpPr>
            <a:spLocks noGrp="1"/>
          </p:cNvSpPr>
          <p:nvPr/>
        </p:nvSpPr>
        <p:spPr>
          <a:xfrm>
            <a:off x="6191250" y="4095750"/>
            <a:ext cx="2095500" cy="26670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Q4</a:t>
            </a:r>
          </a:p>
        </p:txBody>
      </p:sp>
      <p:sp>
        <p:nvSpPr>
          <p:cNvPr id="19" name="quiz-question-4">
            <a:extLst>
              <a:ext uri="{FF2B5EF4-FFF2-40B4-BE49-F238E27FC236}">
                <a16:creationId xmlns:a16="http://schemas.microsoft.com/office/drawing/2014/main" id="{98202A8A-4CC0-4653-9F2C-360041FBEB53}"/>
              </a:ext>
            </a:extLst>
          </p:cNvPr>
          <p:cNvSpPr>
            <a:spLocks noGrp="1"/>
          </p:cNvSpPr>
          <p:nvPr/>
        </p:nvSpPr>
        <p:spPr>
          <a:xfrm>
            <a:off x="6191250" y="4419600"/>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What should follow a numerical AP Physics result?</a:t>
            </a:r>
          </a:p>
        </p:txBody>
      </p:sp>
      <p:sp>
        <p:nvSpPr>
          <p:cNvPr id="20" name="quiz-choices-4">
            <a:extLst>
              <a:ext uri="{FF2B5EF4-FFF2-40B4-BE49-F238E27FC236}">
                <a16:creationId xmlns:a16="http://schemas.microsoft.com/office/drawing/2014/main" id="{481FFADE-5264-4193-9D36-4298C454527A}"/>
              </a:ext>
            </a:extLst>
          </p:cNvPr>
          <p:cNvSpPr>
            <a:spLocks noGrp="1"/>
          </p:cNvSpPr>
          <p:nvPr/>
        </p:nvSpPr>
        <p:spPr>
          <a:xfrm>
            <a:off x="6191250" y="5124450"/>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Units and a physical interpretation · B Only more decimals · C A copied formula · D No sign convention</a:t>
            </a:r>
          </a:p>
        </p:txBody>
      </p:sp>
    </p:spTree>
    <p:extLst>
      <p:ext uri="{BB962C8B-B14F-4D97-AF65-F5344CB8AC3E}">
        <p14:creationId xmlns:p14="http://schemas.microsoft.com/office/powerpoint/2010/main" val="6098080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6" name="group-label">
            <a:extLst>
              <a:ext uri="{FF2B5EF4-FFF2-40B4-BE49-F238E27FC236}">
                <a16:creationId xmlns:a16="http://schemas.microsoft.com/office/drawing/2014/main" id="{A4648B50-36D9-42F0-A0B3-4CAF85884A2D}"/>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APC-EM · UNIT 13 · AP PHYSICS C: ELECTRICITY &amp; MAGNETISM</a:t>
            </a:r>
          </a:p>
        </p:txBody>
      </p:sp>
      <p:sp>
        <p:nvSpPr>
          <p:cNvPr id="2" name="page-number">
            <a:extLst>
              <a:ext uri="{FF2B5EF4-FFF2-40B4-BE49-F238E27FC236}">
                <a16:creationId xmlns:a16="http://schemas.microsoft.com/office/drawing/2014/main" id="{8B80CEEB-E2D5-410D-B4E2-CA43AAEE4690}"/>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13 / 13</a:t>
            </a:r>
            <a:endParaRPr sz="1650" b="1" i="0">
              <a:solidFill>
                <a:srgbClr val="F4F0E2"/>
              </a:solidFill>
            </a:endParaRPr>
          </a:p>
        </p:txBody>
      </p:sp>
      <p:sp>
        <p:nvSpPr>
          <p:cNvPr id="3" name="rule-70-666">
            <a:extLst>
              <a:ext uri="{FF2B5EF4-FFF2-40B4-BE49-F238E27FC236}">
                <a16:creationId xmlns:a16="http://schemas.microsoft.com/office/drawing/2014/main" id="{8B17079E-CA2E-47CC-B4FE-E425C53552E6}"/>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E5554D01-F014-4B91-9B69-64CE444EEF63}"/>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APC-EM-U13 · 10–20%</a:t>
            </a:r>
          </a:p>
        </p:txBody>
      </p:sp>
      <p:sp>
        <p:nvSpPr>
          <p:cNvPr id="5" name="slide-title">
            <a:extLst>
              <a:ext uri="{FF2B5EF4-FFF2-40B4-BE49-F238E27FC236}">
                <a16:creationId xmlns:a16="http://schemas.microsoft.com/office/drawing/2014/main" id="{756B1D18-C6AC-43A4-BC79-AFB9A7B9BB72}"/>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F4F0E2"/>
                </a:solidFill>
              </a:defRPr>
            </a:pPr>
            <a:r>
              <a:rPr sz="3600" b="1" i="0">
                <a:solidFill>
                  <a:srgbClr val="F4F0E2"/>
                </a:solidFill>
              </a:rPr>
              <a:t>Quiz answers: correct, explain, improve</a:t>
            </a:r>
          </a:p>
        </p:txBody>
      </p:sp>
      <p:sp>
        <p:nvSpPr>
          <p:cNvPr id="6" name="answer-number-1">
            <a:extLst>
              <a:ext uri="{FF2B5EF4-FFF2-40B4-BE49-F238E27FC236}">
                <a16:creationId xmlns:a16="http://schemas.microsoft.com/office/drawing/2014/main" id="{F4C4CF4E-B88B-4F54-9197-F27038308EFC}"/>
              </a:ext>
            </a:extLst>
          </p:cNvPr>
          <p:cNvSpPr>
            <a:spLocks noGrp="1"/>
          </p:cNvSpPr>
          <p:nvPr/>
        </p:nvSpPr>
        <p:spPr>
          <a:xfrm>
            <a:off x="714375" y="1714500"/>
            <a:ext cx="476250" cy="476250"/>
          </a:xfrm>
          <a:prstGeom prst="ellipse">
            <a:avLst/>
          </a:prstGeom>
          <a:solidFill>
            <a:srgbClr val="52C3D3"/>
          </a:solidFill>
          <a:ln w="0">
            <a:noFill/>
            <a:prstDash val="solid"/>
          </a:ln>
        </p:spPr>
      </p:sp>
      <p:sp>
        <p:nvSpPr>
          <p:cNvPr id="7" name="answer-number-text-1">
            <a:extLst>
              <a:ext uri="{FF2B5EF4-FFF2-40B4-BE49-F238E27FC236}">
                <a16:creationId xmlns:a16="http://schemas.microsoft.com/office/drawing/2014/main" id="{BD95DDD9-9E1C-49FA-B6DD-D2DCA253B363}"/>
              </a:ext>
            </a:extLst>
          </p:cNvPr>
          <p:cNvSpPr>
            <a:spLocks noGrp="1"/>
          </p:cNvSpPr>
          <p:nvPr/>
        </p:nvSpPr>
        <p:spPr>
          <a:xfrm>
            <a:off x="714375" y="178117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1.</a:t>
            </a:r>
          </a:p>
        </p:txBody>
      </p:sp>
      <p:sp>
        <p:nvSpPr>
          <p:cNvPr id="8" name="answer-value-1">
            <a:extLst>
              <a:ext uri="{FF2B5EF4-FFF2-40B4-BE49-F238E27FC236}">
                <a16:creationId xmlns:a16="http://schemas.microsoft.com/office/drawing/2014/main" id="{65183533-23F1-4112-82A1-FDB582257187}"/>
              </a:ext>
            </a:extLst>
          </p:cNvPr>
          <p:cNvSpPr>
            <a:spLocks noGrp="1"/>
          </p:cNvSpPr>
          <p:nvPr/>
        </p:nvSpPr>
        <p:spPr>
          <a:xfrm>
            <a:off x="1476375" y="1647825"/>
            <a:ext cx="4762500" cy="80010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Answer: ε = −dΦB/dt</a:t>
            </a:r>
          </a:p>
        </p:txBody>
      </p:sp>
      <p:sp>
        <p:nvSpPr>
          <p:cNvPr id="9" name="answer-reason-1">
            <a:extLst>
              <a:ext uri="{FF2B5EF4-FFF2-40B4-BE49-F238E27FC236}">
                <a16:creationId xmlns:a16="http://schemas.microsoft.com/office/drawing/2014/main" id="{E4D28332-30FB-40CF-8EB8-FCEB8AAFF5F1}"/>
              </a:ext>
            </a:extLst>
          </p:cNvPr>
          <p:cNvSpPr>
            <a:spLocks noGrp="1"/>
          </p:cNvSpPr>
          <p:nvPr/>
        </p:nvSpPr>
        <p:spPr>
          <a:xfrm>
            <a:off x="6477000" y="1695450"/>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It is one of the unit’s governing relationships.</a:t>
            </a:r>
          </a:p>
        </p:txBody>
      </p:sp>
      <p:sp>
        <p:nvSpPr>
          <p:cNvPr id="10" name="rule-155-262">
            <a:extLst>
              <a:ext uri="{FF2B5EF4-FFF2-40B4-BE49-F238E27FC236}">
                <a16:creationId xmlns:a16="http://schemas.microsoft.com/office/drawing/2014/main" id="{563F8181-6055-4451-A474-3788AD3AD3B3}"/>
              </a:ext>
            </a:extLst>
          </p:cNvPr>
          <p:cNvSpPr>
            <a:spLocks noGrp="1"/>
          </p:cNvSpPr>
          <p:nvPr/>
        </p:nvSpPr>
        <p:spPr>
          <a:xfrm>
            <a:off x="1476375" y="2495550"/>
            <a:ext cx="9667875" cy="9525"/>
          </a:xfrm>
          <a:prstGeom prst="rect">
            <a:avLst/>
          </a:prstGeom>
          <a:solidFill>
            <a:srgbClr val="47716A"/>
          </a:solidFill>
          <a:ln w="0">
            <a:noFill/>
            <a:prstDash val="solid"/>
          </a:ln>
        </p:spPr>
      </p:sp>
      <p:sp>
        <p:nvSpPr>
          <p:cNvPr id="11" name="answer-number-2">
            <a:extLst>
              <a:ext uri="{FF2B5EF4-FFF2-40B4-BE49-F238E27FC236}">
                <a16:creationId xmlns:a16="http://schemas.microsoft.com/office/drawing/2014/main" id="{2F8EC24D-65F6-4FAF-8A89-4D2B7F0C82E3}"/>
              </a:ext>
            </a:extLst>
          </p:cNvPr>
          <p:cNvSpPr>
            <a:spLocks noGrp="1"/>
          </p:cNvSpPr>
          <p:nvPr/>
        </p:nvSpPr>
        <p:spPr>
          <a:xfrm>
            <a:off x="714375" y="2695575"/>
            <a:ext cx="476250" cy="476250"/>
          </a:xfrm>
          <a:prstGeom prst="ellipse">
            <a:avLst/>
          </a:prstGeom>
          <a:solidFill>
            <a:srgbClr val="52C3D3"/>
          </a:solidFill>
          <a:ln w="0">
            <a:noFill/>
            <a:prstDash val="solid"/>
          </a:ln>
        </p:spPr>
      </p:sp>
      <p:sp>
        <p:nvSpPr>
          <p:cNvPr id="12" name="answer-number-text-2">
            <a:extLst>
              <a:ext uri="{FF2B5EF4-FFF2-40B4-BE49-F238E27FC236}">
                <a16:creationId xmlns:a16="http://schemas.microsoft.com/office/drawing/2014/main" id="{C10ECCC7-8776-4F3E-A17C-C797BE535844}"/>
              </a:ext>
            </a:extLst>
          </p:cNvPr>
          <p:cNvSpPr>
            <a:spLocks noGrp="1"/>
          </p:cNvSpPr>
          <p:nvPr/>
        </p:nvSpPr>
        <p:spPr>
          <a:xfrm>
            <a:off x="714375" y="276225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2.</a:t>
            </a:r>
          </a:p>
        </p:txBody>
      </p:sp>
      <p:sp>
        <p:nvSpPr>
          <p:cNvPr id="13" name="answer-value-2">
            <a:extLst>
              <a:ext uri="{FF2B5EF4-FFF2-40B4-BE49-F238E27FC236}">
                <a16:creationId xmlns:a16="http://schemas.microsoft.com/office/drawing/2014/main" id="{15AF9FCC-1C75-45CA-BE1D-1F1725E6BAA7}"/>
              </a:ext>
            </a:extLst>
          </p:cNvPr>
          <p:cNvSpPr>
            <a:spLocks noGrp="1"/>
          </p:cNvSpPr>
          <p:nvPr/>
        </p:nvSpPr>
        <p:spPr>
          <a:xfrm>
            <a:off x="1476375" y="2628900"/>
            <a:ext cx="4762500" cy="80010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Answer: 1.B</a:t>
            </a:r>
          </a:p>
        </p:txBody>
      </p:sp>
      <p:sp>
        <p:nvSpPr>
          <p:cNvPr id="14" name="answer-reason-2">
            <a:extLst>
              <a:ext uri="{FF2B5EF4-FFF2-40B4-BE49-F238E27FC236}">
                <a16:creationId xmlns:a16="http://schemas.microsoft.com/office/drawing/2014/main" id="{B91E63BC-A2CE-48A5-B399-C4745A3CF649}"/>
              </a:ext>
            </a:extLst>
          </p:cNvPr>
          <p:cNvSpPr>
            <a:spLocks noGrp="1"/>
          </p:cNvSpPr>
          <p:nvPr/>
        </p:nvSpPr>
        <p:spPr>
          <a:xfrm>
            <a:off x="6477000" y="2676525"/>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Practice 1.B is creating quantitative graphs with scales and units.</a:t>
            </a:r>
          </a:p>
        </p:txBody>
      </p:sp>
      <p:sp>
        <p:nvSpPr>
          <p:cNvPr id="15" name="rule-155-365">
            <a:extLst>
              <a:ext uri="{FF2B5EF4-FFF2-40B4-BE49-F238E27FC236}">
                <a16:creationId xmlns:a16="http://schemas.microsoft.com/office/drawing/2014/main" id="{E9C69FE4-D22C-42B0-88CC-2BE7CFB09C07}"/>
              </a:ext>
            </a:extLst>
          </p:cNvPr>
          <p:cNvSpPr>
            <a:spLocks noGrp="1"/>
          </p:cNvSpPr>
          <p:nvPr/>
        </p:nvSpPr>
        <p:spPr>
          <a:xfrm>
            <a:off x="1476375" y="3476625"/>
            <a:ext cx="9667875" cy="9525"/>
          </a:xfrm>
          <a:prstGeom prst="rect">
            <a:avLst/>
          </a:prstGeom>
          <a:solidFill>
            <a:srgbClr val="47716A"/>
          </a:solidFill>
          <a:ln w="0">
            <a:noFill/>
            <a:prstDash val="solid"/>
          </a:ln>
        </p:spPr>
      </p:sp>
      <p:sp>
        <p:nvSpPr>
          <p:cNvPr id="16" name="answer-number-3">
            <a:extLst>
              <a:ext uri="{FF2B5EF4-FFF2-40B4-BE49-F238E27FC236}">
                <a16:creationId xmlns:a16="http://schemas.microsoft.com/office/drawing/2014/main" id="{4C012FD4-459B-4108-8C8E-5828BD72746F}"/>
              </a:ext>
            </a:extLst>
          </p:cNvPr>
          <p:cNvSpPr>
            <a:spLocks noGrp="1"/>
          </p:cNvSpPr>
          <p:nvPr/>
        </p:nvSpPr>
        <p:spPr>
          <a:xfrm>
            <a:off x="714375" y="3676650"/>
            <a:ext cx="476250" cy="476250"/>
          </a:xfrm>
          <a:prstGeom prst="ellipse">
            <a:avLst/>
          </a:prstGeom>
          <a:solidFill>
            <a:srgbClr val="52C3D3"/>
          </a:solidFill>
          <a:ln w="0">
            <a:noFill/>
            <a:prstDash val="solid"/>
          </a:ln>
        </p:spPr>
      </p:sp>
      <p:sp>
        <p:nvSpPr>
          <p:cNvPr id="17" name="answer-number-text-3">
            <a:extLst>
              <a:ext uri="{FF2B5EF4-FFF2-40B4-BE49-F238E27FC236}">
                <a16:creationId xmlns:a16="http://schemas.microsoft.com/office/drawing/2014/main" id="{3DBC9A5C-EF8B-4347-B065-49958676D459}"/>
              </a:ext>
            </a:extLst>
          </p:cNvPr>
          <p:cNvSpPr>
            <a:spLocks noGrp="1"/>
          </p:cNvSpPr>
          <p:nvPr/>
        </p:nvSpPr>
        <p:spPr>
          <a:xfrm>
            <a:off x="714375" y="374332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3.</a:t>
            </a:r>
          </a:p>
        </p:txBody>
      </p:sp>
      <p:sp>
        <p:nvSpPr>
          <p:cNvPr id="18" name="answer-value-3">
            <a:extLst>
              <a:ext uri="{FF2B5EF4-FFF2-40B4-BE49-F238E27FC236}">
                <a16:creationId xmlns:a16="http://schemas.microsoft.com/office/drawing/2014/main" id="{0D6D027E-0E3D-4C57-857E-4C6E1BB47C7E}"/>
              </a:ext>
            </a:extLst>
          </p:cNvPr>
          <p:cNvSpPr>
            <a:spLocks noGrp="1"/>
          </p:cNvSpPr>
          <p:nvPr/>
        </p:nvSpPr>
        <p:spPr>
          <a:xfrm>
            <a:off x="1476375" y="3609975"/>
            <a:ext cx="4762500" cy="80010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Answer: It opposes the change in magnetic flux; it can point with the original field when that field is decreasing.</a:t>
            </a:r>
          </a:p>
        </p:txBody>
      </p:sp>
      <p:sp>
        <p:nvSpPr>
          <p:cNvPr id="19" name="answer-reason-3">
            <a:extLst>
              <a:ext uri="{FF2B5EF4-FFF2-40B4-BE49-F238E27FC236}">
                <a16:creationId xmlns:a16="http://schemas.microsoft.com/office/drawing/2014/main" id="{4209E31E-B09F-4580-AF38-86B29BD12435}"/>
              </a:ext>
            </a:extLst>
          </p:cNvPr>
          <p:cNvSpPr>
            <a:spLocks noGrp="1"/>
          </p:cNvSpPr>
          <p:nvPr/>
        </p:nvSpPr>
        <p:spPr>
          <a:xfrm>
            <a:off x="6477000" y="3657600"/>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The correction states the physically valid boundary or relationship.</a:t>
            </a:r>
          </a:p>
        </p:txBody>
      </p:sp>
      <p:sp>
        <p:nvSpPr>
          <p:cNvPr id="20" name="rule-155-468">
            <a:extLst>
              <a:ext uri="{FF2B5EF4-FFF2-40B4-BE49-F238E27FC236}">
                <a16:creationId xmlns:a16="http://schemas.microsoft.com/office/drawing/2014/main" id="{D86947D6-90B4-47E5-8990-DB66EF6533B7}"/>
              </a:ext>
            </a:extLst>
          </p:cNvPr>
          <p:cNvSpPr>
            <a:spLocks noGrp="1"/>
          </p:cNvSpPr>
          <p:nvPr/>
        </p:nvSpPr>
        <p:spPr>
          <a:xfrm>
            <a:off x="1476375" y="4457700"/>
            <a:ext cx="9667875" cy="9525"/>
          </a:xfrm>
          <a:prstGeom prst="rect">
            <a:avLst/>
          </a:prstGeom>
          <a:solidFill>
            <a:srgbClr val="47716A"/>
          </a:solidFill>
          <a:ln w="0">
            <a:noFill/>
            <a:prstDash val="solid"/>
          </a:ln>
        </p:spPr>
      </p:sp>
      <p:sp>
        <p:nvSpPr>
          <p:cNvPr id="21" name="answer-number-4">
            <a:extLst>
              <a:ext uri="{FF2B5EF4-FFF2-40B4-BE49-F238E27FC236}">
                <a16:creationId xmlns:a16="http://schemas.microsoft.com/office/drawing/2014/main" id="{B6E0A26C-CDF7-4F77-B880-B9D92754991E}"/>
              </a:ext>
            </a:extLst>
          </p:cNvPr>
          <p:cNvSpPr>
            <a:spLocks noGrp="1"/>
          </p:cNvSpPr>
          <p:nvPr/>
        </p:nvSpPr>
        <p:spPr>
          <a:xfrm>
            <a:off x="714375" y="4657725"/>
            <a:ext cx="476250" cy="476250"/>
          </a:xfrm>
          <a:prstGeom prst="ellipse">
            <a:avLst/>
          </a:prstGeom>
          <a:solidFill>
            <a:srgbClr val="52C3D3"/>
          </a:solidFill>
          <a:ln w="0">
            <a:noFill/>
            <a:prstDash val="solid"/>
          </a:ln>
        </p:spPr>
      </p:sp>
      <p:sp>
        <p:nvSpPr>
          <p:cNvPr id="22" name="answer-number-text-4">
            <a:extLst>
              <a:ext uri="{FF2B5EF4-FFF2-40B4-BE49-F238E27FC236}">
                <a16:creationId xmlns:a16="http://schemas.microsoft.com/office/drawing/2014/main" id="{25C9FCCD-2FA5-4125-96DA-7513F8FE646E}"/>
              </a:ext>
            </a:extLst>
          </p:cNvPr>
          <p:cNvSpPr>
            <a:spLocks noGrp="1"/>
          </p:cNvSpPr>
          <p:nvPr/>
        </p:nvSpPr>
        <p:spPr>
          <a:xfrm>
            <a:off x="714375" y="472440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4.</a:t>
            </a:r>
          </a:p>
        </p:txBody>
      </p:sp>
      <p:sp>
        <p:nvSpPr>
          <p:cNvPr id="23" name="answer-value-4">
            <a:extLst>
              <a:ext uri="{FF2B5EF4-FFF2-40B4-BE49-F238E27FC236}">
                <a16:creationId xmlns:a16="http://schemas.microsoft.com/office/drawing/2014/main" id="{7C8AE2A5-D1E1-4E7F-AEF2-BCF8CF86CE2F}"/>
              </a:ext>
            </a:extLst>
          </p:cNvPr>
          <p:cNvSpPr>
            <a:spLocks noGrp="1"/>
          </p:cNvSpPr>
          <p:nvPr/>
        </p:nvSpPr>
        <p:spPr>
          <a:xfrm>
            <a:off x="1476375" y="4591050"/>
            <a:ext cx="4762500" cy="80010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Answer: Units and a physical interpretation</a:t>
            </a:r>
          </a:p>
        </p:txBody>
      </p:sp>
      <p:sp>
        <p:nvSpPr>
          <p:cNvPr id="24" name="answer-reason-4">
            <a:extLst>
              <a:ext uri="{FF2B5EF4-FFF2-40B4-BE49-F238E27FC236}">
                <a16:creationId xmlns:a16="http://schemas.microsoft.com/office/drawing/2014/main" id="{C54E2209-6367-4D6D-A73A-54CAB526DB97}"/>
              </a:ext>
            </a:extLst>
          </p:cNvPr>
          <p:cNvSpPr>
            <a:spLocks noGrp="1"/>
          </p:cNvSpPr>
          <p:nvPr/>
        </p:nvSpPr>
        <p:spPr>
          <a:xfrm>
            <a:off x="6477000" y="4638675"/>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A complete response connects mathematics to the model and reports units.</a:t>
            </a:r>
          </a:p>
        </p:txBody>
      </p:sp>
      <p:sp>
        <p:nvSpPr>
          <p:cNvPr id="25" name="exit-ticket">
            <a:extLst>
              <a:ext uri="{FF2B5EF4-FFF2-40B4-BE49-F238E27FC236}">
                <a16:creationId xmlns:a16="http://schemas.microsoft.com/office/drawing/2014/main" id="{666BA7FE-73F1-46C0-9A86-B0FB910BFBE3}"/>
              </a:ext>
            </a:extLst>
          </p:cNvPr>
          <p:cNvSpPr>
            <a:spLocks noGrp="1"/>
          </p:cNvSpPr>
          <p:nvPr/>
        </p:nvSpPr>
        <p:spPr>
          <a:xfrm>
            <a:off x="1047750" y="5743575"/>
            <a:ext cx="10096500" cy="400050"/>
          </a:xfrm>
          <a:prstGeom prst="rect">
            <a:avLst/>
          </a:prstGeom>
          <a:noFill/>
          <a:ln w="0">
            <a:noFill/>
            <a:prstDash val="solid"/>
          </a:ln>
        </p:spPr>
        <p:txBody>
          <a:bodyPr/>
          <a:lstStyle/>
          <a:p>
            <a:pPr algn="ctr">
              <a:defRPr sz="1875" b="1" i="0">
                <a:solidFill>
                  <a:srgbClr val="52C3D3"/>
                </a:solidFill>
              </a:defRPr>
            </a:pPr>
            <a:r>
              <a:rPr sz="1875" b="1" i="0">
                <a:solidFill>
                  <a:srgbClr val="52C3D3"/>
                </a:solidFill>
              </a:rPr>
              <a:t>Next move: Correct one response, name the AP science practice you used, and write one new question about this unit.</a:t>
            </a:r>
          </a:p>
        </p:txBody>
      </p:sp>
    </p:spTree>
    <p:extLst>
      <p:ext uri="{BB962C8B-B14F-4D97-AF65-F5344CB8AC3E}">
        <p14:creationId xmlns:p14="http://schemas.microsoft.com/office/powerpoint/2010/main" val="14098957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7" name="group-label">
            <a:extLst>
              <a:ext uri="{FF2B5EF4-FFF2-40B4-BE49-F238E27FC236}">
                <a16:creationId xmlns:a16="http://schemas.microsoft.com/office/drawing/2014/main" id="{10F84F20-6213-4D5E-A124-A1CD4DD68F6F}"/>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APC-EM · UNIT 13 · AP PHYSICS C: ELECTRICITY &amp; MAGNETISM</a:t>
            </a:r>
          </a:p>
        </p:txBody>
      </p:sp>
      <p:sp>
        <p:nvSpPr>
          <p:cNvPr id="2" name="page-number">
            <a:extLst>
              <a:ext uri="{FF2B5EF4-FFF2-40B4-BE49-F238E27FC236}">
                <a16:creationId xmlns:a16="http://schemas.microsoft.com/office/drawing/2014/main" id="{B0E877B5-4482-496D-B86C-D39ED434BCC3}"/>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02 / 13</a:t>
            </a:r>
            <a:endParaRPr sz="1650" b="1" i="0">
              <a:solidFill>
                <a:srgbClr val="0A332E"/>
              </a:solidFill>
            </a:endParaRPr>
          </a:p>
        </p:txBody>
      </p:sp>
      <p:sp>
        <p:nvSpPr>
          <p:cNvPr id="3" name="rule-70-666">
            <a:extLst>
              <a:ext uri="{FF2B5EF4-FFF2-40B4-BE49-F238E27FC236}">
                <a16:creationId xmlns:a16="http://schemas.microsoft.com/office/drawing/2014/main" id="{E8DDD0AD-CBED-44DB-BEDD-79710668FE2B}"/>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EE68D9F6-0238-4CD5-A298-9426055ADF49}"/>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APC-EM-U13 · 10–20%</a:t>
            </a:r>
          </a:p>
        </p:txBody>
      </p:sp>
      <p:sp>
        <p:nvSpPr>
          <p:cNvPr id="5" name="slide-title">
            <a:extLst>
              <a:ext uri="{FF2B5EF4-FFF2-40B4-BE49-F238E27FC236}">
                <a16:creationId xmlns:a16="http://schemas.microsoft.com/office/drawing/2014/main" id="{8C5A602F-E9FF-4AE3-A8E2-DD3D7870EEE3}"/>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Three ideas to wake up</a:t>
            </a:r>
          </a:p>
        </p:txBody>
      </p:sp>
      <p:sp>
        <p:nvSpPr>
          <p:cNvPr id="6" name="retrieval-instruction">
            <a:extLst>
              <a:ext uri="{FF2B5EF4-FFF2-40B4-BE49-F238E27FC236}">
                <a16:creationId xmlns:a16="http://schemas.microsoft.com/office/drawing/2014/main" id="{BB6871BC-C1F6-43FB-9F0E-15CB872D9019}"/>
              </a:ext>
            </a:extLst>
          </p:cNvPr>
          <p:cNvSpPr>
            <a:spLocks noGrp="1"/>
          </p:cNvSpPr>
          <p:nvPr/>
        </p:nvSpPr>
        <p:spPr>
          <a:xfrm>
            <a:off x="666750" y="1524000"/>
            <a:ext cx="9906000" cy="419100"/>
          </a:xfrm>
          <a:prstGeom prst="rect">
            <a:avLst/>
          </a:prstGeom>
          <a:noFill/>
          <a:ln w="0">
            <a:noFill/>
            <a:prstDash val="solid"/>
          </a:ln>
        </p:spPr>
        <p:txBody>
          <a:bodyPr/>
          <a:lstStyle/>
          <a:p>
            <a:pPr algn="l">
              <a:defRPr sz="1950" b="0" i="0">
                <a:solidFill>
                  <a:srgbClr val="48635E"/>
                </a:solidFill>
              </a:defRPr>
            </a:pPr>
            <a:r>
              <a:rPr sz="1950" b="0" i="0">
                <a:solidFill>
                  <a:srgbClr val="48635E"/>
                </a:solidFill>
              </a:rPr>
              <a:t>Think alone → compare with a partner → vote with one reason.</a:t>
            </a:r>
          </a:p>
        </p:txBody>
      </p:sp>
      <p:sp>
        <p:nvSpPr>
          <p:cNvPr id="7" name="retrieval-number-1">
            <a:extLst>
              <a:ext uri="{FF2B5EF4-FFF2-40B4-BE49-F238E27FC236}">
                <a16:creationId xmlns:a16="http://schemas.microsoft.com/office/drawing/2014/main" id="{D8398739-A8FF-46D8-B80E-1AEAC2134B52}"/>
              </a:ext>
            </a:extLst>
          </p:cNvPr>
          <p:cNvSpPr>
            <a:spLocks noGrp="1"/>
          </p:cNvSpPr>
          <p:nvPr/>
        </p:nvSpPr>
        <p:spPr>
          <a:xfrm>
            <a:off x="723900" y="2209800"/>
            <a:ext cx="495300" cy="495300"/>
          </a:xfrm>
          <a:prstGeom prst="ellipse">
            <a:avLst/>
          </a:prstGeom>
          <a:solidFill>
            <a:srgbClr val="0D7180"/>
          </a:solidFill>
          <a:ln w="0">
            <a:noFill/>
            <a:prstDash val="solid"/>
          </a:ln>
        </p:spPr>
      </p:sp>
      <p:sp>
        <p:nvSpPr>
          <p:cNvPr id="8" name="retrieval-number-text-1">
            <a:extLst>
              <a:ext uri="{FF2B5EF4-FFF2-40B4-BE49-F238E27FC236}">
                <a16:creationId xmlns:a16="http://schemas.microsoft.com/office/drawing/2014/main" id="{A199E98C-C7CA-40AB-87FF-0D78676DBA43}"/>
              </a:ext>
            </a:extLst>
          </p:cNvPr>
          <p:cNvSpPr>
            <a:spLocks noGrp="1"/>
          </p:cNvSpPr>
          <p:nvPr/>
        </p:nvSpPr>
        <p:spPr>
          <a:xfrm>
            <a:off x="723900" y="22764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1</a:t>
            </a:r>
          </a:p>
        </p:txBody>
      </p:sp>
      <p:sp>
        <p:nvSpPr>
          <p:cNvPr id="9" name="retrieval-question-1">
            <a:extLst>
              <a:ext uri="{FF2B5EF4-FFF2-40B4-BE49-F238E27FC236}">
                <a16:creationId xmlns:a16="http://schemas.microsoft.com/office/drawing/2014/main" id="{0640A647-A932-45FE-93C5-ECB2A78452E3}"/>
              </a:ext>
            </a:extLst>
          </p:cNvPr>
          <p:cNvSpPr>
            <a:spLocks noGrp="1"/>
          </p:cNvSpPr>
          <p:nvPr/>
        </p:nvSpPr>
        <p:spPr>
          <a:xfrm>
            <a:off x="1524000" y="21717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Magnetic flux through a flat loop is BA cos θ. Find the flux through a 0.020 m² loop in a 0.50 T field aligned with the loop’s normal.</a:t>
            </a:r>
          </a:p>
        </p:txBody>
      </p:sp>
      <p:sp>
        <p:nvSpPr>
          <p:cNvPr id="10" name="retrieval-number-2">
            <a:extLst>
              <a:ext uri="{FF2B5EF4-FFF2-40B4-BE49-F238E27FC236}">
                <a16:creationId xmlns:a16="http://schemas.microsoft.com/office/drawing/2014/main" id="{54FAA6A7-85CC-4537-90CB-9F99E1E11EC3}"/>
              </a:ext>
            </a:extLst>
          </p:cNvPr>
          <p:cNvSpPr>
            <a:spLocks noGrp="1"/>
          </p:cNvSpPr>
          <p:nvPr/>
        </p:nvSpPr>
        <p:spPr>
          <a:xfrm>
            <a:off x="723900" y="3276600"/>
            <a:ext cx="495300" cy="495300"/>
          </a:xfrm>
          <a:prstGeom prst="ellipse">
            <a:avLst/>
          </a:prstGeom>
          <a:solidFill>
            <a:srgbClr val="0D7180"/>
          </a:solidFill>
          <a:ln w="0">
            <a:noFill/>
            <a:prstDash val="solid"/>
          </a:ln>
        </p:spPr>
      </p:sp>
      <p:sp>
        <p:nvSpPr>
          <p:cNvPr id="11" name="retrieval-number-text-2">
            <a:extLst>
              <a:ext uri="{FF2B5EF4-FFF2-40B4-BE49-F238E27FC236}">
                <a16:creationId xmlns:a16="http://schemas.microsoft.com/office/drawing/2014/main" id="{C6A16150-CE32-4BD2-88DE-5C0D4BC8F228}"/>
              </a:ext>
            </a:extLst>
          </p:cNvPr>
          <p:cNvSpPr>
            <a:spLocks noGrp="1"/>
          </p:cNvSpPr>
          <p:nvPr/>
        </p:nvSpPr>
        <p:spPr>
          <a:xfrm>
            <a:off x="723900" y="33432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2</a:t>
            </a:r>
          </a:p>
        </p:txBody>
      </p:sp>
      <p:sp>
        <p:nvSpPr>
          <p:cNvPr id="12" name="retrieval-question-2">
            <a:extLst>
              <a:ext uri="{FF2B5EF4-FFF2-40B4-BE49-F238E27FC236}">
                <a16:creationId xmlns:a16="http://schemas.microsoft.com/office/drawing/2014/main" id="{FA41DDDB-591B-4EB7-8FEA-AF363765BB22}"/>
              </a:ext>
            </a:extLst>
          </p:cNvPr>
          <p:cNvSpPr>
            <a:spLocks noGrp="1"/>
          </p:cNvSpPr>
          <p:nvPr/>
        </p:nvSpPr>
        <p:spPr>
          <a:xfrm>
            <a:off x="1524000" y="32385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Differentiate 3t² − 4t and evaluate the result at t = 2.</a:t>
            </a:r>
          </a:p>
        </p:txBody>
      </p:sp>
      <p:sp>
        <p:nvSpPr>
          <p:cNvPr id="13" name="retrieval-number-3">
            <a:extLst>
              <a:ext uri="{FF2B5EF4-FFF2-40B4-BE49-F238E27FC236}">
                <a16:creationId xmlns:a16="http://schemas.microsoft.com/office/drawing/2014/main" id="{2457D7DC-C147-48D0-8032-09550C43B526}"/>
              </a:ext>
            </a:extLst>
          </p:cNvPr>
          <p:cNvSpPr>
            <a:spLocks noGrp="1"/>
          </p:cNvSpPr>
          <p:nvPr/>
        </p:nvSpPr>
        <p:spPr>
          <a:xfrm>
            <a:off x="723900" y="4343400"/>
            <a:ext cx="495300" cy="495300"/>
          </a:xfrm>
          <a:prstGeom prst="ellipse">
            <a:avLst/>
          </a:prstGeom>
          <a:solidFill>
            <a:srgbClr val="0D7180"/>
          </a:solidFill>
          <a:ln w="0">
            <a:noFill/>
            <a:prstDash val="solid"/>
          </a:ln>
        </p:spPr>
      </p:sp>
      <p:sp>
        <p:nvSpPr>
          <p:cNvPr id="14" name="retrieval-number-text-3">
            <a:extLst>
              <a:ext uri="{FF2B5EF4-FFF2-40B4-BE49-F238E27FC236}">
                <a16:creationId xmlns:a16="http://schemas.microsoft.com/office/drawing/2014/main" id="{A40250BE-3A06-4DC3-A6B4-0B17C8275BDA}"/>
              </a:ext>
            </a:extLst>
          </p:cNvPr>
          <p:cNvSpPr>
            <a:spLocks noGrp="1"/>
          </p:cNvSpPr>
          <p:nvPr/>
        </p:nvSpPr>
        <p:spPr>
          <a:xfrm>
            <a:off x="723900" y="44100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3</a:t>
            </a:r>
          </a:p>
        </p:txBody>
      </p:sp>
      <p:sp>
        <p:nvSpPr>
          <p:cNvPr id="15" name="retrieval-question-3">
            <a:extLst>
              <a:ext uri="{FF2B5EF4-FFF2-40B4-BE49-F238E27FC236}">
                <a16:creationId xmlns:a16="http://schemas.microsoft.com/office/drawing/2014/main" id="{32B5FD65-49E6-4C00-AF85-19F8D2073EB3}"/>
              </a:ext>
            </a:extLst>
          </p:cNvPr>
          <p:cNvSpPr>
            <a:spLocks noGrp="1"/>
          </p:cNvSpPr>
          <p:nvPr/>
        </p:nvSpPr>
        <p:spPr>
          <a:xfrm>
            <a:off x="1524000" y="43053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Energy stored in a capacitor is ½CV². How much is stored in 20 μF at 100 V?</a:t>
            </a:r>
          </a:p>
        </p:txBody>
      </p:sp>
      <p:sp>
        <p:nvSpPr>
          <p:cNvPr id="16" name="retrieval-close">
            <a:extLst>
              <a:ext uri="{FF2B5EF4-FFF2-40B4-BE49-F238E27FC236}">
                <a16:creationId xmlns:a16="http://schemas.microsoft.com/office/drawing/2014/main" id="{17958A17-3166-4084-83EF-ACEA96AE2C42}"/>
              </a:ext>
            </a:extLst>
          </p:cNvPr>
          <p:cNvSpPr>
            <a:spLocks noGrp="1"/>
          </p:cNvSpPr>
          <p:nvPr/>
        </p:nvSpPr>
        <p:spPr>
          <a:xfrm>
            <a:off x="666750" y="5600700"/>
            <a:ext cx="10668000" cy="457200"/>
          </a:xfrm>
          <a:prstGeom prst="rect">
            <a:avLst/>
          </a:prstGeom>
          <a:noFill/>
          <a:ln w="0">
            <a:noFill/>
            <a:prstDash val="solid"/>
          </a:ln>
        </p:spPr>
        <p:txBody>
          <a:bodyPr/>
          <a:lstStyle/>
          <a:p>
            <a:pPr algn="l">
              <a:defRPr sz="1800" b="1" i="0">
                <a:solidFill>
                  <a:srgbClr val="0D7180"/>
                </a:solidFill>
              </a:defRPr>
            </a:pPr>
            <a:r>
              <a:rPr sz="1800" b="1" i="0">
                <a:solidFill>
                  <a:srgbClr val="0D7180"/>
                </a:solidFill>
              </a:rPr>
              <a:t>Mini-whiteboard challenge: sketch or calculate one idea you expect to use today.</a:t>
            </a:r>
          </a:p>
        </p:txBody>
      </p:sp>
    </p:spTree>
    <p:extLst>
      <p:ext uri="{BB962C8B-B14F-4D97-AF65-F5344CB8AC3E}">
        <p14:creationId xmlns:p14="http://schemas.microsoft.com/office/powerpoint/2010/main" val="15768072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2" name="group-label">
            <a:extLst>
              <a:ext uri="{FF2B5EF4-FFF2-40B4-BE49-F238E27FC236}">
                <a16:creationId xmlns:a16="http://schemas.microsoft.com/office/drawing/2014/main" id="{19FB2C6F-7B08-49B4-B6F0-7B3C7AF09679}"/>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APC-EM · UNIT 13 · AP PHYSICS C: ELECTRICITY &amp; MAGNETISM</a:t>
            </a:r>
          </a:p>
        </p:txBody>
      </p:sp>
      <p:sp>
        <p:nvSpPr>
          <p:cNvPr id="2" name="page-number">
            <a:extLst>
              <a:ext uri="{FF2B5EF4-FFF2-40B4-BE49-F238E27FC236}">
                <a16:creationId xmlns:a16="http://schemas.microsoft.com/office/drawing/2014/main" id="{F83399D8-0933-4B84-8B9A-1ECCF16CCDE5}"/>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03 / 13</a:t>
            </a:r>
            <a:endParaRPr sz="1650" b="1" i="0">
              <a:solidFill>
                <a:srgbClr val="0A332E"/>
              </a:solidFill>
            </a:endParaRPr>
          </a:p>
        </p:txBody>
      </p:sp>
      <p:sp>
        <p:nvSpPr>
          <p:cNvPr id="3" name="rule-70-666">
            <a:extLst>
              <a:ext uri="{FF2B5EF4-FFF2-40B4-BE49-F238E27FC236}">
                <a16:creationId xmlns:a16="http://schemas.microsoft.com/office/drawing/2014/main" id="{B3BBFFEA-22AF-47EC-8222-91285F6E6853}"/>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32AA2DD5-7A45-4D9C-B72B-633BB43267FC}"/>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APC-EM-U13 · 10–20%</a:t>
            </a:r>
          </a:p>
        </p:txBody>
      </p:sp>
      <p:sp>
        <p:nvSpPr>
          <p:cNvPr id="5" name="slide-title">
            <a:extLst>
              <a:ext uri="{FF2B5EF4-FFF2-40B4-BE49-F238E27FC236}">
                <a16:creationId xmlns:a16="http://schemas.microsoft.com/office/drawing/2014/main" id="{167C34E9-F3FB-4031-BF9B-9224EF14F25D}"/>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Build the model before reaching for numbers</a:t>
            </a:r>
          </a:p>
        </p:txBody>
      </p:sp>
      <p:sp>
        <p:nvSpPr>
          <p:cNvPr id="6" name="core-index-1">
            <a:extLst>
              <a:ext uri="{FF2B5EF4-FFF2-40B4-BE49-F238E27FC236}">
                <a16:creationId xmlns:a16="http://schemas.microsoft.com/office/drawing/2014/main" id="{72361562-ECA0-44BC-9206-85F5D16816DB}"/>
              </a:ext>
            </a:extLst>
          </p:cNvPr>
          <p:cNvSpPr>
            <a:spLocks noGrp="1"/>
          </p:cNvSpPr>
          <p:nvPr/>
        </p:nvSpPr>
        <p:spPr>
          <a:xfrm>
            <a:off x="685800" y="1809750"/>
            <a:ext cx="457200" cy="30480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01</a:t>
            </a:r>
          </a:p>
        </p:txBody>
      </p:sp>
      <p:sp>
        <p:nvSpPr>
          <p:cNvPr id="7" name="core-point-1">
            <a:extLst>
              <a:ext uri="{FF2B5EF4-FFF2-40B4-BE49-F238E27FC236}">
                <a16:creationId xmlns:a16="http://schemas.microsoft.com/office/drawing/2014/main" id="{35680A4D-5883-4F90-9501-2AC8A99E0024}"/>
              </a:ext>
            </a:extLst>
          </p:cNvPr>
          <p:cNvSpPr>
            <a:spLocks noGrp="1"/>
          </p:cNvSpPr>
          <p:nvPr/>
        </p:nvSpPr>
        <p:spPr>
          <a:xfrm>
            <a:off x="1257300" y="17811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Calculus-based: Faraday’s law relates induced emf to changing magnetic flux.</a:t>
            </a:r>
          </a:p>
        </p:txBody>
      </p:sp>
      <p:sp>
        <p:nvSpPr>
          <p:cNvPr id="8" name="core-index-2">
            <a:extLst>
              <a:ext uri="{FF2B5EF4-FFF2-40B4-BE49-F238E27FC236}">
                <a16:creationId xmlns:a16="http://schemas.microsoft.com/office/drawing/2014/main" id="{3645095C-2EC3-4E18-BE59-D65875E3ED77}"/>
              </a:ext>
            </a:extLst>
          </p:cNvPr>
          <p:cNvSpPr>
            <a:spLocks noGrp="1"/>
          </p:cNvSpPr>
          <p:nvPr/>
        </p:nvSpPr>
        <p:spPr>
          <a:xfrm>
            <a:off x="685800" y="2590800"/>
            <a:ext cx="457200" cy="30480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02</a:t>
            </a:r>
          </a:p>
        </p:txBody>
      </p:sp>
      <p:sp>
        <p:nvSpPr>
          <p:cNvPr id="9" name="core-point-2">
            <a:extLst>
              <a:ext uri="{FF2B5EF4-FFF2-40B4-BE49-F238E27FC236}">
                <a16:creationId xmlns:a16="http://schemas.microsoft.com/office/drawing/2014/main" id="{158CFBDC-4F78-4844-AE8F-FA17F9EF2ECF}"/>
              </a:ext>
            </a:extLst>
          </p:cNvPr>
          <p:cNvSpPr>
            <a:spLocks noGrp="1"/>
          </p:cNvSpPr>
          <p:nvPr/>
        </p:nvSpPr>
        <p:spPr>
          <a:xfrm>
            <a:off x="1257300" y="25622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Calculus-based: Lenz’s law gives the sign required by energy conservation.</a:t>
            </a:r>
          </a:p>
        </p:txBody>
      </p:sp>
      <p:sp>
        <p:nvSpPr>
          <p:cNvPr id="10" name="core-index-3">
            <a:extLst>
              <a:ext uri="{FF2B5EF4-FFF2-40B4-BE49-F238E27FC236}">
                <a16:creationId xmlns:a16="http://schemas.microsoft.com/office/drawing/2014/main" id="{60ABDA4E-BC9C-4620-94D9-CEFDD0FB44CF}"/>
              </a:ext>
            </a:extLst>
          </p:cNvPr>
          <p:cNvSpPr>
            <a:spLocks noGrp="1"/>
          </p:cNvSpPr>
          <p:nvPr/>
        </p:nvSpPr>
        <p:spPr>
          <a:xfrm>
            <a:off x="685800" y="3371850"/>
            <a:ext cx="457200" cy="30480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03</a:t>
            </a:r>
          </a:p>
        </p:txBody>
      </p:sp>
      <p:sp>
        <p:nvSpPr>
          <p:cNvPr id="11" name="core-point-3">
            <a:extLst>
              <a:ext uri="{FF2B5EF4-FFF2-40B4-BE49-F238E27FC236}">
                <a16:creationId xmlns:a16="http://schemas.microsoft.com/office/drawing/2014/main" id="{D3E8AEB8-89BA-4B59-B936-7D5D364211D4}"/>
              </a:ext>
            </a:extLst>
          </p:cNvPr>
          <p:cNvSpPr>
            <a:spLocks noGrp="1"/>
          </p:cNvSpPr>
          <p:nvPr/>
        </p:nvSpPr>
        <p:spPr>
          <a:xfrm>
            <a:off x="1257300" y="33432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Calculus-based: Inductors store magnetic-field energy.</a:t>
            </a:r>
          </a:p>
        </p:txBody>
      </p:sp>
      <p:sp>
        <p:nvSpPr>
          <p:cNvPr id="12" name="core-index-4">
            <a:extLst>
              <a:ext uri="{FF2B5EF4-FFF2-40B4-BE49-F238E27FC236}">
                <a16:creationId xmlns:a16="http://schemas.microsoft.com/office/drawing/2014/main" id="{3FFD62AF-ED7B-4D4F-AB78-2B4CC7F4EAC6}"/>
              </a:ext>
            </a:extLst>
          </p:cNvPr>
          <p:cNvSpPr>
            <a:spLocks noGrp="1"/>
          </p:cNvSpPr>
          <p:nvPr/>
        </p:nvSpPr>
        <p:spPr>
          <a:xfrm>
            <a:off x="685800" y="4152900"/>
            <a:ext cx="457200" cy="30480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04</a:t>
            </a:r>
          </a:p>
        </p:txBody>
      </p:sp>
      <p:sp>
        <p:nvSpPr>
          <p:cNvPr id="13" name="core-point-4">
            <a:extLst>
              <a:ext uri="{FF2B5EF4-FFF2-40B4-BE49-F238E27FC236}">
                <a16:creationId xmlns:a16="http://schemas.microsoft.com/office/drawing/2014/main" id="{B8E1E4CA-E066-4565-86AA-6A5583E51BFA}"/>
              </a:ext>
            </a:extLst>
          </p:cNvPr>
          <p:cNvSpPr>
            <a:spLocks noGrp="1"/>
          </p:cNvSpPr>
          <p:nvPr/>
        </p:nvSpPr>
        <p:spPr>
          <a:xfrm>
            <a:off x="1257300" y="41243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Calculus-based: LR transients evolve with time constant L/R.</a:t>
            </a:r>
          </a:p>
        </p:txBody>
      </p:sp>
      <p:sp>
        <p:nvSpPr>
          <p:cNvPr id="14" name="equation-panel">
            <a:extLst>
              <a:ext uri="{FF2B5EF4-FFF2-40B4-BE49-F238E27FC236}">
                <a16:creationId xmlns:a16="http://schemas.microsoft.com/office/drawing/2014/main" id="{FDB3118C-9450-4071-87D4-545D248F4E39}"/>
              </a:ext>
            </a:extLst>
          </p:cNvPr>
          <p:cNvSpPr>
            <a:spLocks noGrp="1"/>
          </p:cNvSpPr>
          <p:nvPr/>
        </p:nvSpPr>
        <p:spPr>
          <a:xfrm>
            <a:off x="7858125" y="1809750"/>
            <a:ext cx="3667125" cy="2952750"/>
          </a:xfrm>
          <a:prstGeom prst="roundRect">
            <a:avLst>
              <a:gd name="adj" fmla="val 3871"/>
            </a:avLst>
          </a:prstGeom>
          <a:solidFill>
            <a:srgbClr val="0B342E"/>
          </a:solidFill>
          <a:ln w="0">
            <a:noFill/>
            <a:prstDash val="solid"/>
          </a:ln>
        </p:spPr>
      </p:sp>
      <p:sp>
        <p:nvSpPr>
          <p:cNvPr id="15" name="equation-label">
            <a:extLst>
              <a:ext uri="{FF2B5EF4-FFF2-40B4-BE49-F238E27FC236}">
                <a16:creationId xmlns:a16="http://schemas.microsoft.com/office/drawing/2014/main" id="{B88F12E3-09BB-4E02-8CC5-CBE32BCC8336}"/>
              </a:ext>
            </a:extLst>
          </p:cNvPr>
          <p:cNvSpPr>
            <a:spLocks noGrp="1"/>
          </p:cNvSpPr>
          <p:nvPr/>
        </p:nvSpPr>
        <p:spPr>
          <a:xfrm>
            <a:off x="8143875" y="2095500"/>
            <a:ext cx="3095625" cy="3238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EQUATIONS TO OWN</a:t>
            </a:r>
          </a:p>
        </p:txBody>
      </p:sp>
      <p:sp>
        <p:nvSpPr>
          <p:cNvPr id="16" name="equation-expression-1">
            <a:extLst>
              <a:ext uri="{FF2B5EF4-FFF2-40B4-BE49-F238E27FC236}">
                <a16:creationId xmlns:a16="http://schemas.microsoft.com/office/drawing/2014/main" id="{5FE3D2B2-5353-42AB-B8EA-15C30D72FAFE}"/>
              </a:ext>
            </a:extLst>
          </p:cNvPr>
          <p:cNvSpPr>
            <a:spLocks noGrp="1"/>
          </p:cNvSpPr>
          <p:nvPr/>
        </p:nvSpPr>
        <p:spPr>
          <a:xfrm>
            <a:off x="8143875" y="2552700"/>
            <a:ext cx="3095625" cy="6858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CALCULUS-BASED · ε = −dΦB/dt</a:t>
            </a:r>
          </a:p>
        </p:txBody>
      </p:sp>
      <p:sp>
        <p:nvSpPr>
          <p:cNvPr id="17" name="equation-units-1">
            <a:extLst>
              <a:ext uri="{FF2B5EF4-FFF2-40B4-BE49-F238E27FC236}">
                <a16:creationId xmlns:a16="http://schemas.microsoft.com/office/drawing/2014/main" id="{34CB9066-3628-4907-A78E-20A4B6E062FA}"/>
              </a:ext>
            </a:extLst>
          </p:cNvPr>
          <p:cNvSpPr>
            <a:spLocks noGrp="1"/>
          </p:cNvSpPr>
          <p:nvPr/>
        </p:nvSpPr>
        <p:spPr>
          <a:xfrm>
            <a:off x="8143875" y="32766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V</a:t>
            </a:r>
          </a:p>
        </p:txBody>
      </p:sp>
      <p:sp>
        <p:nvSpPr>
          <p:cNvPr id="18" name="equation-expression-2">
            <a:extLst>
              <a:ext uri="{FF2B5EF4-FFF2-40B4-BE49-F238E27FC236}">
                <a16:creationId xmlns:a16="http://schemas.microsoft.com/office/drawing/2014/main" id="{5FC94697-778D-4625-B443-F3E75C17B6D3}"/>
              </a:ext>
            </a:extLst>
          </p:cNvPr>
          <p:cNvSpPr>
            <a:spLocks noGrp="1"/>
          </p:cNvSpPr>
          <p:nvPr/>
        </p:nvSpPr>
        <p:spPr>
          <a:xfrm>
            <a:off x="8143875" y="3714750"/>
            <a:ext cx="3095625" cy="51435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CALCULUS-BASED · UL = ½LI²</a:t>
            </a:r>
          </a:p>
        </p:txBody>
      </p:sp>
      <p:sp>
        <p:nvSpPr>
          <p:cNvPr id="19" name="equation-units-2">
            <a:extLst>
              <a:ext uri="{FF2B5EF4-FFF2-40B4-BE49-F238E27FC236}">
                <a16:creationId xmlns:a16="http://schemas.microsoft.com/office/drawing/2014/main" id="{FD382936-E91F-4CDF-8117-D79EA8916236}"/>
              </a:ext>
            </a:extLst>
          </p:cNvPr>
          <p:cNvSpPr>
            <a:spLocks noGrp="1"/>
          </p:cNvSpPr>
          <p:nvPr/>
        </p:nvSpPr>
        <p:spPr>
          <a:xfrm>
            <a:off x="8143875" y="42672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J</a:t>
            </a:r>
          </a:p>
        </p:txBody>
      </p:sp>
      <p:sp>
        <p:nvSpPr>
          <p:cNvPr id="20" name="vocabulary-label">
            <a:extLst>
              <a:ext uri="{FF2B5EF4-FFF2-40B4-BE49-F238E27FC236}">
                <a16:creationId xmlns:a16="http://schemas.microsoft.com/office/drawing/2014/main" id="{455F6D93-CC91-4E41-8E5C-E2764D36E233}"/>
              </a:ext>
            </a:extLst>
          </p:cNvPr>
          <p:cNvSpPr>
            <a:spLocks noGrp="1"/>
          </p:cNvSpPr>
          <p:nvPr/>
        </p:nvSpPr>
        <p:spPr>
          <a:xfrm>
            <a:off x="7858125" y="4895850"/>
            <a:ext cx="3667125" cy="28575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SAY IT PRECISELY</a:t>
            </a:r>
          </a:p>
        </p:txBody>
      </p:sp>
      <p:sp>
        <p:nvSpPr>
          <p:cNvPr id="21" name="vocabulary">
            <a:extLst>
              <a:ext uri="{FF2B5EF4-FFF2-40B4-BE49-F238E27FC236}">
                <a16:creationId xmlns:a16="http://schemas.microsoft.com/office/drawing/2014/main" id="{7105B102-E574-4142-99E1-6E0C4AFB4A43}"/>
              </a:ext>
            </a:extLst>
          </p:cNvPr>
          <p:cNvSpPr>
            <a:spLocks noGrp="1"/>
          </p:cNvSpPr>
          <p:nvPr/>
        </p:nvSpPr>
        <p:spPr>
          <a:xfrm>
            <a:off x="7858125" y="5257800"/>
            <a:ext cx="3667125" cy="904875"/>
          </a:xfrm>
          <a:prstGeom prst="rect">
            <a:avLst/>
          </a:prstGeom>
          <a:noFill/>
          <a:ln w="0">
            <a:noFill/>
            <a:prstDash val="solid"/>
          </a:ln>
        </p:spPr>
        <p:txBody>
          <a:bodyPr/>
          <a:lstStyle/>
          <a:p>
            <a:pPr algn="l">
              <a:defRPr sz="1800" b="1" i="0">
                <a:solidFill>
                  <a:srgbClr val="0A332E"/>
                </a:solidFill>
              </a:defRPr>
            </a:pPr>
            <a:r>
              <a:rPr sz="1800" b="1" i="0">
                <a:solidFill>
                  <a:srgbClr val="0A332E"/>
                </a:solidFill>
              </a:rPr>
              <a:t>Faraday’s law · Lenz’s law · inductance · self-induction · LR circuit · time constant</a:t>
            </a:r>
          </a:p>
        </p:txBody>
      </p:sp>
    </p:spTree>
    <p:extLst>
      <p:ext uri="{BB962C8B-B14F-4D97-AF65-F5344CB8AC3E}">
        <p14:creationId xmlns:p14="http://schemas.microsoft.com/office/powerpoint/2010/main" val="1033022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7829FD-8EF1-0AE4-4E95-C78997CEFBAB}"/>
            </a:ext>
          </a:extLst>
        </p:cNvPr>
        <p:cNvGrpSpPr/>
        <p:nvPr/>
      </p:nvGrpSpPr>
      <p:grpSpPr>
        <a:xfrm>
          <a:off x="0" y="0"/>
          <a:ext cx="0" cy="0"/>
          <a:chOff x="0" y="0"/>
          <a:chExt cx="0" cy="0"/>
        </a:xfrm>
      </p:grpSpPr>
      <p:sp>
        <p:nvSpPr>
          <p:cNvPr id="22" name="group-label">
            <a:extLst>
              <a:ext uri="{FF2B5EF4-FFF2-40B4-BE49-F238E27FC236}">
                <a16:creationId xmlns:a16="http://schemas.microsoft.com/office/drawing/2014/main" id="{1DCD50A9-3190-448C-0055-93D4632CBA23}"/>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APC-EM · UNIT 13 · AP PHYSICS C: ELECTRICITY &amp; MAGNETISM</a:t>
            </a:r>
          </a:p>
        </p:txBody>
      </p:sp>
      <p:sp>
        <p:nvSpPr>
          <p:cNvPr id="2" name="page-number">
            <a:extLst>
              <a:ext uri="{FF2B5EF4-FFF2-40B4-BE49-F238E27FC236}">
                <a16:creationId xmlns:a16="http://schemas.microsoft.com/office/drawing/2014/main" id="{466A6FF4-6399-5FCC-96B5-3D367CCEEB0F}"/>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04 / 13</a:t>
            </a:r>
            <a:endParaRPr sz="1650" b="1" i="0">
              <a:solidFill>
                <a:srgbClr val="0A332E"/>
              </a:solidFill>
            </a:endParaRPr>
          </a:p>
        </p:txBody>
      </p:sp>
      <p:sp>
        <p:nvSpPr>
          <p:cNvPr id="3" name="rule-70-666">
            <a:extLst>
              <a:ext uri="{FF2B5EF4-FFF2-40B4-BE49-F238E27FC236}">
                <a16:creationId xmlns:a16="http://schemas.microsoft.com/office/drawing/2014/main" id="{C99B5B08-5F95-1064-BC0A-85EC96915266}"/>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5FA21FB7-F5CB-11E7-0FCB-B74E0D2065B4}"/>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APC-EM-U13 · 10–20%</a:t>
            </a:r>
          </a:p>
        </p:txBody>
      </p:sp>
      <p:sp>
        <p:nvSpPr>
          <p:cNvPr id="5" name="slide-title">
            <a:extLst>
              <a:ext uri="{FF2B5EF4-FFF2-40B4-BE49-F238E27FC236}">
                <a16:creationId xmlns:a16="http://schemas.microsoft.com/office/drawing/2014/main" id="{CF709A71-A52E-6129-4E9A-AF2A3EF5D9E6}"/>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lang="en-US" sz="3600" b="1" i="0">
                <a:solidFill>
                  <a:srgbClr val="0A332E"/>
                </a:solidFill>
              </a:rPr>
              <a:t>In one sentence</a:t>
            </a:r>
            <a:endParaRPr sz="3600" b="1" i="0">
              <a:solidFill>
                <a:srgbClr val="0A332E"/>
              </a:solidFill>
            </a:endParaRPr>
          </a:p>
        </p:txBody>
      </p:sp>
      <p:sp>
        <p:nvSpPr>
          <p:cNvPr id="23" name="simple-definition-label">
            <a:extLst>
              <a:ext uri="{FF2B5EF4-FFF2-40B4-BE49-F238E27FC236}">
                <a16:creationId xmlns:a16="http://schemas.microsoft.com/office/drawing/2014/main" id="{5E7C51C6-C362-5A7D-3B79-63DDC8D92F9F}"/>
              </a:ext>
            </a:extLst>
          </p:cNvPr>
          <p:cNvSpPr txBox="1"/>
          <p:nvPr/>
        </p:nvSpPr>
        <p:spPr>
          <a:xfrm>
            <a:off x="660400" y="1524000"/>
            <a:ext cx="10858500" cy="276999"/>
          </a:xfrm>
          <a:prstGeom prst="rect">
            <a:avLst/>
          </a:prstGeom>
          <a:noFill/>
        </p:spPr>
        <p:txBody>
          <a:bodyPr vert="horz" lIns="0" tIns="0" bIns="0" rtlCol="0">
            <a:noAutofit/>
          </a:bodyPr>
          <a:lstStyle/>
          <a:p>
            <a:r>
              <a:rPr lang="en-US" sz="1600" b="1">
                <a:solidFill>
                  <a:srgbClr val="EF5C3E"/>
                </a:solidFill>
              </a:rPr>
              <a:t>SIMPLE DEFINITION</a:t>
            </a:r>
          </a:p>
        </p:txBody>
      </p:sp>
      <p:sp>
        <p:nvSpPr>
          <p:cNvPr id="24" name="simple-definition">
            <a:extLst>
              <a:ext uri="{FF2B5EF4-FFF2-40B4-BE49-F238E27FC236}">
                <a16:creationId xmlns:a16="http://schemas.microsoft.com/office/drawing/2014/main" id="{0E8611E5-00EF-7252-B40F-D12E74638A68}"/>
              </a:ext>
            </a:extLst>
          </p:cNvPr>
          <p:cNvSpPr txBox="1"/>
          <p:nvPr/>
        </p:nvSpPr>
        <p:spPr>
          <a:xfrm>
            <a:off x="660400" y="1879600"/>
            <a:ext cx="10858500" cy="323165"/>
          </a:xfrm>
          <a:prstGeom prst="rect">
            <a:avLst/>
          </a:prstGeom>
          <a:noFill/>
        </p:spPr>
        <p:txBody>
          <a:bodyPr vert="horz" wrap="square" lIns="0" tIns="0" rtlCol="0">
            <a:noAutofit/>
          </a:bodyPr>
          <a:lstStyle/>
          <a:p>
            <a:r>
              <a:rPr lang="en-US" sz="2600">
                <a:solidFill>
                  <a:srgbClr val="102E29"/>
                </a:solidFill>
              </a:rPr>
              <a:t>Induction is the fact that a magnetic field changing through a circuit creates an electric field around it — motion or a changing current becomes a voltage, and the effect always fights whatever caused it.</a:t>
            </a:r>
          </a:p>
        </p:txBody>
      </p:sp>
      <p:sp>
        <p:nvSpPr>
          <p:cNvPr id="25" name="TextBox 24">
            <a:extLst>
              <a:ext uri="{FF2B5EF4-FFF2-40B4-BE49-F238E27FC236}">
                <a16:creationId xmlns:a16="http://schemas.microsoft.com/office/drawing/2014/main" id="{FCF0820D-7848-DDFE-A434-07FDBC681AC9}"/>
              </a:ext>
            </a:extLst>
          </p:cNvPr>
          <p:cNvSpPr txBox="1"/>
          <p:nvPr/>
        </p:nvSpPr>
        <p:spPr>
          <a:xfrm>
            <a:off x="3683000" y="3803415"/>
            <a:ext cx="2921000" cy="276999"/>
          </a:xfrm>
          <a:prstGeom prst="rect">
            <a:avLst/>
          </a:prstGeom>
          <a:noFill/>
        </p:spPr>
        <p:txBody>
          <a:bodyPr vert="horz" wrap="square" lIns="0" tIns="0" bIns="0" rtlCol="0">
            <a:noAutofit/>
          </a:bodyPr>
          <a:lstStyle/>
          <a:p>
            <a:r>
              <a:rPr lang="en-US" sz="1600">
                <a:solidFill>
                  <a:srgbClr val="6B7F79"/>
                </a:solidFill>
              </a:rPr>
              <a:t>flux through the loop rising</a:t>
            </a:r>
          </a:p>
        </p:txBody>
      </p:sp>
      <p:sp>
        <p:nvSpPr>
          <p:cNvPr id="26" name="Oval 25">
            <a:extLst>
              <a:ext uri="{FF2B5EF4-FFF2-40B4-BE49-F238E27FC236}">
                <a16:creationId xmlns:a16="http://schemas.microsoft.com/office/drawing/2014/main" id="{9B23A864-A722-9EA8-B8EA-AB8392A80798}"/>
              </a:ext>
            </a:extLst>
          </p:cNvPr>
          <p:cNvSpPr/>
          <p:nvPr/>
        </p:nvSpPr>
        <p:spPr>
          <a:xfrm>
            <a:off x="5334000" y="4240859"/>
            <a:ext cx="1397000" cy="1749778"/>
          </a:xfrm>
          <a:prstGeom prst="ellipse">
            <a:avLst/>
          </a:prstGeom>
          <a:noFill/>
          <a:ln w="25400">
            <a:solidFill>
              <a:srgbClr val="102E29"/>
            </a:solid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A25C2631-E596-8DED-FEEB-4C92B34D03D7}"/>
              </a:ext>
            </a:extLst>
          </p:cNvPr>
          <p:cNvSpPr/>
          <p:nvPr/>
        </p:nvSpPr>
        <p:spPr>
          <a:xfrm>
            <a:off x="1778000" y="4707467"/>
            <a:ext cx="1778000" cy="641585"/>
          </a:xfrm>
          <a:prstGeom prst="rect">
            <a:avLst/>
          </a:prstGeom>
          <a:solidFill>
            <a:srgbClr val="F3EFDF"/>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102E29"/>
                </a:solidFill>
              </a:rPr>
              <a:t>S        N</a:t>
            </a:r>
          </a:p>
        </p:txBody>
      </p:sp>
      <p:sp>
        <p:nvSpPr>
          <p:cNvPr id="28" name="TextBox 27">
            <a:extLst>
              <a:ext uri="{FF2B5EF4-FFF2-40B4-BE49-F238E27FC236}">
                <a16:creationId xmlns:a16="http://schemas.microsoft.com/office/drawing/2014/main" id="{901CA4B1-A4C0-961D-FD0D-69E22DE97D74}"/>
              </a:ext>
            </a:extLst>
          </p:cNvPr>
          <p:cNvSpPr txBox="1"/>
          <p:nvPr/>
        </p:nvSpPr>
        <p:spPr>
          <a:xfrm>
            <a:off x="1778000" y="5407378"/>
            <a:ext cx="1905000" cy="276999"/>
          </a:xfrm>
          <a:prstGeom prst="rect">
            <a:avLst/>
          </a:prstGeom>
          <a:noFill/>
        </p:spPr>
        <p:txBody>
          <a:bodyPr vert="horz" wrap="square" lIns="0" tIns="0" bIns="0" rtlCol="0">
            <a:noAutofit/>
          </a:bodyPr>
          <a:lstStyle/>
          <a:p>
            <a:r>
              <a:rPr lang="en-US" sz="1600">
                <a:solidFill>
                  <a:srgbClr val="6B7F79"/>
                </a:solidFill>
              </a:rPr>
              <a:t>bar magnet</a:t>
            </a:r>
          </a:p>
        </p:txBody>
      </p:sp>
      <p:cxnSp>
        <p:nvCxnSpPr>
          <p:cNvPr id="29" name="Straight Connector 28">
            <a:extLst>
              <a:ext uri="{FF2B5EF4-FFF2-40B4-BE49-F238E27FC236}">
                <a16:creationId xmlns:a16="http://schemas.microsoft.com/office/drawing/2014/main" id="{5C123971-E6D0-B8AD-9BF6-5676C1876D40}"/>
              </a:ext>
            </a:extLst>
          </p:cNvPr>
          <p:cNvCxnSpPr/>
          <p:nvPr/>
        </p:nvCxnSpPr>
        <p:spPr>
          <a:xfrm>
            <a:off x="3657600" y="5028259"/>
            <a:ext cx="1193800" cy="0"/>
          </a:xfrm>
          <a:prstGeom prst="line">
            <a:avLst/>
          </a:prstGeom>
          <a:ln w="31750">
            <a:solidFill>
              <a:srgbClr val="EF5C3E"/>
            </a:solidFill>
            <a:tailEnd type="arrow"/>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84BC2BC6-5F00-47B2-203D-D84B7E696EAF}"/>
              </a:ext>
            </a:extLst>
          </p:cNvPr>
          <p:cNvSpPr txBox="1"/>
          <p:nvPr/>
        </p:nvSpPr>
        <p:spPr>
          <a:xfrm>
            <a:off x="3708400" y="4561652"/>
            <a:ext cx="1524000" cy="276999"/>
          </a:xfrm>
          <a:prstGeom prst="rect">
            <a:avLst/>
          </a:prstGeom>
          <a:noFill/>
        </p:spPr>
        <p:txBody>
          <a:bodyPr vert="horz" wrap="square" lIns="0" tIns="0" bIns="0" rtlCol="0">
            <a:noAutofit/>
          </a:bodyPr>
          <a:lstStyle/>
          <a:p>
            <a:r>
              <a:rPr lang="en-US" sz="1600">
                <a:solidFill>
                  <a:srgbClr val="EF5C3E"/>
                </a:solidFill>
              </a:rPr>
              <a:t>moving in</a:t>
            </a:r>
          </a:p>
        </p:txBody>
      </p:sp>
      <p:cxnSp>
        <p:nvCxnSpPr>
          <p:cNvPr id="31" name="Straight Connector 30">
            <a:extLst>
              <a:ext uri="{FF2B5EF4-FFF2-40B4-BE49-F238E27FC236}">
                <a16:creationId xmlns:a16="http://schemas.microsoft.com/office/drawing/2014/main" id="{5FE8060B-B5DB-E15A-0AC3-88A7D3EAB7DB}"/>
              </a:ext>
            </a:extLst>
          </p:cNvPr>
          <p:cNvCxnSpPr/>
          <p:nvPr/>
        </p:nvCxnSpPr>
        <p:spPr>
          <a:xfrm flipV="1">
            <a:off x="5359400" y="4707467"/>
            <a:ext cx="0" cy="845725"/>
          </a:xfrm>
          <a:prstGeom prst="line">
            <a:avLst/>
          </a:prstGeom>
          <a:ln w="25400">
            <a:solidFill>
              <a:srgbClr val="102E29"/>
            </a:solidFill>
            <a:tailEnd type="arrow"/>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BF9F30C9-FD0A-2AA5-350E-D7510D38BE57}"/>
              </a:ext>
            </a:extLst>
          </p:cNvPr>
          <p:cNvSpPr txBox="1"/>
          <p:nvPr/>
        </p:nvSpPr>
        <p:spPr>
          <a:xfrm>
            <a:off x="4419600" y="4211696"/>
            <a:ext cx="838200" cy="276999"/>
          </a:xfrm>
          <a:prstGeom prst="rect">
            <a:avLst/>
          </a:prstGeom>
          <a:noFill/>
        </p:spPr>
        <p:txBody>
          <a:bodyPr vert="horz" wrap="square" lIns="0" tIns="0" bIns="0" rtlCol="0">
            <a:noAutofit/>
          </a:bodyPr>
          <a:lstStyle/>
          <a:p>
            <a:pPr algn="r"/>
            <a:r>
              <a:rPr lang="en-US" sz="1600">
                <a:solidFill>
                  <a:srgbClr val="102E29"/>
                </a:solidFill>
              </a:rPr>
              <a:t>I_ind</a:t>
            </a:r>
          </a:p>
        </p:txBody>
      </p:sp>
      <p:sp>
        <p:nvSpPr>
          <p:cNvPr id="33" name="TextBox 32">
            <a:extLst>
              <a:ext uri="{FF2B5EF4-FFF2-40B4-BE49-F238E27FC236}">
                <a16:creationId xmlns:a16="http://schemas.microsoft.com/office/drawing/2014/main" id="{749CE6F1-8482-891C-C105-C14F77797D3E}"/>
              </a:ext>
            </a:extLst>
          </p:cNvPr>
          <p:cNvSpPr txBox="1"/>
          <p:nvPr/>
        </p:nvSpPr>
        <p:spPr>
          <a:xfrm>
            <a:off x="7112000" y="4240859"/>
            <a:ext cx="4318000" cy="276999"/>
          </a:xfrm>
          <a:prstGeom prst="rect">
            <a:avLst/>
          </a:prstGeom>
          <a:noFill/>
        </p:spPr>
        <p:txBody>
          <a:bodyPr vert="horz" wrap="square" lIns="0" tIns="0" bIns="0" rtlCol="0">
            <a:noAutofit/>
          </a:bodyPr>
          <a:lstStyle/>
          <a:p>
            <a:r>
              <a:rPr lang="el-GR" sz="1600" b="1">
                <a:solidFill>
                  <a:srgbClr val="102E29"/>
                </a:solidFill>
              </a:rPr>
              <a:t>ε = −</a:t>
            </a:r>
            <a:r>
              <a:rPr lang="en-US" sz="1600" b="1">
                <a:solidFill>
                  <a:srgbClr val="102E29"/>
                </a:solidFill>
              </a:rPr>
              <a:t>d</a:t>
            </a:r>
            <a:r>
              <a:rPr lang="el-GR" sz="1600" b="1">
                <a:solidFill>
                  <a:srgbClr val="102E29"/>
                </a:solidFill>
              </a:rPr>
              <a:t>Φ/</a:t>
            </a:r>
            <a:r>
              <a:rPr lang="en-US" sz="1600" b="1">
                <a:solidFill>
                  <a:srgbClr val="102E29"/>
                </a:solidFill>
              </a:rPr>
              <a:t>dt</a:t>
            </a:r>
          </a:p>
        </p:txBody>
      </p:sp>
      <p:sp>
        <p:nvSpPr>
          <p:cNvPr id="34" name="TextBox 33">
            <a:extLst>
              <a:ext uri="{FF2B5EF4-FFF2-40B4-BE49-F238E27FC236}">
                <a16:creationId xmlns:a16="http://schemas.microsoft.com/office/drawing/2014/main" id="{C5072614-8A3A-4FF4-77D7-F022DDE59AE0}"/>
              </a:ext>
            </a:extLst>
          </p:cNvPr>
          <p:cNvSpPr txBox="1"/>
          <p:nvPr/>
        </p:nvSpPr>
        <p:spPr>
          <a:xfrm>
            <a:off x="7112000" y="4736629"/>
            <a:ext cx="4318000" cy="276999"/>
          </a:xfrm>
          <a:prstGeom prst="rect">
            <a:avLst/>
          </a:prstGeom>
          <a:noFill/>
        </p:spPr>
        <p:txBody>
          <a:bodyPr vert="horz" wrap="square" lIns="0" tIns="0" bIns="0" rtlCol="0">
            <a:noAutofit/>
          </a:bodyPr>
          <a:lstStyle/>
          <a:p>
            <a:r>
              <a:rPr lang="en-US" sz="1600">
                <a:solidFill>
                  <a:srgbClr val="102E29"/>
                </a:solidFill>
              </a:rPr>
              <a:t>The induced current builds its own field opposing the change, so it pushes the magnet back.</a:t>
            </a:r>
          </a:p>
        </p:txBody>
      </p:sp>
      <p:sp>
        <p:nvSpPr>
          <p:cNvPr id="35" name="TextBox 34">
            <a:extLst>
              <a:ext uri="{FF2B5EF4-FFF2-40B4-BE49-F238E27FC236}">
                <a16:creationId xmlns:a16="http://schemas.microsoft.com/office/drawing/2014/main" id="{BCC7541E-2906-17F2-2028-5D27B54BA38E}"/>
              </a:ext>
            </a:extLst>
          </p:cNvPr>
          <p:cNvSpPr txBox="1"/>
          <p:nvPr/>
        </p:nvSpPr>
        <p:spPr>
          <a:xfrm>
            <a:off x="7112000" y="5465704"/>
            <a:ext cx="4318000" cy="276999"/>
          </a:xfrm>
          <a:prstGeom prst="rect">
            <a:avLst/>
          </a:prstGeom>
          <a:noFill/>
        </p:spPr>
        <p:txBody>
          <a:bodyPr vert="horz" wrap="square" lIns="0" tIns="0" bIns="0" rtlCol="0">
            <a:noAutofit/>
          </a:bodyPr>
          <a:lstStyle/>
          <a:p>
            <a:r>
              <a:rPr lang="en-US" sz="1600">
                <a:solidFill>
                  <a:srgbClr val="EF5C3E"/>
                </a:solidFill>
              </a:rPr>
              <a:t>That opposition is energy conservation, not a rule to memorise.</a:t>
            </a:r>
          </a:p>
        </p:txBody>
      </p:sp>
      <p:sp>
        <p:nvSpPr>
          <p:cNvPr id="36" name="diagram-caption">
            <a:extLst>
              <a:ext uri="{FF2B5EF4-FFF2-40B4-BE49-F238E27FC236}">
                <a16:creationId xmlns:a16="http://schemas.microsoft.com/office/drawing/2014/main" id="{597AB515-D19F-B6B1-AA43-37CE07761C5F}"/>
              </a:ext>
            </a:extLst>
          </p:cNvPr>
          <p:cNvSpPr txBox="1"/>
          <p:nvPr/>
        </p:nvSpPr>
        <p:spPr>
          <a:xfrm>
            <a:off x="660400" y="6070600"/>
            <a:ext cx="10858500" cy="323165"/>
          </a:xfrm>
          <a:prstGeom prst="rect">
            <a:avLst/>
          </a:prstGeom>
          <a:noFill/>
        </p:spPr>
        <p:txBody>
          <a:bodyPr vert="horz" lIns="0" tIns="0" rtlCol="0">
            <a:noAutofit/>
          </a:bodyPr>
          <a:lstStyle/>
          <a:p>
            <a:r>
              <a:rPr lang="en-US" sz="1600" i="1">
                <a:solidFill>
                  <a:srgbClr val="6B7F79"/>
                </a:solidFill>
              </a:rPr>
              <a:t>Push the magnet in and the loop pushes back: the induced current opposes the change.</a:t>
            </a:r>
          </a:p>
        </p:txBody>
      </p:sp>
    </p:spTree>
    <p:extLst>
      <p:ext uri="{BB962C8B-B14F-4D97-AF65-F5344CB8AC3E}">
        <p14:creationId xmlns:p14="http://schemas.microsoft.com/office/powerpoint/2010/main" val="31965554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5AE34CDF-B9A2-426D-8786-5CEEDF2FE1EA}"/>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APC-EM · UNIT 13 · AP PHYSICS C: ELECTRICITY &amp; MAGNETISM</a:t>
            </a:r>
          </a:p>
        </p:txBody>
      </p:sp>
      <p:sp>
        <p:nvSpPr>
          <p:cNvPr id="2" name="page-number">
            <a:extLst>
              <a:ext uri="{FF2B5EF4-FFF2-40B4-BE49-F238E27FC236}">
                <a16:creationId xmlns:a16="http://schemas.microsoft.com/office/drawing/2014/main" id="{A87ED18C-96F1-44CD-9EB6-8780B0A26F32}"/>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05 / 13</a:t>
            </a:r>
            <a:endParaRPr sz="1650" b="1" i="0">
              <a:solidFill>
                <a:srgbClr val="0A332E"/>
              </a:solidFill>
            </a:endParaRPr>
          </a:p>
        </p:txBody>
      </p:sp>
      <p:sp>
        <p:nvSpPr>
          <p:cNvPr id="3" name="rule-70-666">
            <a:extLst>
              <a:ext uri="{FF2B5EF4-FFF2-40B4-BE49-F238E27FC236}">
                <a16:creationId xmlns:a16="http://schemas.microsoft.com/office/drawing/2014/main" id="{1E054DAE-8602-4464-8436-8D014B30CCC0}"/>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8ED356DA-816B-4AF3-B32D-AD39F90247DA}"/>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APC-EM-U13 · 10–20%</a:t>
            </a:r>
          </a:p>
        </p:txBody>
      </p:sp>
      <p:sp>
        <p:nvSpPr>
          <p:cNvPr id="5" name="slide-title">
            <a:extLst>
              <a:ext uri="{FF2B5EF4-FFF2-40B4-BE49-F238E27FC236}">
                <a16:creationId xmlns:a16="http://schemas.microsoft.com/office/drawing/2014/main" id="{0CAE7F94-4555-4332-A320-80D8FFE4D72A}"/>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Flux slope controls induced emf</a:t>
            </a:r>
          </a:p>
        </p:txBody>
      </p:sp>
      <p:sp>
        <p:nvSpPr>
          <p:cNvPr id="6" name="graph-mode">
            <a:extLst>
              <a:ext uri="{FF2B5EF4-FFF2-40B4-BE49-F238E27FC236}">
                <a16:creationId xmlns:a16="http://schemas.microsoft.com/office/drawing/2014/main" id="{9F31F392-6702-400B-B9DC-5A9893C25BB4}"/>
              </a:ext>
            </a:extLst>
          </p:cNvPr>
          <p:cNvSpPr>
            <a:spLocks noGrp="1"/>
          </p:cNvSpPr>
          <p:nvPr/>
        </p:nvSpPr>
        <p:spPr>
          <a:xfrm>
            <a:off x="666750" y="1657350"/>
            <a:ext cx="3429000" cy="53340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INTERACTIVE GRAPH · PREDICT → EDIT → EXPLAIN</a:t>
            </a:r>
          </a:p>
        </p:txBody>
      </p:sp>
      <p:sp>
        <p:nvSpPr>
          <p:cNvPr id="7" name="graph-prompt">
            <a:extLst>
              <a:ext uri="{FF2B5EF4-FFF2-40B4-BE49-F238E27FC236}">
                <a16:creationId xmlns:a16="http://schemas.microsoft.com/office/drawing/2014/main" id="{E18229D3-C2EC-4DBE-B88D-80A6C4920315}"/>
              </a:ext>
            </a:extLst>
          </p:cNvPr>
          <p:cNvSpPr>
            <a:spLocks noGrp="1"/>
          </p:cNvSpPr>
          <p:nvPr/>
        </p:nvSpPr>
        <p:spPr>
          <a:xfrm>
            <a:off x="666750" y="2362200"/>
            <a:ext cx="3143250" cy="1314450"/>
          </a:xfrm>
          <a:prstGeom prst="rect">
            <a:avLst/>
          </a:prstGeom>
          <a:noFill/>
          <a:ln w="0">
            <a:noFill/>
            <a:prstDash val="solid"/>
          </a:ln>
        </p:spPr>
        <p:txBody>
          <a:bodyPr/>
          <a:lstStyle/>
          <a:p>
            <a:pPr algn="l">
              <a:defRPr sz="1950" b="1" i="0">
                <a:solidFill>
                  <a:srgbClr val="0A332E"/>
                </a:solidFill>
              </a:defRPr>
            </a:pPr>
            <a:r>
              <a:rPr sz="1950" b="1" i="0">
                <a:solidFill>
                  <a:srgbClr val="0A332E"/>
                </a:solidFill>
              </a:rPr>
              <a:t>Predict the shape first. Then click the native chart in PowerPoint, change one value and explain what physics changed.</a:t>
            </a:r>
          </a:p>
        </p:txBody>
      </p:sp>
      <p:sp>
        <p:nvSpPr>
          <p:cNvPr id="8" name="graph-data">
            <a:extLst>
              <a:ext uri="{FF2B5EF4-FFF2-40B4-BE49-F238E27FC236}">
                <a16:creationId xmlns:a16="http://schemas.microsoft.com/office/drawing/2014/main" id="{B6D71E42-C10A-47ED-BDDE-5C4FF125C68D}"/>
              </a:ext>
            </a:extLst>
          </p:cNvPr>
          <p:cNvSpPr>
            <a:spLocks noGrp="1"/>
          </p:cNvSpPr>
          <p:nvPr/>
        </p:nvSpPr>
        <p:spPr>
          <a:xfrm>
            <a:off x="666750" y="4000500"/>
            <a:ext cx="3143250" cy="8763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Data: Editable model data: (0, 0), (1, 3), …, (4, 2), (5, 0).</a:t>
            </a:r>
          </a:p>
        </p:txBody>
      </p:sp>
      <p:sp>
        <p:nvSpPr>
          <p:cNvPr id="9" name="graph-scale">
            <a:extLst>
              <a:ext uri="{FF2B5EF4-FFF2-40B4-BE49-F238E27FC236}">
                <a16:creationId xmlns:a16="http://schemas.microsoft.com/office/drawing/2014/main" id="{BFE75E2B-DC41-45EA-AF92-A40910D7E14A}"/>
              </a:ext>
            </a:extLst>
          </p:cNvPr>
          <p:cNvSpPr>
            <a:spLocks noGrp="1"/>
          </p:cNvSpPr>
          <p:nvPr/>
        </p:nvSpPr>
        <p:spPr>
          <a:xfrm>
            <a:off x="666750" y="4953000"/>
            <a:ext cx="3143250" cy="10287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Scale: 0–6 mWb. Axes: Time / s; Magnetic flux / mWb.</a:t>
            </a:r>
          </a:p>
        </p:txBody>
      </p:sp>
      <p:sp>
        <p:nvSpPr>
          <p:cNvPr id="10" name="chart-frame">
            <a:extLst>
              <a:ext uri="{FF2B5EF4-FFF2-40B4-BE49-F238E27FC236}">
                <a16:creationId xmlns:a16="http://schemas.microsoft.com/office/drawing/2014/main" id="{1FF4A165-5CFC-46B7-89A0-14D51EE7FDC3}"/>
              </a:ext>
            </a:extLst>
          </p:cNvPr>
          <p:cNvSpPr>
            <a:spLocks noGrp="1"/>
          </p:cNvSpPr>
          <p:nvPr/>
        </p:nvSpPr>
        <p:spPr>
          <a:xfrm>
            <a:off x="4143375" y="1790700"/>
            <a:ext cx="7381875" cy="4191000"/>
          </a:xfrm>
          <a:prstGeom prst="roundRect">
            <a:avLst>
              <a:gd name="adj" fmla="val 2727"/>
            </a:avLst>
          </a:prstGeom>
          <a:solidFill>
            <a:srgbClr val="FCFAF1"/>
          </a:solidFill>
          <a:ln w="9525">
            <a:solidFill>
              <a:srgbClr val="A9BBB4"/>
            </a:solidFill>
            <a:prstDash val="solid"/>
          </a:ln>
        </p:spPr>
      </p:sp>
      <p:graphicFrame>
        <p:nvGraphicFramePr>
          <p:cNvPr id="22" name="Chart"/>
          <p:cNvGraphicFramePr/>
          <p:nvPr/>
        </p:nvGraphicFramePr>
        <p:xfrm>
          <a:off x="4429125" y="2076450"/>
          <a:ext cx="6810375" cy="36195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805112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13F01059-A251-4FE0-8DEB-99114AC1228F}"/>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APC-EM · UNIT 13 · AP PHYSICS C: ELECTRICITY &amp; MAGNETISM</a:t>
            </a:r>
          </a:p>
        </p:txBody>
      </p:sp>
      <p:sp>
        <p:nvSpPr>
          <p:cNvPr id="2" name="page-number">
            <a:extLst>
              <a:ext uri="{FF2B5EF4-FFF2-40B4-BE49-F238E27FC236}">
                <a16:creationId xmlns:a16="http://schemas.microsoft.com/office/drawing/2014/main" id="{D8107856-61B0-4795-8111-79AA169660A3}"/>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06 / 13</a:t>
            </a:r>
            <a:endParaRPr sz="1650" b="1" i="0">
              <a:solidFill>
                <a:srgbClr val="0A332E"/>
              </a:solidFill>
            </a:endParaRPr>
          </a:p>
        </p:txBody>
      </p:sp>
      <p:sp>
        <p:nvSpPr>
          <p:cNvPr id="3" name="rule-70-666">
            <a:extLst>
              <a:ext uri="{FF2B5EF4-FFF2-40B4-BE49-F238E27FC236}">
                <a16:creationId xmlns:a16="http://schemas.microsoft.com/office/drawing/2014/main" id="{33D1E44D-51BB-4A14-8D0B-ECECF308C059}"/>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3C714DD9-5326-42A9-B1C6-048213E94611}"/>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APC-EM-U13 · 10–20%</a:t>
            </a:r>
          </a:p>
        </p:txBody>
      </p:sp>
      <p:sp>
        <p:nvSpPr>
          <p:cNvPr id="5" name="slide-title">
            <a:extLst>
              <a:ext uri="{FF2B5EF4-FFF2-40B4-BE49-F238E27FC236}">
                <a16:creationId xmlns:a16="http://schemas.microsoft.com/office/drawing/2014/main" id="{53CBC982-FA51-463E-BD50-A5ED63D605C9}"/>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Worked problem: model → equation → answer</a:t>
            </a:r>
          </a:p>
        </p:txBody>
      </p:sp>
      <p:sp>
        <p:nvSpPr>
          <p:cNvPr id="6" name="worked-label">
            <a:extLst>
              <a:ext uri="{FF2B5EF4-FFF2-40B4-BE49-F238E27FC236}">
                <a16:creationId xmlns:a16="http://schemas.microsoft.com/office/drawing/2014/main" id="{90846557-B188-4369-85F0-5B07C6D3FDF4}"/>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0D7180"/>
                </a:solidFill>
              </a:defRPr>
            </a:pPr>
            <a:r>
              <a:rPr sz="1650" b="1" i="0">
                <a:solidFill>
                  <a:srgbClr val="0D7180"/>
                </a:solidFill>
              </a:rPr>
              <a:t>CALCULUS-BASED · FULLY WORKED PROBLEM · SHOW THE METHOD</a:t>
            </a:r>
          </a:p>
        </p:txBody>
      </p:sp>
      <p:sp>
        <p:nvSpPr>
          <p:cNvPr id="7" name="problem-frame">
            <a:extLst>
              <a:ext uri="{FF2B5EF4-FFF2-40B4-BE49-F238E27FC236}">
                <a16:creationId xmlns:a16="http://schemas.microsoft.com/office/drawing/2014/main" id="{89294601-9538-4BD4-9632-C7CDF7CC0C14}"/>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9E988796-FB3C-496B-8779-97E74D1935F8}"/>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Flux through a 200-turn coil changes from 8.0 mWb to 2.0 mWb in 0.030 s. Find average emf magnitude.</a:t>
            </a:r>
          </a:p>
        </p:txBody>
      </p:sp>
      <p:sp>
        <p:nvSpPr>
          <p:cNvPr id="9" name="step-label-1">
            <a:extLst>
              <a:ext uri="{FF2B5EF4-FFF2-40B4-BE49-F238E27FC236}">
                <a16:creationId xmlns:a16="http://schemas.microsoft.com/office/drawing/2014/main" id="{EA233CD4-6E9E-4612-9569-1BEEF06DF604}"/>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0D7180"/>
                </a:solidFill>
              </a:defRPr>
            </a:pPr>
            <a:r>
              <a:rPr sz="1800" b="1" i="0">
                <a:solidFill>
                  <a:srgbClr val="0D7180"/>
                </a:solidFill>
              </a:rPr>
              <a:t>Step 1</a:t>
            </a:r>
          </a:p>
        </p:txBody>
      </p:sp>
      <p:sp>
        <p:nvSpPr>
          <p:cNvPr id="10" name="rule-190-358">
            <a:extLst>
              <a:ext uri="{FF2B5EF4-FFF2-40B4-BE49-F238E27FC236}">
                <a16:creationId xmlns:a16="http://schemas.microsoft.com/office/drawing/2014/main" id="{C585C584-C86F-481A-A769-7CB6CF2B9B63}"/>
              </a:ext>
            </a:extLst>
          </p:cNvPr>
          <p:cNvSpPr>
            <a:spLocks noGrp="1"/>
          </p:cNvSpPr>
          <p:nvPr/>
        </p:nvSpPr>
        <p:spPr>
          <a:xfrm>
            <a:off x="1809750" y="3409950"/>
            <a:ext cx="381000" cy="19050"/>
          </a:xfrm>
          <a:prstGeom prst="rect">
            <a:avLst/>
          </a:prstGeom>
          <a:solidFill>
            <a:srgbClr val="0D7180"/>
          </a:solidFill>
          <a:ln w="0">
            <a:noFill/>
            <a:prstDash val="solid"/>
          </a:ln>
        </p:spPr>
      </p:sp>
      <p:sp>
        <p:nvSpPr>
          <p:cNvPr id="11" name="step-text-1">
            <a:extLst>
              <a:ext uri="{FF2B5EF4-FFF2-40B4-BE49-F238E27FC236}">
                <a16:creationId xmlns:a16="http://schemas.microsoft.com/office/drawing/2014/main" id="{0002A6FC-CB1C-4663-9BCC-23E6EF63DD76}"/>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Use |ε| = N|ΔΦ/Δt|.</a:t>
            </a:r>
          </a:p>
        </p:txBody>
      </p:sp>
      <p:sp>
        <p:nvSpPr>
          <p:cNvPr id="12" name="step-label-2">
            <a:extLst>
              <a:ext uri="{FF2B5EF4-FFF2-40B4-BE49-F238E27FC236}">
                <a16:creationId xmlns:a16="http://schemas.microsoft.com/office/drawing/2014/main" id="{ECC2BEF9-C4EF-4F0D-8DD2-8A0DBD10B049}"/>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0D7180"/>
                </a:solidFill>
              </a:defRPr>
            </a:pPr>
            <a:r>
              <a:rPr sz="1800" b="1" i="0">
                <a:solidFill>
                  <a:srgbClr val="0D7180"/>
                </a:solidFill>
              </a:rPr>
              <a:t>Step 2</a:t>
            </a:r>
          </a:p>
        </p:txBody>
      </p:sp>
      <p:sp>
        <p:nvSpPr>
          <p:cNvPr id="13" name="rule-190-430">
            <a:extLst>
              <a:ext uri="{FF2B5EF4-FFF2-40B4-BE49-F238E27FC236}">
                <a16:creationId xmlns:a16="http://schemas.microsoft.com/office/drawing/2014/main" id="{1574457C-86BD-442D-B5F7-7EEAD54E18EF}"/>
              </a:ext>
            </a:extLst>
          </p:cNvPr>
          <p:cNvSpPr>
            <a:spLocks noGrp="1"/>
          </p:cNvSpPr>
          <p:nvPr/>
        </p:nvSpPr>
        <p:spPr>
          <a:xfrm>
            <a:off x="1809750" y="4095750"/>
            <a:ext cx="381000" cy="19050"/>
          </a:xfrm>
          <a:prstGeom prst="rect">
            <a:avLst/>
          </a:prstGeom>
          <a:solidFill>
            <a:srgbClr val="0D7180"/>
          </a:solidFill>
          <a:ln w="0">
            <a:noFill/>
            <a:prstDash val="solid"/>
          </a:ln>
        </p:spPr>
      </p:sp>
      <p:sp>
        <p:nvSpPr>
          <p:cNvPr id="14" name="step-text-2">
            <a:extLst>
              <a:ext uri="{FF2B5EF4-FFF2-40B4-BE49-F238E27FC236}">
                <a16:creationId xmlns:a16="http://schemas.microsoft.com/office/drawing/2014/main" id="{833635CB-3864-4B60-B409-C2759E80E864}"/>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|ΔΦ| = 6.0 × 10⁻³ Wb.</a:t>
            </a:r>
          </a:p>
        </p:txBody>
      </p:sp>
      <p:sp>
        <p:nvSpPr>
          <p:cNvPr id="15" name="step-label-3">
            <a:extLst>
              <a:ext uri="{FF2B5EF4-FFF2-40B4-BE49-F238E27FC236}">
                <a16:creationId xmlns:a16="http://schemas.microsoft.com/office/drawing/2014/main" id="{16D63E2F-0790-4657-A9B8-9BDA271D27E1}"/>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0D7180"/>
                </a:solidFill>
              </a:defRPr>
            </a:pPr>
            <a:r>
              <a:rPr sz="1800" b="1" i="0">
                <a:solidFill>
                  <a:srgbClr val="0D7180"/>
                </a:solidFill>
              </a:rPr>
              <a:t>Step 3</a:t>
            </a:r>
          </a:p>
        </p:txBody>
      </p:sp>
      <p:sp>
        <p:nvSpPr>
          <p:cNvPr id="16" name="rule-190-502">
            <a:extLst>
              <a:ext uri="{FF2B5EF4-FFF2-40B4-BE49-F238E27FC236}">
                <a16:creationId xmlns:a16="http://schemas.microsoft.com/office/drawing/2014/main" id="{ECED4FD7-A2BC-4D78-AE5F-5C453CF1CECE}"/>
              </a:ext>
            </a:extLst>
          </p:cNvPr>
          <p:cNvSpPr>
            <a:spLocks noGrp="1"/>
          </p:cNvSpPr>
          <p:nvPr/>
        </p:nvSpPr>
        <p:spPr>
          <a:xfrm>
            <a:off x="1809750" y="4781550"/>
            <a:ext cx="381000" cy="19050"/>
          </a:xfrm>
          <a:prstGeom prst="rect">
            <a:avLst/>
          </a:prstGeom>
          <a:solidFill>
            <a:srgbClr val="0D7180"/>
          </a:solidFill>
          <a:ln w="0">
            <a:noFill/>
            <a:prstDash val="solid"/>
          </a:ln>
        </p:spPr>
      </p:sp>
      <p:sp>
        <p:nvSpPr>
          <p:cNvPr id="17" name="step-text-3">
            <a:extLst>
              <a:ext uri="{FF2B5EF4-FFF2-40B4-BE49-F238E27FC236}">
                <a16:creationId xmlns:a16="http://schemas.microsoft.com/office/drawing/2014/main" id="{9CBED120-FD15-467B-97FB-12354D51C30F}"/>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Substitute 200(0.0060/0.030).</a:t>
            </a:r>
          </a:p>
        </p:txBody>
      </p:sp>
      <p:sp>
        <p:nvSpPr>
          <p:cNvPr id="18" name="answer-frame">
            <a:extLst>
              <a:ext uri="{FF2B5EF4-FFF2-40B4-BE49-F238E27FC236}">
                <a16:creationId xmlns:a16="http://schemas.microsoft.com/office/drawing/2014/main" id="{CD243F20-18AE-4A03-96A1-ED612F1D590F}"/>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FA10CA5F-F693-427E-B6C6-CA3CD6F5E920}"/>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|ε| = 40 V.</a:t>
            </a:r>
          </a:p>
        </p:txBody>
      </p:sp>
    </p:spTree>
    <p:extLst>
      <p:ext uri="{BB962C8B-B14F-4D97-AF65-F5344CB8AC3E}">
        <p14:creationId xmlns:p14="http://schemas.microsoft.com/office/powerpoint/2010/main" val="1543284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6452AF92-E97B-49A6-82CC-B67F4125B250}"/>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D7180"/>
                </a:solidFill>
              </a:defRPr>
            </a:pPr>
            <a:r>
              <a:rPr sz="1650" b="1" i="0">
                <a:solidFill>
                  <a:srgbClr val="0D7180"/>
                </a:solidFill>
              </a:rPr>
              <a:t>APC-EM · UNIT 13 · AP PHYSICS C: ELECTRICITY &amp; MAGNETISM</a:t>
            </a:r>
          </a:p>
        </p:txBody>
      </p:sp>
      <p:sp>
        <p:nvSpPr>
          <p:cNvPr id="2" name="page-number">
            <a:extLst>
              <a:ext uri="{FF2B5EF4-FFF2-40B4-BE49-F238E27FC236}">
                <a16:creationId xmlns:a16="http://schemas.microsoft.com/office/drawing/2014/main" id="{A08BF9C3-C3BA-4DB3-B04C-CDD1DFF747BA}"/>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07 / 13</a:t>
            </a:r>
            <a:endParaRPr sz="1650" b="1" i="0">
              <a:solidFill>
                <a:srgbClr val="0A332E"/>
              </a:solidFill>
            </a:endParaRPr>
          </a:p>
        </p:txBody>
      </p:sp>
      <p:sp>
        <p:nvSpPr>
          <p:cNvPr id="3" name="rule-70-666">
            <a:extLst>
              <a:ext uri="{FF2B5EF4-FFF2-40B4-BE49-F238E27FC236}">
                <a16:creationId xmlns:a16="http://schemas.microsoft.com/office/drawing/2014/main" id="{1A1A3E3C-56E3-438B-BB32-A30FA1CB042E}"/>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7AB3D374-5D3E-4744-A482-0E6F67EE421A}"/>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APC-EM-U13 · 10–20%</a:t>
            </a:r>
          </a:p>
        </p:txBody>
      </p:sp>
      <p:sp>
        <p:nvSpPr>
          <p:cNvPr id="5" name="slide-title">
            <a:extLst>
              <a:ext uri="{FF2B5EF4-FFF2-40B4-BE49-F238E27FC236}">
                <a16:creationId xmlns:a16="http://schemas.microsoft.com/office/drawing/2014/main" id="{E628F08A-6ECE-4324-BF47-EB432D70E2DB}"/>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Guided problem: finish the reasoning</a:t>
            </a:r>
          </a:p>
        </p:txBody>
      </p:sp>
      <p:sp>
        <p:nvSpPr>
          <p:cNvPr id="6" name="worked-label">
            <a:extLst>
              <a:ext uri="{FF2B5EF4-FFF2-40B4-BE49-F238E27FC236}">
                <a16:creationId xmlns:a16="http://schemas.microsoft.com/office/drawing/2014/main" id="{2FD4E82C-18DF-4504-8358-BC3A21B2C5C5}"/>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0D7180"/>
                </a:solidFill>
              </a:defRPr>
            </a:pPr>
            <a:r>
              <a:rPr sz="1650" b="1" i="0">
                <a:solidFill>
                  <a:srgbClr val="0D7180"/>
                </a:solidFill>
              </a:rPr>
              <a:t>CALCULUS-BASED · GUIDED WORKED PROBLEM · TRY EACH STEP BEFORE READING ON</a:t>
            </a:r>
          </a:p>
        </p:txBody>
      </p:sp>
      <p:sp>
        <p:nvSpPr>
          <p:cNvPr id="7" name="problem-frame">
            <a:extLst>
              <a:ext uri="{FF2B5EF4-FFF2-40B4-BE49-F238E27FC236}">
                <a16:creationId xmlns:a16="http://schemas.microsoft.com/office/drawing/2014/main" id="{9E638BC8-95B3-43AC-950C-2D0F5CD3277A}"/>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26AAC3EA-3CB8-43D6-A3AD-083B79082055}"/>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An inductor L = 0.50 H carries 3.0 A. Find stored energy. If current doubles, by what factor does energy change?</a:t>
            </a:r>
          </a:p>
        </p:txBody>
      </p:sp>
      <p:sp>
        <p:nvSpPr>
          <p:cNvPr id="9" name="step-label-1">
            <a:extLst>
              <a:ext uri="{FF2B5EF4-FFF2-40B4-BE49-F238E27FC236}">
                <a16:creationId xmlns:a16="http://schemas.microsoft.com/office/drawing/2014/main" id="{340A712F-38A3-46D7-BE01-BD9E5B67DE47}"/>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0D7180"/>
                </a:solidFill>
              </a:defRPr>
            </a:pPr>
            <a:r>
              <a:rPr sz="1800" b="1" i="0">
                <a:solidFill>
                  <a:srgbClr val="0D7180"/>
                </a:solidFill>
              </a:rPr>
              <a:t>Step 1</a:t>
            </a:r>
          </a:p>
        </p:txBody>
      </p:sp>
      <p:sp>
        <p:nvSpPr>
          <p:cNvPr id="10" name="rule-190-358">
            <a:extLst>
              <a:ext uri="{FF2B5EF4-FFF2-40B4-BE49-F238E27FC236}">
                <a16:creationId xmlns:a16="http://schemas.microsoft.com/office/drawing/2014/main" id="{F976855E-EE20-48F8-B118-FFDA988DBBF6}"/>
              </a:ext>
            </a:extLst>
          </p:cNvPr>
          <p:cNvSpPr>
            <a:spLocks noGrp="1"/>
          </p:cNvSpPr>
          <p:nvPr/>
        </p:nvSpPr>
        <p:spPr>
          <a:xfrm>
            <a:off x="1809750" y="3409950"/>
            <a:ext cx="381000" cy="19050"/>
          </a:xfrm>
          <a:prstGeom prst="rect">
            <a:avLst/>
          </a:prstGeom>
          <a:solidFill>
            <a:srgbClr val="0D7180"/>
          </a:solidFill>
          <a:ln w="0">
            <a:noFill/>
            <a:prstDash val="solid"/>
          </a:ln>
        </p:spPr>
      </p:sp>
      <p:sp>
        <p:nvSpPr>
          <p:cNvPr id="11" name="step-text-1">
            <a:extLst>
              <a:ext uri="{FF2B5EF4-FFF2-40B4-BE49-F238E27FC236}">
                <a16:creationId xmlns:a16="http://schemas.microsoft.com/office/drawing/2014/main" id="{250E1BFA-DC6A-4B54-83CF-31F85F49C08D}"/>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U = 0.5(0.50)(3.0²)</a:t>
            </a:r>
          </a:p>
        </p:txBody>
      </p:sp>
      <p:sp>
        <p:nvSpPr>
          <p:cNvPr id="12" name="step-label-2">
            <a:extLst>
              <a:ext uri="{FF2B5EF4-FFF2-40B4-BE49-F238E27FC236}">
                <a16:creationId xmlns:a16="http://schemas.microsoft.com/office/drawing/2014/main" id="{63A4F922-FF44-4C64-93DA-0AD0F327CC13}"/>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0D7180"/>
                </a:solidFill>
              </a:defRPr>
            </a:pPr>
            <a:r>
              <a:rPr sz="1800" b="1" i="0">
                <a:solidFill>
                  <a:srgbClr val="0D7180"/>
                </a:solidFill>
              </a:rPr>
              <a:t>Step 2</a:t>
            </a:r>
          </a:p>
        </p:txBody>
      </p:sp>
      <p:sp>
        <p:nvSpPr>
          <p:cNvPr id="13" name="rule-190-430">
            <a:extLst>
              <a:ext uri="{FF2B5EF4-FFF2-40B4-BE49-F238E27FC236}">
                <a16:creationId xmlns:a16="http://schemas.microsoft.com/office/drawing/2014/main" id="{7C663288-65EB-40D1-9C43-F37074425703}"/>
              </a:ext>
            </a:extLst>
          </p:cNvPr>
          <p:cNvSpPr>
            <a:spLocks noGrp="1"/>
          </p:cNvSpPr>
          <p:nvPr/>
        </p:nvSpPr>
        <p:spPr>
          <a:xfrm>
            <a:off x="1809750" y="4095750"/>
            <a:ext cx="381000" cy="19050"/>
          </a:xfrm>
          <a:prstGeom prst="rect">
            <a:avLst/>
          </a:prstGeom>
          <a:solidFill>
            <a:srgbClr val="0D7180"/>
          </a:solidFill>
          <a:ln w="0">
            <a:noFill/>
            <a:prstDash val="solid"/>
          </a:ln>
        </p:spPr>
      </p:sp>
      <p:sp>
        <p:nvSpPr>
          <p:cNvPr id="14" name="step-text-2">
            <a:extLst>
              <a:ext uri="{FF2B5EF4-FFF2-40B4-BE49-F238E27FC236}">
                <a16:creationId xmlns:a16="http://schemas.microsoft.com/office/drawing/2014/main" id="{03E0595E-F301-4AA3-8877-125387DA7531}"/>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U ∝ I²</a:t>
            </a:r>
          </a:p>
        </p:txBody>
      </p:sp>
      <p:sp>
        <p:nvSpPr>
          <p:cNvPr id="15" name="step-label-3">
            <a:extLst>
              <a:ext uri="{FF2B5EF4-FFF2-40B4-BE49-F238E27FC236}">
                <a16:creationId xmlns:a16="http://schemas.microsoft.com/office/drawing/2014/main" id="{31B5EC45-CA95-4551-B683-5A0B929E4C5E}"/>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0D7180"/>
                </a:solidFill>
              </a:defRPr>
            </a:pPr>
            <a:r>
              <a:rPr sz="1800" b="1" i="0">
                <a:solidFill>
                  <a:srgbClr val="0D7180"/>
                </a:solidFill>
              </a:rPr>
              <a:t>Step 3</a:t>
            </a:r>
          </a:p>
        </p:txBody>
      </p:sp>
      <p:sp>
        <p:nvSpPr>
          <p:cNvPr id="16" name="rule-190-502">
            <a:extLst>
              <a:ext uri="{FF2B5EF4-FFF2-40B4-BE49-F238E27FC236}">
                <a16:creationId xmlns:a16="http://schemas.microsoft.com/office/drawing/2014/main" id="{22D5D2E5-AE92-4EC3-A6C6-C17C1038591D}"/>
              </a:ext>
            </a:extLst>
          </p:cNvPr>
          <p:cNvSpPr>
            <a:spLocks noGrp="1"/>
          </p:cNvSpPr>
          <p:nvPr/>
        </p:nvSpPr>
        <p:spPr>
          <a:xfrm>
            <a:off x="1809750" y="4781550"/>
            <a:ext cx="381000" cy="19050"/>
          </a:xfrm>
          <a:prstGeom prst="rect">
            <a:avLst/>
          </a:prstGeom>
          <a:solidFill>
            <a:srgbClr val="0D7180"/>
          </a:solidFill>
          <a:ln w="0">
            <a:noFill/>
            <a:prstDash val="solid"/>
          </a:ln>
        </p:spPr>
      </p:sp>
      <p:sp>
        <p:nvSpPr>
          <p:cNvPr id="17" name="step-text-3">
            <a:extLst>
              <a:ext uri="{FF2B5EF4-FFF2-40B4-BE49-F238E27FC236}">
                <a16:creationId xmlns:a16="http://schemas.microsoft.com/office/drawing/2014/main" id="{6B6832AB-FB86-4CA4-8E33-276CC5D44957}"/>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Check the direction, significant figures and physical meaning of the result.</a:t>
            </a:r>
          </a:p>
        </p:txBody>
      </p:sp>
      <p:sp>
        <p:nvSpPr>
          <p:cNvPr id="18" name="answer-frame">
            <a:extLst>
              <a:ext uri="{FF2B5EF4-FFF2-40B4-BE49-F238E27FC236}">
                <a16:creationId xmlns:a16="http://schemas.microsoft.com/office/drawing/2014/main" id="{8A9CE9E2-BA3F-4A42-BD03-022E89D14CDF}"/>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45BECC52-EE23-4C6F-BB37-F63E0211FB81}"/>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U = 2.25 J; doubling current multiplies energy by 4.</a:t>
            </a:r>
          </a:p>
        </p:txBody>
      </p:sp>
    </p:spTree>
    <p:extLst>
      <p:ext uri="{BB962C8B-B14F-4D97-AF65-F5344CB8AC3E}">
        <p14:creationId xmlns:p14="http://schemas.microsoft.com/office/powerpoint/2010/main" val="3137405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7E59052A-7D11-4F30-AE5F-646C5093284E}"/>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APC-EM · UNIT 13 · AP PHYSICS C: ELECTRICITY &amp; MAGNETISM</a:t>
            </a:r>
          </a:p>
        </p:txBody>
      </p:sp>
      <p:sp>
        <p:nvSpPr>
          <p:cNvPr id="2" name="page-number">
            <a:extLst>
              <a:ext uri="{FF2B5EF4-FFF2-40B4-BE49-F238E27FC236}">
                <a16:creationId xmlns:a16="http://schemas.microsoft.com/office/drawing/2014/main" id="{08279E75-A812-4ABB-85E5-507E0AD6A429}"/>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08 / 13</a:t>
            </a:r>
            <a:endParaRPr sz="1650" b="1" i="0">
              <a:solidFill>
                <a:srgbClr val="F4F0E2"/>
              </a:solidFill>
            </a:endParaRPr>
          </a:p>
        </p:txBody>
      </p:sp>
      <p:sp>
        <p:nvSpPr>
          <p:cNvPr id="3" name="rule-70-666">
            <a:extLst>
              <a:ext uri="{FF2B5EF4-FFF2-40B4-BE49-F238E27FC236}">
                <a16:creationId xmlns:a16="http://schemas.microsoft.com/office/drawing/2014/main" id="{18F36A10-D52C-4B35-A5E8-57546457CC8B}"/>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BB6A7682-477D-4E0C-914E-5C0013C38B8C}"/>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APC-EM-U13 · 10–20%</a:t>
            </a:r>
          </a:p>
        </p:txBody>
      </p:sp>
      <p:sp>
        <p:nvSpPr>
          <p:cNvPr id="5" name="slide-title">
            <a:extLst>
              <a:ext uri="{FF2B5EF4-FFF2-40B4-BE49-F238E27FC236}">
                <a16:creationId xmlns:a16="http://schemas.microsoft.com/office/drawing/2014/main" id="{13B10B95-1B75-416D-9742-780DE0DF63D6}"/>
              </a:ext>
            </a:extLst>
          </p:cNvPr>
          <p:cNvSpPr>
            <a:spLocks noGrp="1"/>
          </p:cNvSpPr>
          <p:nvPr/>
        </p:nvSpPr>
        <p:spPr>
          <a:xfrm>
            <a:off x="666750" y="685800"/>
            <a:ext cx="10858500" cy="952500"/>
          </a:xfrm>
          <a:prstGeom prst="rect">
            <a:avLst/>
          </a:prstGeom>
          <a:noFill/>
          <a:ln w="0">
            <a:noFill/>
            <a:prstDash val="solid"/>
          </a:ln>
        </p:spPr>
        <p:txBody>
          <a:bodyPr/>
          <a:lstStyle/>
          <a:p>
            <a:endParaRPr/>
          </a:p>
        </p:txBody>
      </p:sp>
      <p:sp>
        <p:nvSpPr>
          <p:cNvPr id="6" name="activity-format">
            <a:extLst>
              <a:ext uri="{FF2B5EF4-FFF2-40B4-BE49-F238E27FC236}">
                <a16:creationId xmlns:a16="http://schemas.microsoft.com/office/drawing/2014/main" id="{A9A92118-23BF-43E6-9FE9-B54F09C8400E}"/>
              </a:ext>
            </a:extLst>
          </p:cNvPr>
          <p:cNvSpPr>
            <a:spLocks noGrp="1"/>
          </p:cNvSpPr>
          <p:nvPr/>
        </p:nvSpPr>
        <p:spPr>
          <a:xfrm>
            <a:off x="666750" y="1600200"/>
            <a:ext cx="6667500" cy="3238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CLASS ACTIVITY · AP SCIENCE-PRACTICE ACTIVITY</a:t>
            </a:r>
          </a:p>
        </p:txBody>
      </p:sp>
      <p:sp>
        <p:nvSpPr>
          <p:cNvPr id="7" name="materials-label">
            <a:extLst>
              <a:ext uri="{FF2B5EF4-FFF2-40B4-BE49-F238E27FC236}">
                <a16:creationId xmlns:a16="http://schemas.microsoft.com/office/drawing/2014/main" id="{F914F8D8-3A8E-44EF-A365-F07DEBDF4C6B}"/>
              </a:ext>
            </a:extLst>
          </p:cNvPr>
          <p:cNvSpPr>
            <a:spLocks noGrp="1"/>
          </p:cNvSpPr>
          <p:nvPr/>
        </p:nvSpPr>
        <p:spPr>
          <a:xfrm>
            <a:off x="666750" y="2190750"/>
            <a:ext cx="2571750" cy="323850"/>
          </a:xfrm>
          <a:prstGeom prst="rect">
            <a:avLst/>
          </a:prstGeom>
          <a:noFill/>
          <a:ln w="0">
            <a:noFill/>
            <a:prstDash val="solid"/>
          </a:ln>
        </p:spPr>
        <p:txBody>
          <a:bodyPr/>
          <a:lstStyle/>
          <a:p>
            <a:pPr algn="l">
              <a:defRPr sz="1650" b="1" i="0">
                <a:solidFill>
                  <a:srgbClr val="52C3D3"/>
                </a:solidFill>
              </a:defRPr>
            </a:pPr>
            <a:r>
              <a:rPr sz="1650" b="1" i="0">
                <a:solidFill>
                  <a:srgbClr val="52C3D3"/>
                </a:solidFill>
              </a:rPr>
              <a:t>YOU NEED</a:t>
            </a:r>
          </a:p>
        </p:txBody>
      </p:sp>
      <p:sp>
        <p:nvSpPr>
          <p:cNvPr id="8" name="materials">
            <a:extLst>
              <a:ext uri="{FF2B5EF4-FFF2-40B4-BE49-F238E27FC236}">
                <a16:creationId xmlns:a16="http://schemas.microsoft.com/office/drawing/2014/main" id="{84F5297A-3278-4312-AE32-60D0479357DC}"/>
              </a:ext>
            </a:extLst>
          </p:cNvPr>
          <p:cNvSpPr>
            <a:spLocks noGrp="1"/>
          </p:cNvSpPr>
          <p:nvPr/>
        </p:nvSpPr>
        <p:spPr>
          <a:xfrm>
            <a:off x="666750" y="2667000"/>
            <a:ext cx="3429000" cy="1809750"/>
          </a:xfrm>
          <a:prstGeom prst="rect">
            <a:avLst/>
          </a:prstGeom>
          <a:noFill/>
          <a:ln w="0">
            <a:noFill/>
            <a:prstDash val="solid"/>
          </a:ln>
        </p:spPr>
        <p:txBody>
          <a:bodyPr/>
          <a:lstStyle/>
          <a:p>
            <a:pPr algn="l">
              <a:defRPr sz="1875" b="0" i="0">
                <a:solidFill>
                  <a:srgbClr val="F4F0E2"/>
                </a:solidFill>
              </a:defRPr>
            </a:pPr>
            <a:r>
              <a:rPr sz="1875" b="0" i="0">
                <a:solidFill>
                  <a:srgbClr val="F4F0E2"/>
                </a:solidFill>
              </a:rPr>
              <a:t>• editable slide • mini-whiteboards • calculator when useful</a:t>
            </a:r>
          </a:p>
        </p:txBody>
      </p:sp>
      <p:sp>
        <p:nvSpPr>
          <p:cNvPr id="9" name="activity-step-1">
            <a:extLst>
              <a:ext uri="{FF2B5EF4-FFF2-40B4-BE49-F238E27FC236}">
                <a16:creationId xmlns:a16="http://schemas.microsoft.com/office/drawing/2014/main" id="{C8A5B740-411D-4DC0-91EF-A33C326754F3}"/>
              </a:ext>
            </a:extLst>
          </p:cNvPr>
          <p:cNvSpPr>
            <a:spLocks noGrp="1"/>
          </p:cNvSpPr>
          <p:nvPr/>
        </p:nvSpPr>
        <p:spPr>
          <a:xfrm>
            <a:off x="4905375" y="2143125"/>
            <a:ext cx="514350" cy="514350"/>
          </a:xfrm>
          <a:prstGeom prst="ellipse">
            <a:avLst/>
          </a:prstGeom>
          <a:solidFill>
            <a:srgbClr val="52C3D3"/>
          </a:solidFill>
          <a:ln w="0">
            <a:noFill/>
            <a:prstDash val="solid"/>
          </a:ln>
        </p:spPr>
      </p:sp>
      <p:sp>
        <p:nvSpPr>
          <p:cNvPr id="10" name="activity-step-number-1">
            <a:extLst>
              <a:ext uri="{FF2B5EF4-FFF2-40B4-BE49-F238E27FC236}">
                <a16:creationId xmlns:a16="http://schemas.microsoft.com/office/drawing/2014/main" id="{88BFF20E-CA1E-4D2F-B499-BEA71A06D13F}"/>
              </a:ext>
            </a:extLst>
          </p:cNvPr>
          <p:cNvSpPr>
            <a:spLocks noGrp="1"/>
          </p:cNvSpPr>
          <p:nvPr/>
        </p:nvSpPr>
        <p:spPr>
          <a:xfrm>
            <a:off x="4905375" y="22098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1</a:t>
            </a:r>
          </a:p>
        </p:txBody>
      </p:sp>
      <p:sp>
        <p:nvSpPr>
          <p:cNvPr id="11" name="activity-step-text-1">
            <a:extLst>
              <a:ext uri="{FF2B5EF4-FFF2-40B4-BE49-F238E27FC236}">
                <a16:creationId xmlns:a16="http://schemas.microsoft.com/office/drawing/2014/main" id="{8916255E-5B03-4507-87B3-56F19AC5EAC4}"/>
              </a:ext>
            </a:extLst>
          </p:cNvPr>
          <p:cNvSpPr>
            <a:spLocks noGrp="1"/>
          </p:cNvSpPr>
          <p:nvPr/>
        </p:nvSpPr>
        <p:spPr>
          <a:xfrm>
            <a:off x="5715000" y="20955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Predict current direction for a magnet and loop scenario.</a:t>
            </a:r>
          </a:p>
        </p:txBody>
      </p:sp>
      <p:sp>
        <p:nvSpPr>
          <p:cNvPr id="12" name="activity-step-2">
            <a:extLst>
              <a:ext uri="{FF2B5EF4-FFF2-40B4-BE49-F238E27FC236}">
                <a16:creationId xmlns:a16="http://schemas.microsoft.com/office/drawing/2014/main" id="{E1430D91-8B50-4BE0-BBAD-30DA64966173}"/>
              </a:ext>
            </a:extLst>
          </p:cNvPr>
          <p:cNvSpPr>
            <a:spLocks noGrp="1"/>
          </p:cNvSpPr>
          <p:nvPr/>
        </p:nvSpPr>
        <p:spPr>
          <a:xfrm>
            <a:off x="4905375" y="3209925"/>
            <a:ext cx="514350" cy="514350"/>
          </a:xfrm>
          <a:prstGeom prst="ellipse">
            <a:avLst/>
          </a:prstGeom>
          <a:solidFill>
            <a:srgbClr val="52C3D3"/>
          </a:solidFill>
          <a:ln w="0">
            <a:noFill/>
            <a:prstDash val="solid"/>
          </a:ln>
        </p:spPr>
      </p:sp>
      <p:sp>
        <p:nvSpPr>
          <p:cNvPr id="13" name="activity-step-number-2">
            <a:extLst>
              <a:ext uri="{FF2B5EF4-FFF2-40B4-BE49-F238E27FC236}">
                <a16:creationId xmlns:a16="http://schemas.microsoft.com/office/drawing/2014/main" id="{E5B00022-5A55-4D05-B044-73BBDB8400B5}"/>
              </a:ext>
            </a:extLst>
          </p:cNvPr>
          <p:cNvSpPr>
            <a:spLocks noGrp="1"/>
          </p:cNvSpPr>
          <p:nvPr/>
        </p:nvSpPr>
        <p:spPr>
          <a:xfrm>
            <a:off x="4905375" y="32766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2</a:t>
            </a:r>
          </a:p>
        </p:txBody>
      </p:sp>
      <p:sp>
        <p:nvSpPr>
          <p:cNvPr id="14" name="activity-step-text-2">
            <a:extLst>
              <a:ext uri="{FF2B5EF4-FFF2-40B4-BE49-F238E27FC236}">
                <a16:creationId xmlns:a16="http://schemas.microsoft.com/office/drawing/2014/main" id="{60E768BC-94A7-4A50-9E7E-983687BFC920}"/>
              </a:ext>
            </a:extLst>
          </p:cNvPr>
          <p:cNvSpPr>
            <a:spLocks noGrp="1"/>
          </p:cNvSpPr>
          <p:nvPr/>
        </p:nvSpPr>
        <p:spPr>
          <a:xfrm>
            <a:off x="5715000" y="31623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State the induced field direction.</a:t>
            </a:r>
          </a:p>
        </p:txBody>
      </p:sp>
      <p:sp>
        <p:nvSpPr>
          <p:cNvPr id="15" name="activity-step-3">
            <a:extLst>
              <a:ext uri="{FF2B5EF4-FFF2-40B4-BE49-F238E27FC236}">
                <a16:creationId xmlns:a16="http://schemas.microsoft.com/office/drawing/2014/main" id="{B2F6C9C0-1B93-4667-B21E-053F84135207}"/>
              </a:ext>
            </a:extLst>
          </p:cNvPr>
          <p:cNvSpPr>
            <a:spLocks noGrp="1"/>
          </p:cNvSpPr>
          <p:nvPr/>
        </p:nvSpPr>
        <p:spPr>
          <a:xfrm>
            <a:off x="4905375" y="4276725"/>
            <a:ext cx="514350" cy="514350"/>
          </a:xfrm>
          <a:prstGeom prst="ellipse">
            <a:avLst/>
          </a:prstGeom>
          <a:solidFill>
            <a:srgbClr val="52C3D3"/>
          </a:solidFill>
          <a:ln w="0">
            <a:noFill/>
            <a:prstDash val="solid"/>
          </a:ln>
        </p:spPr>
      </p:sp>
      <p:sp>
        <p:nvSpPr>
          <p:cNvPr id="16" name="activity-step-number-3">
            <a:extLst>
              <a:ext uri="{FF2B5EF4-FFF2-40B4-BE49-F238E27FC236}">
                <a16:creationId xmlns:a16="http://schemas.microsoft.com/office/drawing/2014/main" id="{F4EB75B9-4E34-4600-A91F-A82B7DEBF5FC}"/>
              </a:ext>
            </a:extLst>
          </p:cNvPr>
          <p:cNvSpPr>
            <a:spLocks noGrp="1"/>
          </p:cNvSpPr>
          <p:nvPr/>
        </p:nvSpPr>
        <p:spPr>
          <a:xfrm>
            <a:off x="4905375" y="43434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3</a:t>
            </a:r>
          </a:p>
        </p:txBody>
      </p:sp>
      <p:sp>
        <p:nvSpPr>
          <p:cNvPr id="17" name="activity-step-text-3">
            <a:extLst>
              <a:ext uri="{FF2B5EF4-FFF2-40B4-BE49-F238E27FC236}">
                <a16:creationId xmlns:a16="http://schemas.microsoft.com/office/drawing/2014/main" id="{33A332FD-488C-4722-ACD9-BFD915921A45}"/>
              </a:ext>
            </a:extLst>
          </p:cNvPr>
          <p:cNvSpPr>
            <a:spLocks noGrp="1"/>
          </p:cNvSpPr>
          <p:nvPr/>
        </p:nvSpPr>
        <p:spPr>
          <a:xfrm>
            <a:off x="5715000" y="42291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Use force/energy reasoning to verify the sign.</a:t>
            </a:r>
          </a:p>
        </p:txBody>
      </p:sp>
      <p:sp>
        <p:nvSpPr>
          <p:cNvPr id="18" name="rule-70-518">
            <a:extLst>
              <a:ext uri="{FF2B5EF4-FFF2-40B4-BE49-F238E27FC236}">
                <a16:creationId xmlns:a16="http://schemas.microsoft.com/office/drawing/2014/main" id="{FC210E22-9E8E-4A36-99FF-8918DE42E327}"/>
              </a:ext>
            </a:extLst>
          </p:cNvPr>
          <p:cNvSpPr>
            <a:spLocks noGrp="1"/>
          </p:cNvSpPr>
          <p:nvPr/>
        </p:nvSpPr>
        <p:spPr>
          <a:xfrm>
            <a:off x="666750" y="4933950"/>
            <a:ext cx="10477500" cy="9525"/>
          </a:xfrm>
          <a:prstGeom prst="rect">
            <a:avLst/>
          </a:prstGeom>
          <a:solidFill>
            <a:srgbClr val="47716A"/>
          </a:solidFill>
          <a:ln w="0">
            <a:noFill/>
            <a:prstDash val="solid"/>
          </a:ln>
        </p:spPr>
      </p:sp>
      <p:sp>
        <p:nvSpPr>
          <p:cNvPr id="19" name="success-check">
            <a:extLst>
              <a:ext uri="{FF2B5EF4-FFF2-40B4-BE49-F238E27FC236}">
                <a16:creationId xmlns:a16="http://schemas.microsoft.com/office/drawing/2014/main" id="{CD57D38E-669A-4BEC-BF4E-0D0A4B77F4C4}"/>
              </a:ext>
            </a:extLst>
          </p:cNvPr>
          <p:cNvSpPr>
            <a:spLocks noGrp="1"/>
          </p:cNvSpPr>
          <p:nvPr/>
        </p:nvSpPr>
        <p:spPr>
          <a:xfrm>
            <a:off x="666750" y="5219700"/>
            <a:ext cx="10572750" cy="647700"/>
          </a:xfrm>
          <a:prstGeom prst="rect">
            <a:avLst/>
          </a:prstGeom>
          <a:noFill/>
          <a:ln w="0">
            <a:noFill/>
            <a:prstDash val="solid"/>
          </a:ln>
        </p:spPr>
        <p:txBody>
          <a:bodyPr/>
          <a:lstStyle/>
          <a:p>
            <a:pPr algn="l">
              <a:defRPr sz="1875" b="1" i="0">
                <a:solidFill>
                  <a:srgbClr val="52C3D3"/>
                </a:solidFill>
              </a:defRPr>
            </a:pPr>
            <a:r>
              <a:rPr sz="1875" b="1" i="0">
                <a:solidFill>
                  <a:srgbClr val="52C3D3"/>
                </a:solidFill>
              </a:rPr>
              <a:t>Success check: The direction opposes the flux change, not necessarily the original flux.</a:t>
            </a:r>
          </a:p>
        </p:txBody>
      </p:sp>
    </p:spTree>
    <p:extLst>
      <p:ext uri="{BB962C8B-B14F-4D97-AF65-F5344CB8AC3E}">
        <p14:creationId xmlns:p14="http://schemas.microsoft.com/office/powerpoint/2010/main" val="1800962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52C3D3"/>
        </a:solidFill>
        <a:effectLst/>
      </p:bgPr>
    </p:bg>
    <p:spTree>
      <p:nvGrpSpPr>
        <p:cNvPr id="1" name=""/>
        <p:cNvGrpSpPr/>
        <p:nvPr/>
      </p:nvGrpSpPr>
      <p:grpSpPr>
        <a:xfrm>
          <a:off x="0" y="0"/>
          <a:ext cx="0" cy="0"/>
          <a:chOff x="0" y="0"/>
          <a:chExt cx="0" cy="0"/>
        </a:xfrm>
      </p:grpSpPr>
      <p:sp>
        <p:nvSpPr>
          <p:cNvPr id="11" name="group-label">
            <a:extLst>
              <a:ext uri="{FF2B5EF4-FFF2-40B4-BE49-F238E27FC236}">
                <a16:creationId xmlns:a16="http://schemas.microsoft.com/office/drawing/2014/main" id="{F85D56BE-5204-43AA-91F8-8C7FA3B87D76}"/>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APC-EM · UNIT 13 · AP PHYSICS C: ELECTRICITY &amp; MAGNETISM</a:t>
            </a:r>
          </a:p>
        </p:txBody>
      </p:sp>
      <p:sp>
        <p:nvSpPr>
          <p:cNvPr id="2" name="page-number">
            <a:extLst>
              <a:ext uri="{FF2B5EF4-FFF2-40B4-BE49-F238E27FC236}">
                <a16:creationId xmlns:a16="http://schemas.microsoft.com/office/drawing/2014/main" id="{2080494C-3E10-4147-8BCA-ED05E5C71506}"/>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B342E"/>
                </a:solidFill>
              </a:defRPr>
            </a:pPr>
            <a:r>
              <a:rPr lang="en-US" sz="1650" b="1" i="0">
                <a:solidFill>
                  <a:srgbClr val="0B342E"/>
                </a:solidFill>
              </a:rPr>
              <a:t>09 / 13</a:t>
            </a:r>
            <a:endParaRPr sz="1650" b="1" i="0">
              <a:solidFill>
                <a:srgbClr val="0B342E"/>
              </a:solidFill>
            </a:endParaRPr>
          </a:p>
        </p:txBody>
      </p:sp>
      <p:sp>
        <p:nvSpPr>
          <p:cNvPr id="3" name="rule-70-666">
            <a:extLst>
              <a:ext uri="{FF2B5EF4-FFF2-40B4-BE49-F238E27FC236}">
                <a16:creationId xmlns:a16="http://schemas.microsoft.com/office/drawing/2014/main" id="{789092E4-92D6-4399-9C42-39AD78759AAE}"/>
              </a:ext>
            </a:extLst>
          </p:cNvPr>
          <p:cNvSpPr>
            <a:spLocks noGrp="1"/>
          </p:cNvSpPr>
          <p:nvPr/>
        </p:nvSpPr>
        <p:spPr>
          <a:xfrm>
            <a:off x="666750" y="6343650"/>
            <a:ext cx="10858500" cy="9525"/>
          </a:xfrm>
          <a:prstGeom prst="rect">
            <a:avLst/>
          </a:prstGeom>
          <a:solidFill>
            <a:srgbClr val="0B342E"/>
          </a:solidFill>
          <a:ln w="0">
            <a:noFill/>
            <a:prstDash val="solid"/>
          </a:ln>
        </p:spPr>
      </p:sp>
      <p:sp>
        <p:nvSpPr>
          <p:cNvPr id="4" name="course-footer">
            <a:extLst>
              <a:ext uri="{FF2B5EF4-FFF2-40B4-BE49-F238E27FC236}">
                <a16:creationId xmlns:a16="http://schemas.microsoft.com/office/drawing/2014/main" id="{28DBB7B1-BB12-47BE-B50C-590BB917AE9E}"/>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GIOPHYSICS · COLLEGE BOARD AP PHYSICS · APC-EM-U13 · 10–20%</a:t>
            </a:r>
          </a:p>
        </p:txBody>
      </p:sp>
      <p:sp>
        <p:nvSpPr>
          <p:cNvPr id="5" name="misconception-label">
            <a:extLst>
              <a:ext uri="{FF2B5EF4-FFF2-40B4-BE49-F238E27FC236}">
                <a16:creationId xmlns:a16="http://schemas.microsoft.com/office/drawing/2014/main" id="{6C2A6DC5-31BC-4788-AB71-F4BF43AB0CEC}"/>
              </a:ext>
            </a:extLst>
          </p:cNvPr>
          <p:cNvSpPr>
            <a:spLocks noGrp="1"/>
          </p:cNvSpPr>
          <p:nvPr/>
        </p:nvSpPr>
        <p:spPr>
          <a:xfrm>
            <a:off x="666750" y="666750"/>
            <a:ext cx="8096250" cy="3429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MISCONCEPTION SHOWDOWN · SPOT THE MISTAKE</a:t>
            </a:r>
          </a:p>
        </p:txBody>
      </p:sp>
      <p:sp>
        <p:nvSpPr>
          <p:cNvPr id="6" name="misconception-claim">
            <a:extLst>
              <a:ext uri="{FF2B5EF4-FFF2-40B4-BE49-F238E27FC236}">
                <a16:creationId xmlns:a16="http://schemas.microsoft.com/office/drawing/2014/main" id="{667375EA-164D-4C21-896E-9D1146EE1D53}"/>
              </a:ext>
            </a:extLst>
          </p:cNvPr>
          <p:cNvSpPr>
            <a:spLocks noGrp="1"/>
          </p:cNvSpPr>
          <p:nvPr/>
        </p:nvSpPr>
        <p:spPr>
          <a:xfrm>
            <a:off x="666750" y="1285875"/>
            <a:ext cx="10668000" cy="1381125"/>
          </a:xfrm>
          <a:prstGeom prst="rect">
            <a:avLst/>
          </a:prstGeom>
          <a:noFill/>
          <a:ln w="0">
            <a:noFill/>
            <a:prstDash val="solid"/>
          </a:ln>
        </p:spPr>
        <p:txBody>
          <a:bodyPr/>
          <a:lstStyle/>
          <a:p>
            <a:pPr algn="l">
              <a:defRPr sz="3600" b="1" i="0">
                <a:solidFill>
                  <a:srgbClr val="0B342E"/>
                </a:solidFill>
              </a:defRPr>
            </a:pPr>
            <a:r>
              <a:rPr sz="3600" b="1" i="0">
                <a:solidFill>
                  <a:srgbClr val="0B342E"/>
                </a:solidFill>
              </a:rPr>
              <a:t>“Lenz’s law says the induced field always opposes the external magnetic field.”</a:t>
            </a:r>
          </a:p>
        </p:txBody>
      </p:sp>
      <p:sp>
        <p:nvSpPr>
          <p:cNvPr id="7" name="correction-frame">
            <a:extLst>
              <a:ext uri="{FF2B5EF4-FFF2-40B4-BE49-F238E27FC236}">
                <a16:creationId xmlns:a16="http://schemas.microsoft.com/office/drawing/2014/main" id="{EC717ED1-EB22-4720-8C23-746C51F24003}"/>
              </a:ext>
            </a:extLst>
          </p:cNvPr>
          <p:cNvSpPr>
            <a:spLocks noGrp="1"/>
          </p:cNvSpPr>
          <p:nvPr/>
        </p:nvSpPr>
        <p:spPr>
          <a:xfrm>
            <a:off x="666750" y="3048000"/>
            <a:ext cx="10858500" cy="857250"/>
          </a:xfrm>
          <a:prstGeom prst="roundRect">
            <a:avLst>
              <a:gd name="adj" fmla="val 13333"/>
            </a:avLst>
          </a:prstGeom>
          <a:solidFill>
            <a:srgbClr val="0B342E"/>
          </a:solidFill>
          <a:ln w="0">
            <a:noFill/>
            <a:prstDash val="solid"/>
          </a:ln>
        </p:spPr>
      </p:sp>
      <p:sp>
        <p:nvSpPr>
          <p:cNvPr id="8" name="correction">
            <a:extLst>
              <a:ext uri="{FF2B5EF4-FFF2-40B4-BE49-F238E27FC236}">
                <a16:creationId xmlns:a16="http://schemas.microsoft.com/office/drawing/2014/main" id="{E2E5856B-DF58-4282-A5DC-BD6DB531C37B}"/>
              </a:ext>
            </a:extLst>
          </p:cNvPr>
          <p:cNvSpPr>
            <a:spLocks noGrp="1"/>
          </p:cNvSpPr>
          <p:nvPr/>
        </p:nvSpPr>
        <p:spPr>
          <a:xfrm>
            <a:off x="952500" y="3238500"/>
            <a:ext cx="10287000" cy="552450"/>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It opposes the change in magnetic flux; it can point with the original field when that field is decreasing.</a:t>
            </a:r>
          </a:p>
        </p:txBody>
      </p:sp>
      <p:sp>
        <p:nvSpPr>
          <p:cNvPr id="9" name="humor-line">
            <a:extLst>
              <a:ext uri="{FF2B5EF4-FFF2-40B4-BE49-F238E27FC236}">
                <a16:creationId xmlns:a16="http://schemas.microsoft.com/office/drawing/2014/main" id="{4C710094-A95F-41D2-BE53-42B6F8009DB5}"/>
              </a:ext>
            </a:extLst>
          </p:cNvPr>
          <p:cNvSpPr>
            <a:spLocks noGrp="1"/>
          </p:cNvSpPr>
          <p:nvPr/>
        </p:nvSpPr>
        <p:spPr>
          <a:xfrm>
            <a:off x="1238250" y="4324350"/>
            <a:ext cx="9715500" cy="723900"/>
          </a:xfrm>
          <a:prstGeom prst="rect">
            <a:avLst/>
          </a:prstGeom>
          <a:noFill/>
          <a:ln w="0">
            <a:noFill/>
            <a:prstDash val="solid"/>
          </a:ln>
        </p:spPr>
        <p:txBody>
          <a:bodyPr/>
          <a:lstStyle/>
          <a:p>
            <a:pPr algn="ctr">
              <a:defRPr sz="1950" b="0" i="1">
                <a:solidFill>
                  <a:srgbClr val="0B342E"/>
                </a:solidFill>
              </a:defRPr>
            </a:pPr>
            <a:r>
              <a:rPr sz="1950" b="0" i="1">
                <a:solidFill>
                  <a:srgbClr val="0B342E"/>
                </a:solidFill>
              </a:rPr>
              <a:t>Lenz opposes the plot twist, not every character.</a:t>
            </a:r>
          </a:p>
        </p:txBody>
      </p:sp>
      <p:sp>
        <p:nvSpPr>
          <p:cNvPr id="10" name="misconception-check">
            <a:extLst>
              <a:ext uri="{FF2B5EF4-FFF2-40B4-BE49-F238E27FC236}">
                <a16:creationId xmlns:a16="http://schemas.microsoft.com/office/drawing/2014/main" id="{CBD7EDBD-5CF3-43B9-9A7C-ED7373E51E68}"/>
              </a:ext>
            </a:extLst>
          </p:cNvPr>
          <p:cNvSpPr>
            <a:spLocks noGrp="1"/>
          </p:cNvSpPr>
          <p:nvPr/>
        </p:nvSpPr>
        <p:spPr>
          <a:xfrm>
            <a:off x="952500" y="5286375"/>
            <a:ext cx="10287000" cy="609600"/>
          </a:xfrm>
          <a:prstGeom prst="rect">
            <a:avLst/>
          </a:prstGeom>
          <a:noFill/>
          <a:ln w="0">
            <a:noFill/>
            <a:prstDash val="solid"/>
          </a:ln>
        </p:spPr>
        <p:txBody>
          <a:bodyPr/>
          <a:lstStyle/>
          <a:p>
            <a:pPr algn="ctr">
              <a:defRPr sz="1875" b="1" i="0">
                <a:solidFill>
                  <a:srgbClr val="0B342E"/>
                </a:solidFill>
              </a:defRPr>
            </a:pPr>
            <a:r>
              <a:rPr sz="1875" b="1" i="0">
                <a:solidFill>
                  <a:srgbClr val="0B342E"/>
                </a:solidFill>
              </a:rPr>
              <a:t>Mini-whiteboard: If upward flux decreases, which way is induced field?</a:t>
            </a:r>
          </a:p>
        </p:txBody>
      </p:sp>
    </p:spTree>
    <p:extLst>
      <p:ext uri="{BB962C8B-B14F-4D97-AF65-F5344CB8AC3E}">
        <p14:creationId xmlns:p14="http://schemas.microsoft.com/office/powerpoint/2010/main" val="780396974"/>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5640</Words>
  <Application>Microsoft Office PowerPoint</Application>
  <DocSecurity>0</DocSecurity>
  <PresentationFormat>Widescreen</PresentationFormat>
  <Paragraphs>394</Paragraphs>
  <Slides>13</Slides>
  <Notes>13</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13</vt:i4>
      </vt:variant>
    </vt:vector>
  </HeadingPairs>
  <TitlesOfParts>
    <vt:vector size="15" baseType="lpstr">
      <vt:lpstr>Calibri</vt:lpstr>
      <vt:lpstr>ChatGPT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Giovanni Alexander Rojas</cp:lastModifiedBy>
  <cp:revision>3</cp:revision>
  <dcterms:created xsi:type="dcterms:W3CDTF">2026-08-14T20:14:50Z</dcterms:created>
  <dcterms:modified xsi:type="dcterms:W3CDTF">2026-08-15T16:01:31Z</dcterms:modified>
</cp:coreProperties>
</file>