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scatterChart>
        <c:scatterStyle val="lineMarker"/>
        <c:varyColors val="1"/>
        <c:ser>
          <c:idx val="0"/>
          <c:order val="0"/>
          <c:tx>
            <c:v>Potential along the x-axis</c:v>
          </c:tx>
          <c:spPr>
            <a:ln w="28575">
              <a:solidFill>
                <a:srgbClr val="0D7180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0D7180"/>
              </a:solidFill>
            </c:spPr>
          </c:marker>
          <c:xVal>
            <c:numLit>
              <c:formatCode>General</c:formatCode>
              <c:ptCount val="5"/>
              <c:pt idx="0">
                <c:v>0</c:v>
              </c:pt>
              <c:pt idx="1">
                <c:v>1</c:v>
              </c:pt>
              <c:pt idx="2">
                <c:v>2</c:v>
              </c:pt>
              <c:pt idx="3">
                <c:v>3</c:v>
              </c:pt>
              <c:pt idx="4">
                <c:v>4</c:v>
              </c:pt>
            </c:numLit>
          </c:xVal>
          <c:yVal>
            <c:numLit>
              <c:formatCode>General</c:formatCode>
              <c:ptCount val="5"/>
              <c:pt idx="0">
                <c:v>12</c:v>
              </c:pt>
              <c:pt idx="1">
                <c:v>10</c:v>
              </c:pt>
              <c:pt idx="2">
                <c:v>6</c:v>
              </c:pt>
              <c:pt idx="3">
                <c:v>0</c:v>
              </c:pt>
              <c:pt idx="4">
                <c:v>-8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B5F8-4632-90E1-D6EC9DF876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Potential / V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midCat"/>
        <c:majorUnit val="5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Position / m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crossBetween val="midCat"/>
        <c:majorUnit val="1"/>
      </c:valAx>
      <c:spPr>
        <a:solidFill>
          <a:srgbClr val="FCFAF1"/>
        </a:solidFill>
        <a:ln w="0">
          <a:noFill/>
          <a:prstDash val="solid"/>
        </a:ln>
      </c:spPr>
    </c:plotArea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Electricity and Magnetism Course and Exam Description (Fall 2024 frameworks · current in 2026), https://apcentral.collegeboard.org/media/pdf/ap-physics-c-electricity-and-magnetism-course-and-exam-description.pdf</a:t>
            </a:r>
          </a:p>
          <a:p>
            <a:r>
              <a:t>College Board course page, https://apcentral.collegeboard.org/courses/ap-physics-c-electricity-and-magnetism</a:t>
            </a:r>
          </a:p>
          <a:p>
            <a:r>
              <a:t>GioPhysics lesson route, https://giophysics.com/chapter-21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dark-green opening slide with the exact topic title “Electric Potential”, an accent ring for group APC-EM, and a single hook question.</a:t>
            </a:r>
          </a:p>
          <a:p>
            <a:r>
              <a:t>[Teacher cue]</a:t>
            </a:r>
          </a:p>
          <a:p>
            <a:r>
              <a:t>Ask the hook question before revealing any explanation. Listen for the representations students choose, then connect their answers to AP unit 9.</a:t>
            </a:r>
          </a:p>
          <a:p>
            <a:r>
              <a:t>[Syllabus coverage]</a:t>
            </a:r>
          </a:p>
          <a:p>
            <a:r>
              <a:t>Potential difference is negative work per charge by the field.; Potential is found by integrating electric field along a path.; Electric field is the negative spatial gradient of potential.; Energy conservation connects potential energy and kinetic energy.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calculus, vector components, algebra and graph analysis are expected; symbolic setup comes before arithmetic.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Electricity and Magnetism Course and Exam Description (Fall 2024 frameworks · current in 2026), https://apcentral.collegeboard.org/media/pdf/ap-physics-c-electricity-and-magnetism-course-and-exam-description.pdf</a:t>
            </a:r>
          </a:p>
          <a:p>
            <a:r>
              <a:t>College Board course page, https://apcentral.collegeboard.org/courses/ap-physics-c-electricity-and-magnetism</a:t>
            </a:r>
          </a:p>
          <a:p>
            <a:r>
              <a:t>GioPhysics lesson route, https://giophysics.com/chapter-21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An original 3-mark exam-style question occupies the main page, with a dark solve–pair–compare–justify sequence beside it.</a:t>
            </a:r>
          </a:p>
          <a:p>
            <a:r>
              <a:t>[Teacher cue]</a:t>
            </a:r>
          </a:p>
          <a:p>
            <a:r>
              <a:t>Give independent thinking time, then ask pairs to compare methods before answers. Listen for each command word: derive, calculate, justify. Do not reveal the mark scheme until slide 11.</a:t>
            </a:r>
          </a:p>
          <a:p>
            <a:r>
              <a:t>[Syllabus coverage]</a:t>
            </a:r>
          </a:p>
          <a:p>
            <a:r>
              <a:t>Potential difference is negative work per charge by the field.; Potential is found by integrating electric field along a path.; Electric field is the negative spatial gradient of potential.; Energy conservation connects potential energy and kinetic energy.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calculus, vector components, algebra and graph analysis are expected; symbolic setup comes before arithmetic.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Electricity and Magnetism Course and Exam Description (Fall 2024 frameworks · current in 2026), https://apcentral.collegeboard.org/media/pdf/ap-physics-c-electricity-and-magnetism-course-and-exam-description.pdf</a:t>
            </a:r>
          </a:p>
          <a:p>
            <a:r>
              <a:t>College Board course page, https://apcentral.collegeboard.org/courses/ap-physics-c-electricity-and-magnetism</a:t>
            </a:r>
          </a:p>
          <a:p>
            <a:r>
              <a:t>GioPhysics lesson route, https://giophysics.com/chapter-21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Three numbered mark-scheme ideas are listed in a single readable column, followed by a dark pair-improvement challenge.</a:t>
            </a:r>
          </a:p>
          <a:p>
            <a:r>
              <a:t>[Teacher cue]</a:t>
            </a:r>
          </a:p>
          <a:p>
            <a:r>
              <a:t>Reveal one numbered marking point at a time. Ask students to locate matching evidence in their own answer, explain missing reasoning and improve one line before counting marks.</a:t>
            </a:r>
          </a:p>
          <a:p>
            <a:r>
              <a:t>[Syllabus coverage]</a:t>
            </a:r>
          </a:p>
          <a:p>
            <a:r>
              <a:t>Potential difference is negative work per charge by the field.; Potential is found by integrating electric field along a path.; Electric field is the negative spatial gradient of potential.; Energy conservation connects potential energy and kinetic energy.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calculus, vector components, algebra and graph analysis are expected; symbolic setup comes before arithmetic.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Electricity and Magnetism Course and Exam Description (Fall 2024 frameworks · current in 2026), https://apcentral.collegeboard.org/media/pdf/ap-physics-c-electricity-and-magnetism-course-and-exam-description.pdf</a:t>
            </a:r>
          </a:p>
          <a:p>
            <a:r>
              <a:t>College Board course page, https://apcentral.collegeboard.org/courses/ap-physics-c-electricity-and-magnetism</a:t>
            </a:r>
          </a:p>
          <a:p>
            <a:r>
              <a:t>GioPhysics lesson route, https://giophysics.com/chapter-21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four-question final quiz is presented in two columns. Each question has four editable answer choices and space for independent reasoning.</a:t>
            </a:r>
          </a:p>
          <a:p>
            <a:r>
              <a:t>[Teacher cue]</a:t>
            </a:r>
          </a:p>
          <a:p>
            <a:r>
              <a:t>Run the quiz independently first. Ask students to commit to all four answers, then compare only the question they found hardest. Do not reveal solutions until slide 13.</a:t>
            </a:r>
          </a:p>
          <a:p>
            <a:r>
              <a:t>[Syllabus coverage]</a:t>
            </a:r>
          </a:p>
          <a:p>
            <a:r>
              <a:t>Potential difference is negative work per charge by the field.; Potential is found by integrating electric field along a path.; Electric field is the negative spatial gradient of potential.; Energy conservation connects potential energy and kinetic energy.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calculus, vector components, algebra and graph analysis are expected; symbolic setup comes before arithmetic.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  <a:p>
            <a:r>
              <a:t>[Final quiz] Four original retrieval and application questions. Require at least one spoken or written justification before the answer reveal.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Electricity and Magnetism Course and Exam Description (Fall 2024 frameworks · current in 2026), https://apcentral.collegeboard.org/media/pdf/ap-physics-c-electricity-and-magnetism-course-and-exam-description.pdf</a:t>
            </a:r>
          </a:p>
          <a:p>
            <a:r>
              <a:t>College Board course page, https://apcentral.collegeboard.org/courses/ap-physics-c-electricity-and-magnetism</a:t>
            </a:r>
          </a:p>
          <a:p>
            <a:r>
              <a:t>GioPhysics lesson route, https://giophysics.com/chapter-21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Four numbered quiz answers appear as horizontal rows on a dark background, each pairing the correct answer with a concise reason and ending with an exit ticket.</a:t>
            </a:r>
          </a:p>
          <a:p>
            <a:r>
              <a:t>[Teacher cue]</a:t>
            </a:r>
          </a:p>
          <a:p>
            <a:r>
              <a:t>Reveal answers one at a time. Ask for the reason before reading it, then invite students to correct in a different colour and complete the one-sentence exit ticket.</a:t>
            </a:r>
          </a:p>
          <a:p>
            <a:r>
              <a:t>[Syllabus coverage]</a:t>
            </a:r>
          </a:p>
          <a:p>
            <a:r>
              <a:t>Potential difference is negative work per charge by the field.; Potential is found by integrating electric field along a path.; Electric field is the negative spatial gradient of potential.; Energy conservation connects potential energy and kinetic energy.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calculus, vector components, algebra and graph analysis are expected; symbolic setup comes before arithmetic.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  <a:p>
            <a:r>
              <a:t>[Quiz answers] 1. ΔV = −∫E·dl — It is one of the unit’s governing relationships. 2. 1.B — Practice 1.B is creating quantitative graphs with scales and units. 3. Potential is energy per charge set by sources; potential energy is U = qV for a chosen charge. — The correction states the physically valid boundary or relationship. 4. Units and a physical interpretation — A complete response connects mathematics to the model and reports units.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Electricity and Magnetism Course and Exam Description (Fall 2024 frameworks · current in 2026), https://apcentral.collegeboard.org/media/pdf/ap-physics-c-electricity-and-magnetism-course-and-exam-description.pdf</a:t>
            </a:r>
          </a:p>
          <a:p>
            <a:r>
              <a:t>College Board course page, https://apcentral.collegeboard.org/courses/ap-physics-c-electricity-and-magnetism</a:t>
            </a:r>
          </a:p>
          <a:p>
            <a:r>
              <a:t>GioPhysics lesson route, https://giophysics.com/chapter-21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Three large numbered retrieval questions run down the slide, followed by a mini-whiteboard challenge. No answers are visible on this slide.</a:t>
            </a:r>
          </a:p>
          <a:p>
            <a:r>
              <a:t>[Teacher cue]</a:t>
            </a:r>
          </a:p>
          <a:p>
            <a:r>
              <a:t>Allow silent think time first. Ask for answers without confirming immediately; invite a partner to explain or challenge each response before the reveal later in the lesson.</a:t>
            </a:r>
          </a:p>
          <a:p>
            <a:r>
              <a:t>[Syllabus coverage]</a:t>
            </a:r>
          </a:p>
          <a:p>
            <a:r>
              <a:t>Potential difference is negative work per charge by the field.; Potential is found by integrating electric field along a path.; Electric field is the negative spatial gradient of potential.; Energy conservation connects potential energy and kinetic energy.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calculus, vector components, algebra and graph analysis are expected; symbolic setup comes before arithmetic.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Electricity and Magnetism Course and Exam Description (Fall 2024 frameworks · current in 2026), https://apcentral.collegeboard.org/media/pdf/ap-physics-c-electricity-and-magnetism-course-and-exam-description.pdf</a:t>
            </a:r>
          </a:p>
          <a:p>
            <a:r>
              <a:t>College Board course page, https://apcentral.collegeboard.org/courses/ap-physics-c-electricity-and-magnetism</a:t>
            </a:r>
          </a:p>
          <a:p>
            <a:r>
              <a:t>GioPhysics lesson route, https://giophysics.com/chapter-21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Four concise syllabus ideas form a vertical sequence on the left. An editable dark equation panel and vocabulary rail sit on the right.</a:t>
            </a:r>
          </a:p>
          <a:p>
            <a:r>
              <a:t>[Teacher cue]</a:t>
            </a:r>
          </a:p>
          <a:p>
            <a:r>
              <a:t>Explain one governing idea at a time. Ask students to restate it using one vocabulary word, then reveal the equation only after its variables and mathematical boundary are named.</a:t>
            </a:r>
          </a:p>
          <a:p>
            <a:r>
              <a:t>[Syllabus coverage]</a:t>
            </a:r>
          </a:p>
          <a:p>
            <a:r>
              <a:t>Potential difference is negative work per charge by the field.; Potential is found by integrating electric field along a path.; Electric field is the negative spatial gradient of potential.; Energy conservation connects potential energy and kinetic energy.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calculus, vector components, algebra and graph analysis are expected; symbolic setup comes before arithmetic.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9AC17B-3852-695A-0EC5-2D28934E97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1C5C67-B6C2-356B-19F6-A506816939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8D1DEE-5F3F-B26F-A5E0-67C2B68BD0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Electricity and Magnetism Course and Exam Description (Fall 2024 frameworks · current in 2026), https://apcentral.collegeboard.org/media/pdf/ap-physics-c-electricity-and-magnetism-course-and-exam-description.pdf</a:t>
            </a:r>
          </a:p>
          <a:p>
            <a:r>
              <a:t>College Board course page, https://apcentral.collegeboard.org/courses/ap-physics-c-electricity-and-magnetism</a:t>
            </a:r>
          </a:p>
          <a:p>
            <a:r>
              <a:t>GioPhysics lesson route, https://giophysics.com/chapter-21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12 V, 9 V, 6 V, 3 V, 0 V, E, E_x = −dV/dx. A caption reads: Equal steps in V, unequal gaps: the field is strongest where the lines crowd together.</a:t>
            </a:r>
          </a:p>
          <a:p>
            <a:r>
              <a:t>[Teacher cue]</a:t>
            </a:r>
          </a:p>
          <a:p>
            <a:r>
              <a:t>Explain one governing idea at a time. Ask students to restate it using one vocabulary word, then reveal the equation only after its variables and mathematical boundary are named.</a:t>
            </a:r>
          </a:p>
          <a:p>
            <a:r>
              <a:t>[Syllabus coverage]</a:t>
            </a:r>
          </a:p>
          <a:p>
            <a:r>
              <a:t>Potential difference is negative work per charge by the field.; Potential is found by integrating electric field along a path.; Electric field is the negative spatial gradient of potential.; Energy conservation connects potential energy and kinetic energy.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calculus, vector components, algebra and graph analysis are expected; symbolic setup comes before arithmetic.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3B0355-06DC-CFDF-6665-7EDF91707F94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04975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Electricity and Magnetism Course and Exam Description (Fall 2024 frameworks · current in 2026), https://apcentral.collegeboard.org/media/pdf/ap-physics-c-electricity-and-magnetism-course-and-exam-description.pdf</a:t>
            </a:r>
          </a:p>
          <a:p>
            <a:r>
              <a:t>College Board course page, https://apcentral.collegeboard.org/courses/ap-physics-c-electricity-and-magnetism</a:t>
            </a:r>
          </a:p>
          <a:p>
            <a:r>
              <a:t>GioPhysics lesson route, https://giophysics.com/chapter-21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An editable scatter chart plots Potential in V against Position in m; Position remains in m; Potential remains in V. The left rail states the original data and scale so the graph remains accessible without colour.</a:t>
            </a:r>
          </a:p>
          <a:p>
            <a:r>
              <a:t>[Teacher cue]</a:t>
            </a:r>
          </a:p>
          <a:p>
            <a:r>
              <a:t>Ask for a silent prediction before showing the plotted relationship. Then select the native chart, edit one data value and ask which physical quantity and conclusion must change. Students estimate E over each interval and locate where field magnitude is greatest.</a:t>
            </a:r>
          </a:p>
          <a:p>
            <a:r>
              <a:t>[Syllabus coverage]</a:t>
            </a:r>
          </a:p>
          <a:p>
            <a:r>
              <a:t>Potential difference is negative work per charge by the field.; Potential is found by integrating electric field along a path.; Electric field is the negative spatial gradient of potential.; Energy conservation connects potential energy and kinetic energy.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calculus, vector components, algebra and graph analysis are expected; symbolic setup comes before arithmetic.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  <a:p>
            <a:r>
              <a:t>[Quantitative visual] Values: Editable model data: (0, 12), (1, 10), (2, 6), (3, 0), (4, -8). Data: illustrative lesson data. Scale: -8 to 12 V.</a:t>
            </a:r>
          </a:p>
          <a:p>
            <a:r>
              <a:t>Units: x uses metres; y uses volts.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Electricity and Magnetism Course and Exam Description (Fall 2024 frameworks · current in 2026), https://apcentral.collegeboard.org/media/pdf/ap-physics-c-electricity-and-magnetism-course-and-exam-description.pdf</a:t>
            </a:r>
          </a:p>
          <a:p>
            <a:r>
              <a:t>College Board course page, https://apcentral.collegeboard.org/courses/ap-physics-c-electricity-and-magnetism</a:t>
            </a:r>
          </a:p>
          <a:p>
            <a:r>
              <a:t>GioPhysics lesson route, https://giophysics.com/chapter-21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Model the reasoning aloud, then ask students to explain why each operation is valid. Pause before the answer and listen for unit or substitution errors.</a:t>
            </a:r>
          </a:p>
          <a:p>
            <a:r>
              <a:t>[Syllabus coverage]</a:t>
            </a:r>
          </a:p>
          <a:p>
            <a:r>
              <a:t>Potential difference is negative work per charge by the field.; Potential is found by integrating electric field along a path.; Electric field is the negative spatial gradient of potential.; Energy conservation connects potential energy and kinetic energy.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calculus, vector components, algebra and graph analysis are expected; symbolic setup comes before arithmetic.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  <a:p>
            <a:r>
              <a:t>[Worked problem] Steps: 1) Use Ex = −dV/dx. 2) dV/dx = −6x. 3) Therefore Ex = +6x; evaluate at 2.0 m. Answer: Ex = +12 V/m.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Electricity and Magnetism Course and Exam Description (Fall 2024 frameworks · current in 2026), https://apcentral.collegeboard.org/media/pdf/ap-physics-c-electricity-and-magnetism-course-and-exam-description.pdf</a:t>
            </a:r>
          </a:p>
          <a:p>
            <a:r>
              <a:t>College Board course page, https://apcentral.collegeboard.org/courses/ap-physics-c-electricity-and-magnetism</a:t>
            </a:r>
          </a:p>
          <a:p>
            <a:r>
              <a:t>GioPhysics lesson route, https://giophysics.com/chapter-21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Ask students to solve each line on mini-whiteboards before you explain and reveal the next step. Compare units and methods, not only final numbers.</a:t>
            </a:r>
          </a:p>
          <a:p>
            <a:r>
              <a:t>[Syllabus coverage]</a:t>
            </a:r>
          </a:p>
          <a:p>
            <a:r>
              <a:t>Potential difference is negative work per charge by the field.; Potential is found by integrating electric field along a path.; Electric field is the negative spatial gradient of potential.; Energy conservation connects potential energy and kinetic energy.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calculus, vector components, algebra and graph analysis are expected; symbolic setup comes before arithmetic.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  <a:p>
            <a:r>
              <a:t>[Worked problem] Steps: 1) ΔV = −EΔx 2) ΔV = −400(0.30) 3) Check the direction, significant figures and physical meaning of the result. Answer: ΔV = −120 V.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Electricity and Magnetism Course and Exam Description (Fall 2024 frameworks · current in 2026), https://apcentral.collegeboard.org/media/pdf/ap-physics-c-electricity-and-magnetism-course-and-exam-description.pdf</a:t>
            </a:r>
          </a:p>
          <a:p>
            <a:r>
              <a:t>College Board course page, https://apcentral.collegeboard.org/courses/ap-physics-c-electricity-and-magnetism</a:t>
            </a:r>
          </a:p>
          <a:p>
            <a:r>
              <a:t>GioPhysics lesson route, https://giophysics.com/chapter-21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dark activity slide shows required materials on the left, three large numbered instructions on the right and a success criterion at the bottom.</a:t>
            </a:r>
          </a:p>
          <a:p>
            <a:r>
              <a:t>[Teacher cue]</a:t>
            </a:r>
          </a:p>
          <a:p>
            <a:r>
              <a:t>Explain the success check before starting. Circulate, listen for misconceptions and ask pairs to compare evidence. Stop the activity with enough time for one group to model a strong answer.</a:t>
            </a:r>
          </a:p>
          <a:p>
            <a:r>
              <a:t>[Syllabus coverage]</a:t>
            </a:r>
          </a:p>
          <a:p>
            <a:r>
              <a:t>Potential difference is negative work per charge by the field.; Potential is found by integrating electric field along a path.; Electric field is the negative spatial gradient of potential.; Energy conservation connects potential energy and kinetic energy.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calculus, vector components, algebra and graph analysis are expected; symbolic setup comes before arithmetic.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  <a:p>
            <a:r>
              <a:t>[Safety] Follow the school risk assessment, secure apparatus and keep movement routes clear.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Electricity and Magnetism Course and Exam Description (Fall 2024 frameworks · current in 2026), https://apcentral.collegeboard.org/media/pdf/ap-physics-c-electricity-and-magnetism-course-and-exam-description.pdf</a:t>
            </a:r>
          </a:p>
          <a:p>
            <a:r>
              <a:t>College Board course page, https://apcentral.collegeboard.org/courses/ap-physics-c-electricity-and-magnetism</a:t>
            </a:r>
          </a:p>
          <a:p>
            <a:r>
              <a:t>GioPhysics lesson route, https://giophysics.com/chapter-21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full accent-colour slide contrasts one large misconception with a dark correction band, a classroom-safe joke and a mini-whiteboard check.</a:t>
            </a:r>
          </a:p>
          <a:p>
            <a:r>
              <a:t>[Teacher cue]</a:t>
            </a:r>
          </a:p>
          <a:p>
            <a:r>
              <a:t>Ask students to vote true or false before reading the correction. Invite one pair to explain the trap, then use the humorous line as a memory cue rather than as the scientific explanation.</a:t>
            </a:r>
          </a:p>
          <a:p>
            <a:r>
              <a:t>[Syllabus coverage]</a:t>
            </a:r>
          </a:p>
          <a:p>
            <a:r>
              <a:t>Potential difference is negative work per charge by the field.; Potential is found by integrating electric field along a path.; Electric field is the negative spatial gradient of potential.; Energy conservation connects potential energy and kinetic energy.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calculus, vector components, algebra and graph analysis are expected; symbolic setup comes before arithmetic.</a:t>
            </a:r>
          </a:p>
          <a:p>
            <a:r>
              <a:t>[Safety]</a:t>
            </a:r>
          </a:p>
          <a:p>
            <a:r>
              <a:t>Follow the school risk assessment, secure apparatus and keep movement routes clear.</a:t>
            </a:r>
          </a:p>
          <a:p>
            <a:r>
              <a:t>[Humor] V is the menu; U = qV is this charge’s bill.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FF2B5EF4-FFF2-40B4-BE49-F238E27FC236}">
                <a16:creationId xmlns:a16="http://schemas.microsoft.com/office/drawing/2014/main" id="{03D71BF3-0A09-413C-98D8-7B256BEB2BF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2" name="title-eyebrow">
            <a:extLst>
              <a:ext uri="{FF2B5EF4-FFF2-40B4-BE49-F238E27FC236}">
                <a16:creationId xmlns:a16="http://schemas.microsoft.com/office/drawing/2014/main" id="{2A36A575-B780-4E94-9796-0518703CFEDB}"/>
              </a:ext>
            </a:extLst>
          </p:cNvPr>
          <p:cNvSpPr>
            <a:spLocks noGrp="1"/>
          </p:cNvSpPr>
          <p:nvPr/>
        </p:nvSpPr>
        <p:spPr>
          <a:xfrm>
            <a:off x="666750" y="523875"/>
            <a:ext cx="8096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52C3D3"/>
                </a:solidFill>
              </a:defRPr>
            </a:pPr>
            <a:r>
              <a:rPr sz="1800" b="1" i="0">
                <a:solidFill>
                  <a:srgbClr val="52C3D3"/>
                </a:solidFill>
              </a:rPr>
              <a:t>AP PHYSICS C: ELECTRICITY AND MAGNETISM · UNIT 9 · 10–20% OF MCQ SECTION</a:t>
            </a:r>
          </a:p>
        </p:txBody>
      </p:sp>
      <p:sp>
        <p:nvSpPr>
          <p:cNvPr id="3" name="topic-title">
            <a:extLst>
              <a:ext uri="{FF2B5EF4-FFF2-40B4-BE49-F238E27FC236}">
                <a16:creationId xmlns:a16="http://schemas.microsoft.com/office/drawing/2014/main" id="{E202A50D-C61F-491A-9C0F-4CC63F7F3302}"/>
              </a:ext>
            </a:extLst>
          </p:cNvPr>
          <p:cNvSpPr>
            <a:spLocks noGrp="1"/>
          </p:cNvSpPr>
          <p:nvPr/>
        </p:nvSpPr>
        <p:spPr>
          <a:xfrm>
            <a:off x="666750" y="1143000"/>
            <a:ext cx="800100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400" b="1" i="0">
                <a:solidFill>
                  <a:srgbClr val="F4F0E2"/>
                </a:solidFill>
              </a:defRPr>
            </a:pPr>
            <a:r>
              <a:rPr sz="5400" b="1" i="0">
                <a:solidFill>
                  <a:srgbClr val="F4F0E2"/>
                </a:solidFill>
              </a:rPr>
              <a:t>Electric Potential</a:t>
            </a:r>
          </a:p>
        </p:txBody>
      </p:sp>
      <p:sp>
        <p:nvSpPr>
          <p:cNvPr id="4" name="lesson-title">
            <a:extLst>
              <a:ext uri="{FF2B5EF4-FFF2-40B4-BE49-F238E27FC236}">
                <a16:creationId xmlns:a16="http://schemas.microsoft.com/office/drawing/2014/main" id="{57097675-457C-4800-B913-AACE8BBC3F56}"/>
              </a:ext>
            </a:extLst>
          </p:cNvPr>
          <p:cNvSpPr>
            <a:spLocks noGrp="1"/>
          </p:cNvSpPr>
          <p:nvPr/>
        </p:nvSpPr>
        <p:spPr>
          <a:xfrm>
            <a:off x="666750" y="3571875"/>
            <a:ext cx="8001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 i="0">
                <a:solidFill>
                  <a:srgbClr val="52C3D3"/>
                </a:solidFill>
              </a:defRPr>
            </a:pPr>
            <a:r>
              <a:rPr sz="2850" b="1" i="0">
                <a:solidFill>
                  <a:srgbClr val="52C3D3"/>
                </a:solidFill>
              </a:rPr>
              <a:t>One Number Instead of Three</a:t>
            </a:r>
          </a:p>
        </p:txBody>
      </p:sp>
      <p:sp>
        <p:nvSpPr>
          <p:cNvPr id="5" name="lesson-hook">
            <a:extLst>
              <a:ext uri="{FF2B5EF4-FFF2-40B4-BE49-F238E27FC236}">
                <a16:creationId xmlns:a16="http://schemas.microsoft.com/office/drawing/2014/main" id="{9A166084-D655-43A1-BA58-896B40ABB7B0}"/>
              </a:ext>
            </a:extLst>
          </p:cNvPr>
          <p:cNvSpPr>
            <a:spLocks noGrp="1"/>
          </p:cNvSpPr>
          <p:nvPr/>
        </p:nvSpPr>
        <p:spPr>
          <a:xfrm>
            <a:off x="666750" y="4333875"/>
            <a:ext cx="809625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0" i="0">
                <a:solidFill>
                  <a:srgbClr val="F4F0E2"/>
                </a:solidFill>
              </a:defRPr>
            </a:pPr>
            <a:r>
              <a:rPr sz="2100" b="0" i="0">
                <a:solidFill>
                  <a:srgbClr val="F4F0E2"/>
                </a:solidFill>
              </a:rPr>
              <a:t>How can potential simplify a problem whose electric-field vectors are messy?</a:t>
            </a:r>
          </a:p>
        </p:txBody>
      </p:sp>
      <p:sp>
        <p:nvSpPr>
          <p:cNvPr id="6" name="topic-ring">
            <a:extLst>
              <a:ext uri="{FF2B5EF4-FFF2-40B4-BE49-F238E27FC236}">
                <a16:creationId xmlns:a16="http://schemas.microsoft.com/office/drawing/2014/main" id="{74827708-BE45-44F6-9BEF-49F2B9CE6D11}"/>
              </a:ext>
            </a:extLst>
          </p:cNvPr>
          <p:cNvSpPr>
            <a:spLocks noGrp="1"/>
          </p:cNvSpPr>
          <p:nvPr/>
        </p:nvSpPr>
        <p:spPr>
          <a:xfrm>
            <a:off x="9477375" y="1190625"/>
            <a:ext cx="1952625" cy="1952625"/>
          </a:xfrm>
          <a:prstGeom prst="ellipse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7" name="topic-ring-center">
            <a:extLst>
              <a:ext uri="{FF2B5EF4-FFF2-40B4-BE49-F238E27FC236}">
                <a16:creationId xmlns:a16="http://schemas.microsoft.com/office/drawing/2014/main" id="{299D14F5-332F-4D30-AC5A-BFE323117292}"/>
              </a:ext>
            </a:extLst>
          </p:cNvPr>
          <p:cNvSpPr>
            <a:spLocks noGrp="1"/>
          </p:cNvSpPr>
          <p:nvPr/>
        </p:nvSpPr>
        <p:spPr>
          <a:xfrm>
            <a:off x="10067925" y="1781175"/>
            <a:ext cx="771525" cy="771525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lesson-format">
            <a:extLst>
              <a:ext uri="{FF2B5EF4-FFF2-40B4-BE49-F238E27FC236}">
                <a16:creationId xmlns:a16="http://schemas.microsoft.com/office/drawing/2014/main" id="{4D818C05-744B-4DF5-BBA9-0D63F558D2AE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85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EDITABLE · 45-MINUTE CLASSROOM LESSON · CALCULUS-BASED</a:t>
            </a:r>
          </a:p>
        </p:txBody>
      </p:sp>
      <p:sp>
        <p:nvSpPr>
          <p:cNvPr id="9" name="group-label">
            <a:extLst>
              <a:ext uri="{FF2B5EF4-FFF2-40B4-BE49-F238E27FC236}">
                <a16:creationId xmlns:a16="http://schemas.microsoft.com/office/drawing/2014/main" id="{014FED84-892B-494A-914D-BF27B59B0255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APC-EM · UNIT 9 · AP PHYSICS C: ELECTRICITY &amp; MAGNETISM</a:t>
            </a:r>
          </a:p>
        </p:txBody>
      </p:sp>
      <p:sp>
        <p:nvSpPr>
          <p:cNvPr id="10" name="page-number">
            <a:extLst>
              <a:ext uri="{FF2B5EF4-FFF2-40B4-BE49-F238E27FC236}">
                <a16:creationId xmlns:a16="http://schemas.microsoft.com/office/drawing/2014/main" id="{CE5F242A-4DBB-4393-B8A1-CC5CB6C05C6A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FF2B5EF4-FFF2-40B4-BE49-F238E27FC236}">
                <a16:creationId xmlns:a16="http://schemas.microsoft.com/office/drawing/2014/main" id="{E702B7EB-BCEE-4241-BE44-4C2BA128902C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FF2B5EF4-FFF2-40B4-BE49-F238E27FC236}">
                <a16:creationId xmlns:a16="http://schemas.microsoft.com/office/drawing/2014/main" id="{614F0D20-B420-4E26-ABE6-3F169E42FB9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COLLEGE BOARD AP PHYSICS · APC-EM-U9 · 10–20%</a:t>
            </a:r>
          </a:p>
        </p:txBody>
      </p:sp>
    </p:spTree>
    <p:extLst>
      <p:ext uri="{BB962C8B-B14F-4D97-AF65-F5344CB8AC3E}">
        <p14:creationId xmlns:p14="http://schemas.microsoft.com/office/powerpoint/2010/main" val="952016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85E1670D-9803-4013-A92E-D860C4C8B0F3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APC-EM · UNIT 9 · AP PHYSICS C: ELECTRICITY &amp;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72F4275C-3D93-40E0-9FAB-B16290ED0843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7481E247-E0E3-4929-98B7-778F37C50556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AB4D3565-C498-4693-A248-4CCC7B3121A4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APC-EM-U9 · 10–20%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0F97A0A3-6631-4A01-90C7-BB6F8A832CDA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Original AP-style free-response challenge</a:t>
            </a:r>
          </a:p>
        </p:txBody>
      </p:sp>
      <p:sp>
        <p:nvSpPr>
          <p:cNvPr id="6" name="exam-meta">
            <a:extLst>
              <a:ext uri="{FF2B5EF4-FFF2-40B4-BE49-F238E27FC236}">
                <a16:creationId xmlns:a16="http://schemas.microsoft.com/office/drawing/2014/main" id="{60AD99FE-4376-4C4E-8F6B-4E0D1CBA7CB6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8572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Calculus-based · 3 MARKS · DERIVE · CALCULATE · JUSTIFY</a:t>
            </a:r>
          </a:p>
        </p:txBody>
      </p:sp>
      <p:sp>
        <p:nvSpPr>
          <p:cNvPr id="7" name="exam-question-frame">
            <a:extLst>
              <a:ext uri="{FF2B5EF4-FFF2-40B4-BE49-F238E27FC236}">
                <a16:creationId xmlns:a16="http://schemas.microsoft.com/office/drawing/2014/main" id="{C0BEF48E-EBE6-4C4D-B404-AFFB160320F5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8096250" cy="2952750"/>
          </a:xfrm>
          <a:prstGeom prst="roundRect">
            <a:avLst>
              <a:gd name="adj" fmla="val 3871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exam-question">
            <a:extLst>
              <a:ext uri="{FF2B5EF4-FFF2-40B4-BE49-F238E27FC236}">
                <a16:creationId xmlns:a16="http://schemas.microsoft.com/office/drawing/2014/main" id="{F0FFD143-A7A1-45F4-89C5-30F7DAA8D0A9}"/>
              </a:ext>
            </a:extLst>
          </p:cNvPr>
          <p:cNvSpPr>
            <a:spLocks noGrp="1"/>
          </p:cNvSpPr>
          <p:nvPr/>
        </p:nvSpPr>
        <p:spPr>
          <a:xfrm>
            <a:off x="952500" y="2428875"/>
            <a:ext cx="752475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A ring of radius R carries total charge Q uniformly. Derive potential on its axis a distance z from the center and then obtain Ez.</a:t>
            </a:r>
          </a:p>
        </p:txBody>
      </p:sp>
      <p:sp>
        <p:nvSpPr>
          <p:cNvPr id="9" name="exam-method-frame">
            <a:extLst>
              <a:ext uri="{FF2B5EF4-FFF2-40B4-BE49-F238E27FC236}">
                <a16:creationId xmlns:a16="http://schemas.microsoft.com/office/drawing/2014/main" id="{D71EB9D8-9886-44BD-B072-56BBB029966D}"/>
              </a:ext>
            </a:extLst>
          </p:cNvPr>
          <p:cNvSpPr>
            <a:spLocks noGrp="1"/>
          </p:cNvSpPr>
          <p:nvPr/>
        </p:nvSpPr>
        <p:spPr>
          <a:xfrm>
            <a:off x="9144000" y="2143125"/>
            <a:ext cx="2381250" cy="2952750"/>
          </a:xfrm>
          <a:prstGeom prst="roundRect">
            <a:avLst>
              <a:gd name="adj" fmla="val 48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exam-method">
            <a:extLst>
              <a:ext uri="{FF2B5EF4-FFF2-40B4-BE49-F238E27FC236}">
                <a16:creationId xmlns:a16="http://schemas.microsoft.com/office/drawing/2014/main" id="{B4C84366-D026-4AC2-8263-330D5A9411C9}"/>
              </a:ext>
            </a:extLst>
          </p:cNvPr>
          <p:cNvSpPr>
            <a:spLocks noGrp="1"/>
          </p:cNvSpPr>
          <p:nvPr/>
        </p:nvSpPr>
        <p:spPr>
          <a:xfrm>
            <a:off x="9429750" y="2524125"/>
            <a:ext cx="1809750" cy="2238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SOLVE PAIR COMPARE JUSTIFY</a:t>
            </a:r>
          </a:p>
        </p:txBody>
      </p:sp>
      <p:sp>
        <p:nvSpPr>
          <p:cNvPr id="11" name="exam-original-note">
            <a:extLst>
              <a:ext uri="{FF2B5EF4-FFF2-40B4-BE49-F238E27FC236}">
                <a16:creationId xmlns:a16="http://schemas.microsoft.com/office/drawing/2014/main" id="{208956E4-754A-43D9-961D-7DD1D4097925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382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AP-style question · not a College Board exam question.</a:t>
            </a:r>
          </a:p>
        </p:txBody>
      </p:sp>
    </p:spTree>
    <p:extLst>
      <p:ext uri="{BB962C8B-B14F-4D97-AF65-F5344CB8AC3E}">
        <p14:creationId xmlns:p14="http://schemas.microsoft.com/office/powerpoint/2010/main" val="2058217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roup-label">
            <a:extLst>
              <a:ext uri="{FF2B5EF4-FFF2-40B4-BE49-F238E27FC236}">
                <a16:creationId xmlns:a16="http://schemas.microsoft.com/office/drawing/2014/main" id="{6E740156-E629-4436-B670-DA11AF0468BB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APC-EM · UNIT 9 · AP PHYSICS C: ELECTRICITY &amp;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A189F242-1E99-440D-9610-DD0A0E5ABEEF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7267DA11-CCDB-4C9A-AC88-5CE04A886F9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9C394E8F-7F28-4F05-88F6-3C2884DAC74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APC-EM-U9 · 10–20%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92A6F1DB-1ADF-4876-B00E-102FAA3413B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Mark it like an examiner</a:t>
            </a:r>
          </a:p>
        </p:txBody>
      </p:sp>
      <p:sp>
        <p:nvSpPr>
          <p:cNvPr id="6" name="marking-instruction">
            <a:extLst>
              <a:ext uri="{FF2B5EF4-FFF2-40B4-BE49-F238E27FC236}">
                <a16:creationId xmlns:a16="http://schemas.microsoft.com/office/drawing/2014/main" id="{3F5C21F1-2138-4615-9461-50AC0A6102B7}"/>
              </a:ext>
            </a:extLst>
          </p:cNvPr>
          <p:cNvSpPr>
            <a:spLocks noGrp="1"/>
          </p:cNvSpPr>
          <p:nvPr/>
        </p:nvSpPr>
        <p:spPr>
          <a:xfrm>
            <a:off x="666750" y="1581150"/>
            <a:ext cx="9906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48635E"/>
                </a:solidFill>
              </a:defRPr>
            </a:pPr>
            <a:r>
              <a:rPr sz="1875" b="0" i="0">
                <a:solidFill>
                  <a:srgbClr val="48635E"/>
                </a:solidFill>
              </a:rPr>
              <a:t>Compare evidence, award one idea at a time, then improve one line.</a:t>
            </a:r>
          </a:p>
        </p:txBody>
      </p:sp>
      <p:sp>
        <p:nvSpPr>
          <p:cNvPr id="7" name="mark-number-1">
            <a:extLst>
              <a:ext uri="{FF2B5EF4-FFF2-40B4-BE49-F238E27FC236}">
                <a16:creationId xmlns:a16="http://schemas.microsoft.com/office/drawing/2014/main" id="{92BAA0FF-11AA-46A9-A9B8-D915758B166D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457200" cy="45720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8" name="mark-number-text-1">
            <a:extLst>
              <a:ext uri="{FF2B5EF4-FFF2-40B4-BE49-F238E27FC236}">
                <a16:creationId xmlns:a16="http://schemas.microsoft.com/office/drawing/2014/main" id="{F906C511-2BDF-42F2-8EFF-B4C7ED28AB38}"/>
              </a:ext>
            </a:extLst>
          </p:cNvPr>
          <p:cNvSpPr>
            <a:spLocks noGrp="1"/>
          </p:cNvSpPr>
          <p:nvPr/>
        </p:nvSpPr>
        <p:spPr>
          <a:xfrm>
            <a:off x="666750" y="23241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mark-point-1">
            <a:extLst>
              <a:ext uri="{FF2B5EF4-FFF2-40B4-BE49-F238E27FC236}">
                <a16:creationId xmlns:a16="http://schemas.microsoft.com/office/drawing/2014/main" id="{6DF577B6-BEC9-4598-99FB-B56106D40DE0}"/>
              </a:ext>
            </a:extLst>
          </p:cNvPr>
          <p:cNvSpPr>
            <a:spLocks noGrp="1"/>
          </p:cNvSpPr>
          <p:nvPr/>
        </p:nvSpPr>
        <p:spPr>
          <a:xfrm>
            <a:off x="1333500" y="22288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Every dq is distance √(R²+z²), so V = kQ/√(R²+z²).</a:t>
            </a:r>
          </a:p>
        </p:txBody>
      </p:sp>
      <p:sp>
        <p:nvSpPr>
          <p:cNvPr id="10" name="mark-number-2">
            <a:extLst>
              <a:ext uri="{FF2B5EF4-FFF2-40B4-BE49-F238E27FC236}">
                <a16:creationId xmlns:a16="http://schemas.microsoft.com/office/drawing/2014/main" id="{FE930052-215C-49CF-83E6-AC7E8047D6F9}"/>
              </a:ext>
            </a:extLst>
          </p:cNvPr>
          <p:cNvSpPr>
            <a:spLocks noGrp="1"/>
          </p:cNvSpPr>
          <p:nvPr/>
        </p:nvSpPr>
        <p:spPr>
          <a:xfrm>
            <a:off x="666750" y="3333750"/>
            <a:ext cx="457200" cy="45720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1" name="mark-number-text-2">
            <a:extLst>
              <a:ext uri="{FF2B5EF4-FFF2-40B4-BE49-F238E27FC236}">
                <a16:creationId xmlns:a16="http://schemas.microsoft.com/office/drawing/2014/main" id="{3CC60B9C-6053-45DC-9D23-F284CFFD2235}"/>
              </a:ext>
            </a:extLst>
          </p:cNvPr>
          <p:cNvSpPr>
            <a:spLocks noGrp="1"/>
          </p:cNvSpPr>
          <p:nvPr/>
        </p:nvSpPr>
        <p:spPr>
          <a:xfrm>
            <a:off x="666750" y="33909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mark-point-2">
            <a:extLst>
              <a:ext uri="{FF2B5EF4-FFF2-40B4-BE49-F238E27FC236}">
                <a16:creationId xmlns:a16="http://schemas.microsoft.com/office/drawing/2014/main" id="{659431C8-66F3-4431-AE3E-ED5A3E2AE89C}"/>
              </a:ext>
            </a:extLst>
          </p:cNvPr>
          <p:cNvSpPr>
            <a:spLocks noGrp="1"/>
          </p:cNvSpPr>
          <p:nvPr/>
        </p:nvSpPr>
        <p:spPr>
          <a:xfrm>
            <a:off x="1333500" y="32956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Ez = −dV/dz.</a:t>
            </a:r>
          </a:p>
        </p:txBody>
      </p:sp>
      <p:sp>
        <p:nvSpPr>
          <p:cNvPr id="13" name="mark-number-3">
            <a:extLst>
              <a:ext uri="{FF2B5EF4-FFF2-40B4-BE49-F238E27FC236}">
                <a16:creationId xmlns:a16="http://schemas.microsoft.com/office/drawing/2014/main" id="{2BA1FE80-0584-4AA5-9CE0-730F332B9B21}"/>
              </a:ext>
            </a:extLst>
          </p:cNvPr>
          <p:cNvSpPr>
            <a:spLocks noGrp="1"/>
          </p:cNvSpPr>
          <p:nvPr/>
        </p:nvSpPr>
        <p:spPr>
          <a:xfrm>
            <a:off x="666750" y="4400550"/>
            <a:ext cx="457200" cy="45720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4" name="mark-number-text-3">
            <a:extLst>
              <a:ext uri="{FF2B5EF4-FFF2-40B4-BE49-F238E27FC236}">
                <a16:creationId xmlns:a16="http://schemas.microsoft.com/office/drawing/2014/main" id="{A179CF07-5250-4AD6-A314-34C29BD1AF7C}"/>
              </a:ext>
            </a:extLst>
          </p:cNvPr>
          <p:cNvSpPr>
            <a:spLocks noGrp="1"/>
          </p:cNvSpPr>
          <p:nvPr/>
        </p:nvSpPr>
        <p:spPr>
          <a:xfrm>
            <a:off x="666750" y="44577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mark-point-3">
            <a:extLst>
              <a:ext uri="{FF2B5EF4-FFF2-40B4-BE49-F238E27FC236}">
                <a16:creationId xmlns:a16="http://schemas.microsoft.com/office/drawing/2014/main" id="{B5DC6A41-8197-4CBF-8F8B-69A210CE8183}"/>
              </a:ext>
            </a:extLst>
          </p:cNvPr>
          <p:cNvSpPr>
            <a:spLocks noGrp="1"/>
          </p:cNvSpPr>
          <p:nvPr/>
        </p:nvSpPr>
        <p:spPr>
          <a:xfrm>
            <a:off x="1333500" y="43624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Ez = kQz/(R²+z²)^(3/2).</a:t>
            </a:r>
          </a:p>
        </p:txBody>
      </p:sp>
      <p:sp>
        <p:nvSpPr>
          <p:cNvPr id="16" name="improvement-band">
            <a:extLst>
              <a:ext uri="{FF2B5EF4-FFF2-40B4-BE49-F238E27FC236}">
                <a16:creationId xmlns:a16="http://schemas.microsoft.com/office/drawing/2014/main" id="{8BB39D23-3F5A-42CA-AB51-21D5D3C303D2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858500" cy="552450"/>
          </a:xfrm>
          <a:prstGeom prst="roundRect">
            <a:avLst>
              <a:gd name="adj" fmla="val 2069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7" name="improvement-prompt">
            <a:extLst>
              <a:ext uri="{FF2B5EF4-FFF2-40B4-BE49-F238E27FC236}">
                <a16:creationId xmlns:a16="http://schemas.microsoft.com/office/drawing/2014/main" id="{A85590E3-4B94-46C9-82F5-26757CC6B210}"/>
              </a:ext>
            </a:extLst>
          </p:cNvPr>
          <p:cNvSpPr>
            <a:spLocks noGrp="1"/>
          </p:cNvSpPr>
          <p:nvPr/>
        </p:nvSpPr>
        <p:spPr>
          <a:xfrm>
            <a:off x="904875" y="5657850"/>
            <a:ext cx="10382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Add one missing representation, one unit and one sentence of physical justification.</a:t>
            </a:r>
          </a:p>
        </p:txBody>
      </p:sp>
    </p:spTree>
    <p:extLst>
      <p:ext uri="{BB962C8B-B14F-4D97-AF65-F5344CB8AC3E}">
        <p14:creationId xmlns:p14="http://schemas.microsoft.com/office/powerpoint/2010/main" val="1842247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roup-label">
            <a:extLst>
              <a:ext uri="{FF2B5EF4-FFF2-40B4-BE49-F238E27FC236}">
                <a16:creationId xmlns:a16="http://schemas.microsoft.com/office/drawing/2014/main" id="{2E123CD9-445A-402D-8001-A6812A1DDFFC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APC-EM · UNIT 9 · AP PHYSICS C: ELECTRICITY &amp;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789365D4-C3B2-467B-863E-D634F8B15944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170B8DB8-1888-4C67-BEE5-273BAA902CF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39644173-880B-46CE-A05A-BEB00B47CF1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APC-EM-U9 · 10–20%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4668CBD1-9083-450B-996E-819FDCA94C18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quiz-instruction">
            <a:extLst>
              <a:ext uri="{FF2B5EF4-FFF2-40B4-BE49-F238E27FC236}">
                <a16:creationId xmlns:a16="http://schemas.microsoft.com/office/drawing/2014/main" id="{D447653E-80D5-4562-9379-3C913DC999A4}"/>
              </a:ext>
            </a:extLst>
          </p:cNvPr>
          <p:cNvSpPr>
            <a:spLocks noGrp="1"/>
          </p:cNvSpPr>
          <p:nvPr/>
        </p:nvSpPr>
        <p:spPr>
          <a:xfrm>
            <a:off x="666750" y="154305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Answer all four. Add one reason to the question you found hardest.</a:t>
            </a:r>
          </a:p>
        </p:txBody>
      </p:sp>
      <p:sp>
        <p:nvSpPr>
          <p:cNvPr id="7" name="quiz-question-label-1">
            <a:extLst>
              <a:ext uri="{FF2B5EF4-FFF2-40B4-BE49-F238E27FC236}">
                <a16:creationId xmlns:a16="http://schemas.microsoft.com/office/drawing/2014/main" id="{70D140AB-BF77-43B8-848F-332D7C49C885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FF2B5EF4-FFF2-40B4-BE49-F238E27FC236}">
                <a16:creationId xmlns:a16="http://schemas.microsoft.com/office/drawing/2014/main" id="{69D0BEA1-983C-4726-AA3F-66AD83BCAB01}"/>
              </a:ext>
            </a:extLst>
          </p:cNvPr>
          <p:cNvSpPr>
            <a:spLocks noGrp="1"/>
          </p:cNvSpPr>
          <p:nvPr/>
        </p:nvSpPr>
        <p:spPr>
          <a:xfrm>
            <a:off x="666750" y="2466975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Which relationship belongs at the center of this unit model?</a:t>
            </a:r>
          </a:p>
        </p:txBody>
      </p:sp>
      <p:sp>
        <p:nvSpPr>
          <p:cNvPr id="9" name="quiz-choices-1">
            <a:extLst>
              <a:ext uri="{FF2B5EF4-FFF2-40B4-BE49-F238E27FC236}">
                <a16:creationId xmlns:a16="http://schemas.microsoft.com/office/drawing/2014/main" id="{9F7E88B5-C687-410A-80CC-F387CCE38BA3}"/>
              </a:ext>
            </a:extLst>
          </p:cNvPr>
          <p:cNvSpPr>
            <a:spLocks noGrp="1"/>
          </p:cNvSpPr>
          <p:nvPr/>
        </p:nvSpPr>
        <p:spPr>
          <a:xfrm>
            <a:off x="666750" y="3171825"/>
            <a:ext cx="5143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ΔV = −∫E·dl · B speed = distance only · C energy = force/time · D field = charge × time</a:t>
            </a:r>
          </a:p>
        </p:txBody>
      </p:sp>
      <p:sp>
        <p:nvSpPr>
          <p:cNvPr id="10" name="rule-70-425">
            <a:extLst>
              <a:ext uri="{FF2B5EF4-FFF2-40B4-BE49-F238E27FC236}">
                <a16:creationId xmlns:a16="http://schemas.microsoft.com/office/drawing/2014/main" id="{4D70D6B7-B31F-4433-9281-94A8E90E087D}"/>
              </a:ext>
            </a:extLst>
          </p:cNvPr>
          <p:cNvSpPr>
            <a:spLocks noGrp="1"/>
          </p:cNvSpPr>
          <p:nvPr/>
        </p:nvSpPr>
        <p:spPr>
          <a:xfrm>
            <a:off x="666750" y="40481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1" name="quiz-question-label-2">
            <a:extLst>
              <a:ext uri="{FF2B5EF4-FFF2-40B4-BE49-F238E27FC236}">
                <a16:creationId xmlns:a16="http://schemas.microsoft.com/office/drawing/2014/main" id="{5A15432E-75A8-4F83-9A89-316BB7F8F532}"/>
              </a:ext>
            </a:extLst>
          </p:cNvPr>
          <p:cNvSpPr>
            <a:spLocks noGrp="1"/>
          </p:cNvSpPr>
          <p:nvPr/>
        </p:nvSpPr>
        <p:spPr>
          <a:xfrm>
            <a:off x="6191250" y="2143125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Q2</a:t>
            </a:r>
          </a:p>
        </p:txBody>
      </p:sp>
      <p:sp>
        <p:nvSpPr>
          <p:cNvPr id="12" name="quiz-question-2">
            <a:extLst>
              <a:ext uri="{FF2B5EF4-FFF2-40B4-BE49-F238E27FC236}">
                <a16:creationId xmlns:a16="http://schemas.microsoft.com/office/drawing/2014/main" id="{D70CBF3E-B2E5-43BA-865A-DB0D50F73B18}"/>
              </a:ext>
            </a:extLst>
          </p:cNvPr>
          <p:cNvSpPr>
            <a:spLocks noGrp="1"/>
          </p:cNvSpPr>
          <p:nvPr/>
        </p:nvSpPr>
        <p:spPr>
          <a:xfrm>
            <a:off x="6191250" y="2466975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Which AP science practice is used when students plot labelled quantitative data?</a:t>
            </a:r>
          </a:p>
        </p:txBody>
      </p:sp>
      <p:sp>
        <p:nvSpPr>
          <p:cNvPr id="13" name="quiz-choices-2">
            <a:extLst>
              <a:ext uri="{FF2B5EF4-FFF2-40B4-BE49-F238E27FC236}">
                <a16:creationId xmlns:a16="http://schemas.microsoft.com/office/drawing/2014/main" id="{DA5CF819-A25D-449E-A1A4-D556E17CC79C}"/>
              </a:ext>
            </a:extLst>
          </p:cNvPr>
          <p:cNvSpPr>
            <a:spLocks noGrp="1"/>
          </p:cNvSpPr>
          <p:nvPr/>
        </p:nvSpPr>
        <p:spPr>
          <a:xfrm>
            <a:off x="6191250" y="3171825"/>
            <a:ext cx="5143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1.B · B 2.D · C 3.A · D none</a:t>
            </a:r>
          </a:p>
        </p:txBody>
      </p:sp>
      <p:sp>
        <p:nvSpPr>
          <p:cNvPr id="14" name="rule-650-425">
            <a:extLst>
              <a:ext uri="{FF2B5EF4-FFF2-40B4-BE49-F238E27FC236}">
                <a16:creationId xmlns:a16="http://schemas.microsoft.com/office/drawing/2014/main" id="{46D19837-9564-40BA-955A-FC9EF91155F9}"/>
              </a:ext>
            </a:extLst>
          </p:cNvPr>
          <p:cNvSpPr>
            <a:spLocks noGrp="1"/>
          </p:cNvSpPr>
          <p:nvPr/>
        </p:nvSpPr>
        <p:spPr>
          <a:xfrm>
            <a:off x="6191250" y="40481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5" name="quiz-question-label-3">
            <a:extLst>
              <a:ext uri="{FF2B5EF4-FFF2-40B4-BE49-F238E27FC236}">
                <a16:creationId xmlns:a16="http://schemas.microsoft.com/office/drawing/2014/main" id="{4A24D3D7-A12F-4DC1-BCEB-6D6AB34D7727}"/>
              </a:ext>
            </a:extLst>
          </p:cNvPr>
          <p:cNvSpPr>
            <a:spLocks noGrp="1"/>
          </p:cNvSpPr>
          <p:nvPr/>
        </p:nvSpPr>
        <p:spPr>
          <a:xfrm>
            <a:off x="666750" y="40957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Q3</a:t>
            </a:r>
          </a:p>
        </p:txBody>
      </p:sp>
      <p:sp>
        <p:nvSpPr>
          <p:cNvPr id="16" name="quiz-question-3">
            <a:extLst>
              <a:ext uri="{FF2B5EF4-FFF2-40B4-BE49-F238E27FC236}">
                <a16:creationId xmlns:a16="http://schemas.microsoft.com/office/drawing/2014/main" id="{FF19381F-5C2A-4D35-8C92-7A575E4966DD}"/>
              </a:ext>
            </a:extLst>
          </p:cNvPr>
          <p:cNvSpPr>
            <a:spLocks noGrp="1"/>
          </p:cNvSpPr>
          <p:nvPr/>
        </p:nvSpPr>
        <p:spPr>
          <a:xfrm>
            <a:off x="666750" y="4419600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Which statement correctly repairs today’s physics trap?</a:t>
            </a:r>
          </a:p>
        </p:txBody>
      </p:sp>
      <p:sp>
        <p:nvSpPr>
          <p:cNvPr id="17" name="quiz-choices-3">
            <a:extLst>
              <a:ext uri="{FF2B5EF4-FFF2-40B4-BE49-F238E27FC236}">
                <a16:creationId xmlns:a16="http://schemas.microsoft.com/office/drawing/2014/main" id="{C6E51DA5-8CFC-4DD7-B4AF-49234194639E}"/>
              </a:ext>
            </a:extLst>
          </p:cNvPr>
          <p:cNvSpPr>
            <a:spLocks noGrp="1"/>
          </p:cNvSpPr>
          <p:nvPr/>
        </p:nvSpPr>
        <p:spPr>
          <a:xfrm>
            <a:off x="666750" y="5124450"/>
            <a:ext cx="5143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Potential is energy per charge set…a chosen charge. · B Electric potential and electric potential energy are the same quantity. · C Signs and units never matter · D A graph is decorative</a:t>
            </a:r>
          </a:p>
        </p:txBody>
      </p:sp>
      <p:sp>
        <p:nvSpPr>
          <p:cNvPr id="18" name="quiz-question-label-4">
            <a:extLst>
              <a:ext uri="{FF2B5EF4-FFF2-40B4-BE49-F238E27FC236}">
                <a16:creationId xmlns:a16="http://schemas.microsoft.com/office/drawing/2014/main" id="{BC791AB5-B8AA-49C2-A199-FC5A073B165C}"/>
              </a:ext>
            </a:extLst>
          </p:cNvPr>
          <p:cNvSpPr>
            <a:spLocks noGrp="1"/>
          </p:cNvSpPr>
          <p:nvPr/>
        </p:nvSpPr>
        <p:spPr>
          <a:xfrm>
            <a:off x="6191250" y="40957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Q4</a:t>
            </a:r>
          </a:p>
        </p:txBody>
      </p:sp>
      <p:sp>
        <p:nvSpPr>
          <p:cNvPr id="19" name="quiz-question-4">
            <a:extLst>
              <a:ext uri="{FF2B5EF4-FFF2-40B4-BE49-F238E27FC236}">
                <a16:creationId xmlns:a16="http://schemas.microsoft.com/office/drawing/2014/main" id="{8110A16B-94E5-433F-8CB4-592121EE6E3A}"/>
              </a:ext>
            </a:extLst>
          </p:cNvPr>
          <p:cNvSpPr>
            <a:spLocks noGrp="1"/>
          </p:cNvSpPr>
          <p:nvPr/>
        </p:nvSpPr>
        <p:spPr>
          <a:xfrm>
            <a:off x="6191250" y="4419600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What should follow a numerical AP Physics result?</a:t>
            </a:r>
          </a:p>
        </p:txBody>
      </p:sp>
      <p:sp>
        <p:nvSpPr>
          <p:cNvPr id="20" name="quiz-choices-4">
            <a:extLst>
              <a:ext uri="{FF2B5EF4-FFF2-40B4-BE49-F238E27FC236}">
                <a16:creationId xmlns:a16="http://schemas.microsoft.com/office/drawing/2014/main" id="{53A78271-B71C-4899-BD0C-B77805A94BEE}"/>
              </a:ext>
            </a:extLst>
          </p:cNvPr>
          <p:cNvSpPr>
            <a:spLocks noGrp="1"/>
          </p:cNvSpPr>
          <p:nvPr/>
        </p:nvSpPr>
        <p:spPr>
          <a:xfrm>
            <a:off x="6191250" y="5124450"/>
            <a:ext cx="5143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Units and a physical interpretation · B Only more decimals · C A copied formula · D No sign convention</a:t>
            </a:r>
          </a:p>
        </p:txBody>
      </p:sp>
    </p:spTree>
    <p:extLst>
      <p:ext uri="{BB962C8B-B14F-4D97-AF65-F5344CB8AC3E}">
        <p14:creationId xmlns:p14="http://schemas.microsoft.com/office/powerpoint/2010/main" val="15761503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roup-label">
            <a:extLst>
              <a:ext uri="{FF2B5EF4-FFF2-40B4-BE49-F238E27FC236}">
                <a16:creationId xmlns:a16="http://schemas.microsoft.com/office/drawing/2014/main" id="{445D3138-A4AD-4193-A632-EE25663A6D6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APC-EM · UNIT 9 · AP PHYSICS C: ELECTRICITY &amp;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314D16AA-3E00-4262-93F2-A1660EF31B99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CB22E646-B45D-48DC-B773-720F4F3D113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0D1EEC21-FC1F-456A-BA88-CEF60EBD719D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COLLEGE BOARD AP PHYSICS · APC-EM-U9 · 10–20%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1C4ABF6C-A0AF-4BF7-B7BB-43319887020E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F4F0E2"/>
                </a:solidFill>
              </a:defRPr>
            </a:pPr>
            <a:r>
              <a:rPr sz="3600" b="1" i="0">
                <a:solidFill>
                  <a:srgbClr val="F4F0E2"/>
                </a:solidFill>
              </a:rPr>
              <a:t>Quiz answers: correct, explain, improve</a:t>
            </a:r>
          </a:p>
        </p:txBody>
      </p:sp>
      <p:sp>
        <p:nvSpPr>
          <p:cNvPr id="6" name="answer-number-1">
            <a:extLst>
              <a:ext uri="{FF2B5EF4-FFF2-40B4-BE49-F238E27FC236}">
                <a16:creationId xmlns:a16="http://schemas.microsoft.com/office/drawing/2014/main" id="{75ABD233-FEA4-476C-BF31-42EFAC6B68FA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76250" cy="476250"/>
          </a:xfrm>
          <a:prstGeom prst="ellipse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7" name="answer-number-text-1">
            <a:extLst>
              <a:ext uri="{FF2B5EF4-FFF2-40B4-BE49-F238E27FC236}">
                <a16:creationId xmlns:a16="http://schemas.microsoft.com/office/drawing/2014/main" id="{13092DFC-9B0D-4D2C-9C1A-09A1AD78CFBB}"/>
              </a:ext>
            </a:extLst>
          </p:cNvPr>
          <p:cNvSpPr>
            <a:spLocks noGrp="1"/>
          </p:cNvSpPr>
          <p:nvPr/>
        </p:nvSpPr>
        <p:spPr>
          <a:xfrm>
            <a:off x="714375" y="178117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1.</a:t>
            </a:r>
          </a:p>
        </p:txBody>
      </p:sp>
      <p:sp>
        <p:nvSpPr>
          <p:cNvPr id="8" name="answer-value-1">
            <a:extLst>
              <a:ext uri="{FF2B5EF4-FFF2-40B4-BE49-F238E27FC236}">
                <a16:creationId xmlns:a16="http://schemas.microsoft.com/office/drawing/2014/main" id="{5536361D-D5E1-479B-A05C-68E8B5453D98}"/>
              </a:ext>
            </a:extLst>
          </p:cNvPr>
          <p:cNvSpPr>
            <a:spLocks noGrp="1"/>
          </p:cNvSpPr>
          <p:nvPr/>
        </p:nvSpPr>
        <p:spPr>
          <a:xfrm>
            <a:off x="1476375" y="1647825"/>
            <a:ext cx="47625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Answer: ΔV = −∫E·dl</a:t>
            </a:r>
          </a:p>
        </p:txBody>
      </p:sp>
      <p:sp>
        <p:nvSpPr>
          <p:cNvPr id="9" name="answer-reason-1">
            <a:extLst>
              <a:ext uri="{FF2B5EF4-FFF2-40B4-BE49-F238E27FC236}">
                <a16:creationId xmlns:a16="http://schemas.microsoft.com/office/drawing/2014/main" id="{3A43515B-D735-4B85-B008-757C2AA3258B}"/>
              </a:ext>
            </a:extLst>
          </p:cNvPr>
          <p:cNvSpPr>
            <a:spLocks noGrp="1"/>
          </p:cNvSpPr>
          <p:nvPr/>
        </p:nvSpPr>
        <p:spPr>
          <a:xfrm>
            <a:off x="6477000" y="1695450"/>
            <a:ext cx="4667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It is one of the unit’s governing relationships.</a:t>
            </a:r>
          </a:p>
        </p:txBody>
      </p:sp>
      <p:sp>
        <p:nvSpPr>
          <p:cNvPr id="10" name="rule-155-262">
            <a:extLst>
              <a:ext uri="{FF2B5EF4-FFF2-40B4-BE49-F238E27FC236}">
                <a16:creationId xmlns:a16="http://schemas.microsoft.com/office/drawing/2014/main" id="{430F4F64-0078-4E2B-A4A1-20A6A4156EB9}"/>
              </a:ext>
            </a:extLst>
          </p:cNvPr>
          <p:cNvSpPr>
            <a:spLocks noGrp="1"/>
          </p:cNvSpPr>
          <p:nvPr/>
        </p:nvSpPr>
        <p:spPr>
          <a:xfrm>
            <a:off x="1476375" y="24955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FF2B5EF4-FFF2-40B4-BE49-F238E27FC236}">
                <a16:creationId xmlns:a16="http://schemas.microsoft.com/office/drawing/2014/main" id="{E0611BF8-19B9-40C3-A8EC-5A8B76F9771B}"/>
              </a:ext>
            </a:extLst>
          </p:cNvPr>
          <p:cNvSpPr>
            <a:spLocks noGrp="1"/>
          </p:cNvSpPr>
          <p:nvPr/>
        </p:nvSpPr>
        <p:spPr>
          <a:xfrm>
            <a:off x="714375" y="2695575"/>
            <a:ext cx="476250" cy="476250"/>
          </a:xfrm>
          <a:prstGeom prst="ellipse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12" name="answer-number-text-2">
            <a:extLst>
              <a:ext uri="{FF2B5EF4-FFF2-40B4-BE49-F238E27FC236}">
                <a16:creationId xmlns:a16="http://schemas.microsoft.com/office/drawing/2014/main" id="{2319726F-8F9D-422D-9D41-BE7052349339}"/>
              </a:ext>
            </a:extLst>
          </p:cNvPr>
          <p:cNvSpPr>
            <a:spLocks noGrp="1"/>
          </p:cNvSpPr>
          <p:nvPr/>
        </p:nvSpPr>
        <p:spPr>
          <a:xfrm>
            <a:off x="714375" y="2762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2.</a:t>
            </a:r>
          </a:p>
        </p:txBody>
      </p:sp>
      <p:sp>
        <p:nvSpPr>
          <p:cNvPr id="13" name="answer-value-2">
            <a:extLst>
              <a:ext uri="{FF2B5EF4-FFF2-40B4-BE49-F238E27FC236}">
                <a16:creationId xmlns:a16="http://schemas.microsoft.com/office/drawing/2014/main" id="{9F6C2053-937B-40EA-A0C6-58E8D51A40EF}"/>
              </a:ext>
            </a:extLst>
          </p:cNvPr>
          <p:cNvSpPr>
            <a:spLocks noGrp="1"/>
          </p:cNvSpPr>
          <p:nvPr/>
        </p:nvSpPr>
        <p:spPr>
          <a:xfrm>
            <a:off x="1476375" y="2628900"/>
            <a:ext cx="47625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Answer: 1.B</a:t>
            </a:r>
          </a:p>
        </p:txBody>
      </p:sp>
      <p:sp>
        <p:nvSpPr>
          <p:cNvPr id="14" name="answer-reason-2">
            <a:extLst>
              <a:ext uri="{FF2B5EF4-FFF2-40B4-BE49-F238E27FC236}">
                <a16:creationId xmlns:a16="http://schemas.microsoft.com/office/drawing/2014/main" id="{F669D4D0-9AE5-4DA7-AD2F-F6DC1A2FED09}"/>
              </a:ext>
            </a:extLst>
          </p:cNvPr>
          <p:cNvSpPr>
            <a:spLocks noGrp="1"/>
          </p:cNvSpPr>
          <p:nvPr/>
        </p:nvSpPr>
        <p:spPr>
          <a:xfrm>
            <a:off x="6477000" y="2676525"/>
            <a:ext cx="4667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Practice 1.B is creating quantitative graphs with scales and units.</a:t>
            </a:r>
          </a:p>
        </p:txBody>
      </p:sp>
      <p:sp>
        <p:nvSpPr>
          <p:cNvPr id="15" name="rule-155-365">
            <a:extLst>
              <a:ext uri="{FF2B5EF4-FFF2-40B4-BE49-F238E27FC236}">
                <a16:creationId xmlns:a16="http://schemas.microsoft.com/office/drawing/2014/main" id="{71F1B88B-CC8C-4A4A-9239-E1822168575E}"/>
              </a:ext>
            </a:extLst>
          </p:cNvPr>
          <p:cNvSpPr>
            <a:spLocks noGrp="1"/>
          </p:cNvSpPr>
          <p:nvPr/>
        </p:nvSpPr>
        <p:spPr>
          <a:xfrm>
            <a:off x="1476375" y="34766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6" name="answer-number-3">
            <a:extLst>
              <a:ext uri="{FF2B5EF4-FFF2-40B4-BE49-F238E27FC236}">
                <a16:creationId xmlns:a16="http://schemas.microsoft.com/office/drawing/2014/main" id="{4C706920-2CCD-47E3-81B0-D16821497926}"/>
              </a:ext>
            </a:extLst>
          </p:cNvPr>
          <p:cNvSpPr>
            <a:spLocks noGrp="1"/>
          </p:cNvSpPr>
          <p:nvPr/>
        </p:nvSpPr>
        <p:spPr>
          <a:xfrm>
            <a:off x="714375" y="3676650"/>
            <a:ext cx="476250" cy="476250"/>
          </a:xfrm>
          <a:prstGeom prst="ellipse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17" name="answer-number-text-3">
            <a:extLst>
              <a:ext uri="{FF2B5EF4-FFF2-40B4-BE49-F238E27FC236}">
                <a16:creationId xmlns:a16="http://schemas.microsoft.com/office/drawing/2014/main" id="{7BC92191-79BE-47FC-A5EE-4418BD114C12}"/>
              </a:ext>
            </a:extLst>
          </p:cNvPr>
          <p:cNvSpPr>
            <a:spLocks noGrp="1"/>
          </p:cNvSpPr>
          <p:nvPr/>
        </p:nvSpPr>
        <p:spPr>
          <a:xfrm>
            <a:off x="714375" y="374332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3.</a:t>
            </a:r>
          </a:p>
        </p:txBody>
      </p:sp>
      <p:sp>
        <p:nvSpPr>
          <p:cNvPr id="18" name="answer-value-3">
            <a:extLst>
              <a:ext uri="{FF2B5EF4-FFF2-40B4-BE49-F238E27FC236}">
                <a16:creationId xmlns:a16="http://schemas.microsoft.com/office/drawing/2014/main" id="{EB76DEA4-220E-42DD-BE0E-68D1A3E29CA8}"/>
              </a:ext>
            </a:extLst>
          </p:cNvPr>
          <p:cNvSpPr>
            <a:spLocks noGrp="1"/>
          </p:cNvSpPr>
          <p:nvPr/>
        </p:nvSpPr>
        <p:spPr>
          <a:xfrm>
            <a:off x="1476375" y="3609975"/>
            <a:ext cx="47625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Answer: Potential is energy per charge set by sources; potential energy is U = qV for a chosen charge.</a:t>
            </a:r>
          </a:p>
        </p:txBody>
      </p:sp>
      <p:sp>
        <p:nvSpPr>
          <p:cNvPr id="19" name="answer-reason-3">
            <a:extLst>
              <a:ext uri="{FF2B5EF4-FFF2-40B4-BE49-F238E27FC236}">
                <a16:creationId xmlns:a16="http://schemas.microsoft.com/office/drawing/2014/main" id="{1864272F-75D8-478E-83E8-E7A22CAC0DED}"/>
              </a:ext>
            </a:extLst>
          </p:cNvPr>
          <p:cNvSpPr>
            <a:spLocks noGrp="1"/>
          </p:cNvSpPr>
          <p:nvPr/>
        </p:nvSpPr>
        <p:spPr>
          <a:xfrm>
            <a:off x="6477000" y="3657600"/>
            <a:ext cx="4667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The correction states the physically valid boundary or relationship.</a:t>
            </a:r>
          </a:p>
        </p:txBody>
      </p:sp>
      <p:sp>
        <p:nvSpPr>
          <p:cNvPr id="20" name="rule-155-468">
            <a:extLst>
              <a:ext uri="{FF2B5EF4-FFF2-40B4-BE49-F238E27FC236}">
                <a16:creationId xmlns:a16="http://schemas.microsoft.com/office/drawing/2014/main" id="{75208B4E-853E-4DF7-A53F-F3DDE91B5A3D}"/>
              </a:ext>
            </a:extLst>
          </p:cNvPr>
          <p:cNvSpPr>
            <a:spLocks noGrp="1"/>
          </p:cNvSpPr>
          <p:nvPr/>
        </p:nvSpPr>
        <p:spPr>
          <a:xfrm>
            <a:off x="1476375" y="44577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21" name="answer-number-4">
            <a:extLst>
              <a:ext uri="{FF2B5EF4-FFF2-40B4-BE49-F238E27FC236}">
                <a16:creationId xmlns:a16="http://schemas.microsoft.com/office/drawing/2014/main" id="{35084677-22D7-430E-8D50-7F3CE474D8E9}"/>
              </a:ext>
            </a:extLst>
          </p:cNvPr>
          <p:cNvSpPr>
            <a:spLocks noGrp="1"/>
          </p:cNvSpPr>
          <p:nvPr/>
        </p:nvSpPr>
        <p:spPr>
          <a:xfrm>
            <a:off x="714375" y="4657725"/>
            <a:ext cx="476250" cy="476250"/>
          </a:xfrm>
          <a:prstGeom prst="ellipse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22" name="answer-number-text-4">
            <a:extLst>
              <a:ext uri="{FF2B5EF4-FFF2-40B4-BE49-F238E27FC236}">
                <a16:creationId xmlns:a16="http://schemas.microsoft.com/office/drawing/2014/main" id="{E4BB6F23-6EE9-4044-A37F-D924347648D9}"/>
              </a:ext>
            </a:extLst>
          </p:cNvPr>
          <p:cNvSpPr>
            <a:spLocks noGrp="1"/>
          </p:cNvSpPr>
          <p:nvPr/>
        </p:nvSpPr>
        <p:spPr>
          <a:xfrm>
            <a:off x="714375" y="472440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4.</a:t>
            </a:r>
          </a:p>
        </p:txBody>
      </p:sp>
      <p:sp>
        <p:nvSpPr>
          <p:cNvPr id="23" name="answer-value-4">
            <a:extLst>
              <a:ext uri="{FF2B5EF4-FFF2-40B4-BE49-F238E27FC236}">
                <a16:creationId xmlns:a16="http://schemas.microsoft.com/office/drawing/2014/main" id="{D90335DD-3183-4344-A818-19B808E30589}"/>
              </a:ext>
            </a:extLst>
          </p:cNvPr>
          <p:cNvSpPr>
            <a:spLocks noGrp="1"/>
          </p:cNvSpPr>
          <p:nvPr/>
        </p:nvSpPr>
        <p:spPr>
          <a:xfrm>
            <a:off x="1476375" y="4591050"/>
            <a:ext cx="47625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Answer: Units and a physical interpretation</a:t>
            </a:r>
          </a:p>
        </p:txBody>
      </p:sp>
      <p:sp>
        <p:nvSpPr>
          <p:cNvPr id="24" name="answer-reason-4">
            <a:extLst>
              <a:ext uri="{FF2B5EF4-FFF2-40B4-BE49-F238E27FC236}">
                <a16:creationId xmlns:a16="http://schemas.microsoft.com/office/drawing/2014/main" id="{0EB7A385-E941-4FDE-AEA9-A5F327833724}"/>
              </a:ext>
            </a:extLst>
          </p:cNvPr>
          <p:cNvSpPr>
            <a:spLocks noGrp="1"/>
          </p:cNvSpPr>
          <p:nvPr/>
        </p:nvSpPr>
        <p:spPr>
          <a:xfrm>
            <a:off x="6477000" y="4638675"/>
            <a:ext cx="4667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A complete response connects mathematics to the model and reports units.</a:t>
            </a:r>
          </a:p>
        </p:txBody>
      </p:sp>
      <p:sp>
        <p:nvSpPr>
          <p:cNvPr id="25" name="exit-ticket">
            <a:extLst>
              <a:ext uri="{FF2B5EF4-FFF2-40B4-BE49-F238E27FC236}">
                <a16:creationId xmlns:a16="http://schemas.microsoft.com/office/drawing/2014/main" id="{50908860-C924-480A-93A2-A4BE6BD4BFAE}"/>
              </a:ext>
            </a:extLst>
          </p:cNvPr>
          <p:cNvSpPr>
            <a:spLocks noGrp="1"/>
          </p:cNvSpPr>
          <p:nvPr/>
        </p:nvSpPr>
        <p:spPr>
          <a:xfrm>
            <a:off x="1047750" y="5743575"/>
            <a:ext cx="10096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52C3D3"/>
                </a:solidFill>
              </a:defRPr>
            </a:pPr>
            <a:r>
              <a:rPr sz="1875" b="1" i="0">
                <a:solidFill>
                  <a:srgbClr val="52C3D3"/>
                </a:solidFill>
              </a:rPr>
              <a:t>Next move: Correct one response, name the AP science practice you used, and write one new question about this unit.</a:t>
            </a:r>
          </a:p>
        </p:txBody>
      </p:sp>
    </p:spTree>
    <p:extLst>
      <p:ext uri="{BB962C8B-B14F-4D97-AF65-F5344CB8AC3E}">
        <p14:creationId xmlns:p14="http://schemas.microsoft.com/office/powerpoint/2010/main" val="1378729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roup-label">
            <a:extLst>
              <a:ext uri="{FF2B5EF4-FFF2-40B4-BE49-F238E27FC236}">
                <a16:creationId xmlns:a16="http://schemas.microsoft.com/office/drawing/2014/main" id="{52DF5A08-E503-4DE6-B8E2-BC7A3A3B904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APC-EM · UNIT 9 · AP PHYSICS C: ELECTRICITY &amp;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89EA46F1-1D50-4695-8F83-BF32D9DE5A3D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59FA88CA-B7F5-4035-8CD3-EFA01969E38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D5E7C932-69A4-4C3A-AB1F-5C5B6E5475C8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APC-EM-U9 · 10–20%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E853AAD7-E0B2-4EBF-8867-E13D05BFD41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Three ideas to wake up</a:t>
            </a:r>
          </a:p>
        </p:txBody>
      </p:sp>
      <p:sp>
        <p:nvSpPr>
          <p:cNvPr id="6" name="retrieval-instruction">
            <a:extLst>
              <a:ext uri="{FF2B5EF4-FFF2-40B4-BE49-F238E27FC236}">
                <a16:creationId xmlns:a16="http://schemas.microsoft.com/office/drawing/2014/main" id="{259A6D01-1245-42CA-B688-F90B257BCEA6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906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0" i="0">
                <a:solidFill>
                  <a:srgbClr val="48635E"/>
                </a:solidFill>
              </a:defRPr>
            </a:pPr>
            <a:r>
              <a:rPr sz="1950" b="0" i="0">
                <a:solidFill>
                  <a:srgbClr val="48635E"/>
                </a:solidFill>
              </a:rPr>
              <a:t>Think alone → compare with a partner → vote with one reason.</a:t>
            </a:r>
          </a:p>
        </p:txBody>
      </p:sp>
      <p:sp>
        <p:nvSpPr>
          <p:cNvPr id="7" name="retrieval-number-1">
            <a:extLst>
              <a:ext uri="{FF2B5EF4-FFF2-40B4-BE49-F238E27FC236}">
                <a16:creationId xmlns:a16="http://schemas.microsoft.com/office/drawing/2014/main" id="{2114757C-83F1-42FC-9110-D68CC670AB54}"/>
              </a:ext>
            </a:extLst>
          </p:cNvPr>
          <p:cNvSpPr>
            <a:spLocks noGrp="1"/>
          </p:cNvSpPr>
          <p:nvPr/>
        </p:nvSpPr>
        <p:spPr>
          <a:xfrm>
            <a:off x="723900" y="2209800"/>
            <a:ext cx="495300" cy="49530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8" name="retrieval-number-text-1">
            <a:extLst>
              <a:ext uri="{FF2B5EF4-FFF2-40B4-BE49-F238E27FC236}">
                <a16:creationId xmlns:a16="http://schemas.microsoft.com/office/drawing/2014/main" id="{8951F4C3-3F8E-481D-808B-80685EC7BFF0}"/>
              </a:ext>
            </a:extLst>
          </p:cNvPr>
          <p:cNvSpPr>
            <a:spLocks noGrp="1"/>
          </p:cNvSpPr>
          <p:nvPr/>
        </p:nvSpPr>
        <p:spPr>
          <a:xfrm>
            <a:off x="723900" y="22764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retrieval-question-1">
            <a:extLst>
              <a:ext uri="{FF2B5EF4-FFF2-40B4-BE49-F238E27FC236}">
                <a16:creationId xmlns:a16="http://schemas.microsoft.com/office/drawing/2014/main" id="{A4CF1914-D822-46BD-AA8B-D05C50D7EA55}"/>
              </a:ext>
            </a:extLst>
          </p:cNvPr>
          <p:cNvSpPr>
            <a:spLocks noGrp="1"/>
          </p:cNvSpPr>
          <p:nvPr/>
        </p:nvSpPr>
        <p:spPr>
          <a:xfrm>
            <a:off x="1524000" y="21717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A 5.0 N force acts over 2.0 m at 60° to the path. How much work does it do?</a:t>
            </a:r>
          </a:p>
        </p:txBody>
      </p:sp>
      <p:sp>
        <p:nvSpPr>
          <p:cNvPr id="10" name="retrieval-number-2">
            <a:extLst>
              <a:ext uri="{FF2B5EF4-FFF2-40B4-BE49-F238E27FC236}">
                <a16:creationId xmlns:a16="http://schemas.microsoft.com/office/drawing/2014/main" id="{E461CD5B-AF35-4B9F-A08F-E0D406F3C49E}"/>
              </a:ext>
            </a:extLst>
          </p:cNvPr>
          <p:cNvSpPr>
            <a:spLocks noGrp="1"/>
          </p:cNvSpPr>
          <p:nvPr/>
        </p:nvSpPr>
        <p:spPr>
          <a:xfrm>
            <a:off x="723900" y="3276600"/>
            <a:ext cx="495300" cy="49530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1" name="retrieval-number-text-2">
            <a:extLst>
              <a:ext uri="{FF2B5EF4-FFF2-40B4-BE49-F238E27FC236}">
                <a16:creationId xmlns:a16="http://schemas.microsoft.com/office/drawing/2014/main" id="{EABDBDF9-F6AB-41EC-8666-2DB3F3E68C40}"/>
              </a:ext>
            </a:extLst>
          </p:cNvPr>
          <p:cNvSpPr>
            <a:spLocks noGrp="1"/>
          </p:cNvSpPr>
          <p:nvPr/>
        </p:nvSpPr>
        <p:spPr>
          <a:xfrm>
            <a:off x="723900" y="33432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retrieval-question-2">
            <a:extLst>
              <a:ext uri="{FF2B5EF4-FFF2-40B4-BE49-F238E27FC236}">
                <a16:creationId xmlns:a16="http://schemas.microsoft.com/office/drawing/2014/main" id="{6E3C2A09-8D46-435B-85EC-F1EC109E8120}"/>
              </a:ext>
            </a:extLst>
          </p:cNvPr>
          <p:cNvSpPr>
            <a:spLocks noGrp="1"/>
          </p:cNvSpPr>
          <p:nvPr/>
        </p:nvSpPr>
        <p:spPr>
          <a:xfrm>
            <a:off x="1524000" y="32385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How much energy does an electron gain falling through 100 V, in electron-volts and in joules?</a:t>
            </a:r>
          </a:p>
        </p:txBody>
      </p:sp>
      <p:sp>
        <p:nvSpPr>
          <p:cNvPr id="13" name="retrieval-number-3">
            <a:extLst>
              <a:ext uri="{FF2B5EF4-FFF2-40B4-BE49-F238E27FC236}">
                <a16:creationId xmlns:a16="http://schemas.microsoft.com/office/drawing/2014/main" id="{9EE984C9-0598-4CFA-AE2C-FEE95040161A}"/>
              </a:ext>
            </a:extLst>
          </p:cNvPr>
          <p:cNvSpPr>
            <a:spLocks noGrp="1"/>
          </p:cNvSpPr>
          <p:nvPr/>
        </p:nvSpPr>
        <p:spPr>
          <a:xfrm>
            <a:off x="723900" y="4343400"/>
            <a:ext cx="495300" cy="49530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4" name="retrieval-number-text-3">
            <a:extLst>
              <a:ext uri="{FF2B5EF4-FFF2-40B4-BE49-F238E27FC236}">
                <a16:creationId xmlns:a16="http://schemas.microsoft.com/office/drawing/2014/main" id="{E5752F77-B89A-4501-8477-733CC478ACD4}"/>
              </a:ext>
            </a:extLst>
          </p:cNvPr>
          <p:cNvSpPr>
            <a:spLocks noGrp="1"/>
          </p:cNvSpPr>
          <p:nvPr/>
        </p:nvSpPr>
        <p:spPr>
          <a:xfrm>
            <a:off x="723900" y="44100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retrieval-question-3">
            <a:extLst>
              <a:ext uri="{FF2B5EF4-FFF2-40B4-BE49-F238E27FC236}">
                <a16:creationId xmlns:a16="http://schemas.microsoft.com/office/drawing/2014/main" id="{20C1EDFF-1E5B-4D6B-B6FA-A4550E294BB6}"/>
              </a:ext>
            </a:extLst>
          </p:cNvPr>
          <p:cNvSpPr>
            <a:spLocks noGrp="1"/>
          </p:cNvSpPr>
          <p:nvPr/>
        </p:nvSpPr>
        <p:spPr>
          <a:xfrm>
            <a:off x="1524000" y="43053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If f(x) = 3x² − 5x, what is −df/dx at x = 2?</a:t>
            </a:r>
          </a:p>
        </p:txBody>
      </p:sp>
      <p:sp>
        <p:nvSpPr>
          <p:cNvPr id="16" name="retrieval-close">
            <a:extLst>
              <a:ext uri="{FF2B5EF4-FFF2-40B4-BE49-F238E27FC236}">
                <a16:creationId xmlns:a16="http://schemas.microsoft.com/office/drawing/2014/main" id="{9612A83E-AEEF-485D-8A96-A118C9A3F26D}"/>
              </a:ext>
            </a:extLst>
          </p:cNvPr>
          <p:cNvSpPr>
            <a:spLocks noGrp="1"/>
          </p:cNvSpPr>
          <p:nvPr/>
        </p:nvSpPr>
        <p:spPr>
          <a:xfrm>
            <a:off x="666750" y="560070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D7180"/>
                </a:solidFill>
              </a:defRPr>
            </a:pPr>
            <a:r>
              <a:rPr sz="1800" b="1" i="0">
                <a:solidFill>
                  <a:srgbClr val="0D7180"/>
                </a:solidFill>
              </a:rPr>
              <a:t>Mini-whiteboard challenge: sketch or calculate one idea you expect to use today.</a:t>
            </a:r>
          </a:p>
        </p:txBody>
      </p:sp>
    </p:spTree>
    <p:extLst>
      <p:ext uri="{BB962C8B-B14F-4D97-AF65-F5344CB8AC3E}">
        <p14:creationId xmlns:p14="http://schemas.microsoft.com/office/powerpoint/2010/main" val="1325418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roup-label">
            <a:extLst>
              <a:ext uri="{FF2B5EF4-FFF2-40B4-BE49-F238E27FC236}">
                <a16:creationId xmlns:a16="http://schemas.microsoft.com/office/drawing/2014/main" id="{2E5284E1-78F4-4A61-A46F-9EC29D9BE55A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APC-EM · UNIT 9 · AP PHYSICS C: ELECTRICITY &amp;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705D245F-BEF5-4E5D-8201-2196B2A44A10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B56F68E3-BE86-4AE8-A131-0B9D53BBA94C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9E160CAC-E10B-4CC1-8A2B-2EA41CDA3DC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APC-EM-U9 · 10–20%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28B5F5EF-4AC6-46D3-A696-F856A383D2C5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Build the model before reaching for numbers</a:t>
            </a:r>
          </a:p>
        </p:txBody>
      </p:sp>
      <p:sp>
        <p:nvSpPr>
          <p:cNvPr id="6" name="core-index-1">
            <a:extLst>
              <a:ext uri="{FF2B5EF4-FFF2-40B4-BE49-F238E27FC236}">
                <a16:creationId xmlns:a16="http://schemas.microsoft.com/office/drawing/2014/main" id="{BA6FD36C-6DD5-4326-B009-F832CB6A27C4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01</a:t>
            </a:r>
          </a:p>
        </p:txBody>
      </p:sp>
      <p:sp>
        <p:nvSpPr>
          <p:cNvPr id="7" name="core-point-1">
            <a:extLst>
              <a:ext uri="{FF2B5EF4-FFF2-40B4-BE49-F238E27FC236}">
                <a16:creationId xmlns:a16="http://schemas.microsoft.com/office/drawing/2014/main" id="{07133F9C-73FE-47D6-9C8A-8C05642FF713}"/>
              </a:ext>
            </a:extLst>
          </p:cNvPr>
          <p:cNvSpPr>
            <a:spLocks noGrp="1"/>
          </p:cNvSpPr>
          <p:nvPr/>
        </p:nvSpPr>
        <p:spPr>
          <a:xfrm>
            <a:off x="1257300" y="17811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Calculus-based: Potential difference is negative work per charge by the field.</a:t>
            </a:r>
          </a:p>
        </p:txBody>
      </p:sp>
      <p:sp>
        <p:nvSpPr>
          <p:cNvPr id="8" name="core-index-2">
            <a:extLst>
              <a:ext uri="{FF2B5EF4-FFF2-40B4-BE49-F238E27FC236}">
                <a16:creationId xmlns:a16="http://schemas.microsoft.com/office/drawing/2014/main" id="{DB99685A-06BF-4C77-BCC1-710EEE49E694}"/>
              </a:ext>
            </a:extLst>
          </p:cNvPr>
          <p:cNvSpPr>
            <a:spLocks noGrp="1"/>
          </p:cNvSpPr>
          <p:nvPr/>
        </p:nvSpPr>
        <p:spPr>
          <a:xfrm>
            <a:off x="685800" y="25908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02</a:t>
            </a:r>
          </a:p>
        </p:txBody>
      </p:sp>
      <p:sp>
        <p:nvSpPr>
          <p:cNvPr id="9" name="core-point-2">
            <a:extLst>
              <a:ext uri="{FF2B5EF4-FFF2-40B4-BE49-F238E27FC236}">
                <a16:creationId xmlns:a16="http://schemas.microsoft.com/office/drawing/2014/main" id="{764DA393-B9D8-48B1-B995-99E9919385F6}"/>
              </a:ext>
            </a:extLst>
          </p:cNvPr>
          <p:cNvSpPr>
            <a:spLocks noGrp="1"/>
          </p:cNvSpPr>
          <p:nvPr/>
        </p:nvSpPr>
        <p:spPr>
          <a:xfrm>
            <a:off x="1257300" y="256222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Calculus-based: Potential is found by integrating electric field along a path.</a:t>
            </a:r>
          </a:p>
        </p:txBody>
      </p:sp>
      <p:sp>
        <p:nvSpPr>
          <p:cNvPr id="10" name="core-index-3">
            <a:extLst>
              <a:ext uri="{FF2B5EF4-FFF2-40B4-BE49-F238E27FC236}">
                <a16:creationId xmlns:a16="http://schemas.microsoft.com/office/drawing/2014/main" id="{81B8734D-1369-4158-91F9-7166049E4D8F}"/>
              </a:ext>
            </a:extLst>
          </p:cNvPr>
          <p:cNvSpPr>
            <a:spLocks noGrp="1"/>
          </p:cNvSpPr>
          <p:nvPr/>
        </p:nvSpPr>
        <p:spPr>
          <a:xfrm>
            <a:off x="685800" y="33718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03</a:t>
            </a:r>
          </a:p>
        </p:txBody>
      </p:sp>
      <p:sp>
        <p:nvSpPr>
          <p:cNvPr id="11" name="core-point-3">
            <a:extLst>
              <a:ext uri="{FF2B5EF4-FFF2-40B4-BE49-F238E27FC236}">
                <a16:creationId xmlns:a16="http://schemas.microsoft.com/office/drawing/2014/main" id="{0B3DC9E8-AC32-453A-B956-22DE49C81112}"/>
              </a:ext>
            </a:extLst>
          </p:cNvPr>
          <p:cNvSpPr>
            <a:spLocks noGrp="1"/>
          </p:cNvSpPr>
          <p:nvPr/>
        </p:nvSpPr>
        <p:spPr>
          <a:xfrm>
            <a:off x="1257300" y="33432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Calculus-based: Electric field is the negative spatial gradient of potential.</a:t>
            </a:r>
          </a:p>
        </p:txBody>
      </p:sp>
      <p:sp>
        <p:nvSpPr>
          <p:cNvPr id="12" name="core-index-4">
            <a:extLst>
              <a:ext uri="{FF2B5EF4-FFF2-40B4-BE49-F238E27FC236}">
                <a16:creationId xmlns:a16="http://schemas.microsoft.com/office/drawing/2014/main" id="{BE5629A9-C3B5-42E8-A532-5D9B6E2D2E98}"/>
              </a:ext>
            </a:extLst>
          </p:cNvPr>
          <p:cNvSpPr>
            <a:spLocks noGrp="1"/>
          </p:cNvSpPr>
          <p:nvPr/>
        </p:nvSpPr>
        <p:spPr>
          <a:xfrm>
            <a:off x="685800" y="41529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04</a:t>
            </a:r>
          </a:p>
        </p:txBody>
      </p:sp>
      <p:sp>
        <p:nvSpPr>
          <p:cNvPr id="13" name="core-point-4">
            <a:extLst>
              <a:ext uri="{FF2B5EF4-FFF2-40B4-BE49-F238E27FC236}">
                <a16:creationId xmlns:a16="http://schemas.microsoft.com/office/drawing/2014/main" id="{0E81D791-AED4-4AA1-8BDE-35102AB3D315}"/>
              </a:ext>
            </a:extLst>
          </p:cNvPr>
          <p:cNvSpPr>
            <a:spLocks noGrp="1"/>
          </p:cNvSpPr>
          <p:nvPr/>
        </p:nvSpPr>
        <p:spPr>
          <a:xfrm>
            <a:off x="1257300" y="412432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Calculus-based: Energy conservation connects potential energy and kinetic energy.</a:t>
            </a:r>
          </a:p>
        </p:txBody>
      </p:sp>
      <p:sp>
        <p:nvSpPr>
          <p:cNvPr id="14" name="equation-panel">
            <a:extLst>
              <a:ext uri="{FF2B5EF4-FFF2-40B4-BE49-F238E27FC236}">
                <a16:creationId xmlns:a16="http://schemas.microsoft.com/office/drawing/2014/main" id="{1BDCDEF0-8DAA-4E77-ABB4-67ED5EBA6FC9}"/>
              </a:ext>
            </a:extLst>
          </p:cNvPr>
          <p:cNvSpPr>
            <a:spLocks noGrp="1"/>
          </p:cNvSpPr>
          <p:nvPr/>
        </p:nvSpPr>
        <p:spPr>
          <a:xfrm>
            <a:off x="7858125" y="1809750"/>
            <a:ext cx="3667125" cy="2952750"/>
          </a:xfrm>
          <a:prstGeom prst="roundRect">
            <a:avLst>
              <a:gd name="adj" fmla="val 387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5" name="equation-label">
            <a:extLst>
              <a:ext uri="{FF2B5EF4-FFF2-40B4-BE49-F238E27FC236}">
                <a16:creationId xmlns:a16="http://schemas.microsoft.com/office/drawing/2014/main" id="{DE35E735-64BD-4BD0-96BD-86AA7BC3A33D}"/>
              </a:ext>
            </a:extLst>
          </p:cNvPr>
          <p:cNvSpPr>
            <a:spLocks noGrp="1"/>
          </p:cNvSpPr>
          <p:nvPr/>
        </p:nvSpPr>
        <p:spPr>
          <a:xfrm>
            <a:off x="8143875" y="2095500"/>
            <a:ext cx="30956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EQUATIONS TO OWN</a:t>
            </a:r>
          </a:p>
        </p:txBody>
      </p:sp>
      <p:sp>
        <p:nvSpPr>
          <p:cNvPr id="16" name="equation-expression-1">
            <a:extLst>
              <a:ext uri="{FF2B5EF4-FFF2-40B4-BE49-F238E27FC236}">
                <a16:creationId xmlns:a16="http://schemas.microsoft.com/office/drawing/2014/main" id="{2D83362C-6C03-48A1-B162-B177FACDEB5A}"/>
              </a:ext>
            </a:extLst>
          </p:cNvPr>
          <p:cNvSpPr>
            <a:spLocks noGrp="1"/>
          </p:cNvSpPr>
          <p:nvPr/>
        </p:nvSpPr>
        <p:spPr>
          <a:xfrm>
            <a:off x="8143875" y="2552700"/>
            <a:ext cx="3095625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CALCULUS-BASED · ΔV = −∫E·dl</a:t>
            </a:r>
          </a:p>
        </p:txBody>
      </p:sp>
      <p:sp>
        <p:nvSpPr>
          <p:cNvPr id="17" name="equation-units-1">
            <a:extLst>
              <a:ext uri="{FF2B5EF4-FFF2-40B4-BE49-F238E27FC236}">
                <a16:creationId xmlns:a16="http://schemas.microsoft.com/office/drawing/2014/main" id="{2CCA724F-DF1B-47B0-8278-09CE7561C6A2}"/>
              </a:ext>
            </a:extLst>
          </p:cNvPr>
          <p:cNvSpPr>
            <a:spLocks noGrp="1"/>
          </p:cNvSpPr>
          <p:nvPr/>
        </p:nvSpPr>
        <p:spPr>
          <a:xfrm>
            <a:off x="8143875" y="3276600"/>
            <a:ext cx="309562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Units: V</a:t>
            </a:r>
          </a:p>
        </p:txBody>
      </p:sp>
      <p:sp>
        <p:nvSpPr>
          <p:cNvPr id="18" name="equation-expression-2">
            <a:extLst>
              <a:ext uri="{FF2B5EF4-FFF2-40B4-BE49-F238E27FC236}">
                <a16:creationId xmlns:a16="http://schemas.microsoft.com/office/drawing/2014/main" id="{0B0E17DE-0954-4C32-99D6-93D73C4BFC75}"/>
              </a:ext>
            </a:extLst>
          </p:cNvPr>
          <p:cNvSpPr>
            <a:spLocks noGrp="1"/>
          </p:cNvSpPr>
          <p:nvPr/>
        </p:nvSpPr>
        <p:spPr>
          <a:xfrm>
            <a:off x="8143875" y="3714750"/>
            <a:ext cx="3095625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CALCULUS-BASED · Eₓ = −dV/dx</a:t>
            </a:r>
          </a:p>
        </p:txBody>
      </p:sp>
      <p:sp>
        <p:nvSpPr>
          <p:cNvPr id="19" name="equation-units-2">
            <a:extLst>
              <a:ext uri="{FF2B5EF4-FFF2-40B4-BE49-F238E27FC236}">
                <a16:creationId xmlns:a16="http://schemas.microsoft.com/office/drawing/2014/main" id="{6738E498-B14D-4103-A04C-161DBC9E3AB5}"/>
              </a:ext>
            </a:extLst>
          </p:cNvPr>
          <p:cNvSpPr>
            <a:spLocks noGrp="1"/>
          </p:cNvSpPr>
          <p:nvPr/>
        </p:nvSpPr>
        <p:spPr>
          <a:xfrm>
            <a:off x="8143875" y="4267200"/>
            <a:ext cx="309562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Units: V/m</a:t>
            </a:r>
          </a:p>
        </p:txBody>
      </p:sp>
      <p:sp>
        <p:nvSpPr>
          <p:cNvPr id="20" name="vocabulary-label">
            <a:extLst>
              <a:ext uri="{FF2B5EF4-FFF2-40B4-BE49-F238E27FC236}">
                <a16:creationId xmlns:a16="http://schemas.microsoft.com/office/drawing/2014/main" id="{0B401CC0-4D09-46BF-9F51-EFEF505B9F70}"/>
              </a:ext>
            </a:extLst>
          </p:cNvPr>
          <p:cNvSpPr>
            <a:spLocks noGrp="1"/>
          </p:cNvSpPr>
          <p:nvPr/>
        </p:nvSpPr>
        <p:spPr>
          <a:xfrm>
            <a:off x="7858125" y="4895850"/>
            <a:ext cx="36671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SAY IT PRECISELY</a:t>
            </a:r>
          </a:p>
        </p:txBody>
      </p:sp>
      <p:sp>
        <p:nvSpPr>
          <p:cNvPr id="21" name="vocabulary">
            <a:extLst>
              <a:ext uri="{FF2B5EF4-FFF2-40B4-BE49-F238E27FC236}">
                <a16:creationId xmlns:a16="http://schemas.microsoft.com/office/drawing/2014/main" id="{86F818A0-6AA7-4DD2-BFD8-060AA67F24B8}"/>
              </a:ext>
            </a:extLst>
          </p:cNvPr>
          <p:cNvSpPr>
            <a:spLocks noGrp="1"/>
          </p:cNvSpPr>
          <p:nvPr/>
        </p:nvSpPr>
        <p:spPr>
          <a:xfrm>
            <a:off x="7858125" y="5257800"/>
            <a:ext cx="3667125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potential · path independence · gradient · equipotential · potential energy · reference</a:t>
            </a:r>
          </a:p>
        </p:txBody>
      </p:sp>
    </p:spTree>
    <p:extLst>
      <p:ext uri="{BB962C8B-B14F-4D97-AF65-F5344CB8AC3E}">
        <p14:creationId xmlns:p14="http://schemas.microsoft.com/office/powerpoint/2010/main" val="1253376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2C5A59-BCE6-8773-1397-77212E7DD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roup-label">
            <a:extLst>
              <a:ext uri="{FF2B5EF4-FFF2-40B4-BE49-F238E27FC236}">
                <a16:creationId xmlns:a16="http://schemas.microsoft.com/office/drawing/2014/main" id="{DEFDDF4C-3DA6-5363-8956-AAD2EB632806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APC-EM · UNIT 9 · AP PHYSICS C: ELECTRICITY &amp;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9C1C1C31-0085-C960-9575-23A44B2AC98C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66E7B14D-86C0-C103-0EF7-01EA6DC3CFA7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896311B7-46A1-2465-1C54-E70EC826561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APC-EM-U9 · 10–20%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646C3636-5DB8-92BD-5CC9-BA0B3D56AC50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lang="en-US" sz="3600" b="1" i="0">
                <a:solidFill>
                  <a:srgbClr val="0A332E"/>
                </a:solidFill>
              </a:rPr>
              <a:t>In one sentence</a:t>
            </a:r>
            <a:endParaRPr sz="3600" b="1" i="0">
              <a:solidFill>
                <a:srgbClr val="0A332E"/>
              </a:solidFill>
            </a:endParaRPr>
          </a:p>
        </p:txBody>
      </p:sp>
      <p:sp>
        <p:nvSpPr>
          <p:cNvPr id="23" name="simple-definition-label">
            <a:extLst>
              <a:ext uri="{FF2B5EF4-FFF2-40B4-BE49-F238E27FC236}">
                <a16:creationId xmlns:a16="http://schemas.microsoft.com/office/drawing/2014/main" id="{E820B09B-5891-EFB6-AA0E-88CA6F92FDEF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4" name="simple-definition">
            <a:extLst>
              <a:ext uri="{FF2B5EF4-FFF2-40B4-BE49-F238E27FC236}">
                <a16:creationId xmlns:a16="http://schemas.microsoft.com/office/drawing/2014/main" id="{4F5AFFB3-1134-4F73-CFEF-AF75C83E6524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Electric potential is the energy a unit of charge would have at each point in space — one number per point, whose downhill slope in every direction reproduces the entire electric field.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CFE4766-D876-8688-666E-05DE3F774591}"/>
              </a:ext>
            </a:extLst>
          </p:cNvPr>
          <p:cNvCxnSpPr/>
          <p:nvPr/>
        </p:nvCxnSpPr>
        <p:spPr>
          <a:xfrm>
            <a:off x="1524000" y="4095045"/>
            <a:ext cx="0" cy="1545637"/>
          </a:xfrm>
          <a:prstGeom prst="line">
            <a:avLst/>
          </a:prstGeom>
          <a:ln w="19050">
            <a:solidFill>
              <a:srgbClr val="6B7F7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E4BF3F2-34FF-E40A-D328-7C920DF2A86C}"/>
              </a:ext>
            </a:extLst>
          </p:cNvPr>
          <p:cNvCxnSpPr/>
          <p:nvPr/>
        </p:nvCxnSpPr>
        <p:spPr>
          <a:xfrm>
            <a:off x="3556000" y="4095045"/>
            <a:ext cx="0" cy="1545637"/>
          </a:xfrm>
          <a:prstGeom prst="line">
            <a:avLst/>
          </a:prstGeom>
          <a:ln w="19050">
            <a:solidFill>
              <a:srgbClr val="6B7F7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D800123-9B41-BB69-042C-B12D1C89CE99}"/>
              </a:ext>
            </a:extLst>
          </p:cNvPr>
          <p:cNvCxnSpPr/>
          <p:nvPr/>
        </p:nvCxnSpPr>
        <p:spPr>
          <a:xfrm>
            <a:off x="5334000" y="4095045"/>
            <a:ext cx="0" cy="1545637"/>
          </a:xfrm>
          <a:prstGeom prst="line">
            <a:avLst/>
          </a:prstGeom>
          <a:ln w="19050">
            <a:solidFill>
              <a:srgbClr val="6B7F7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873E9A5-0E0F-881E-4CF0-94AB1911FDFC}"/>
              </a:ext>
            </a:extLst>
          </p:cNvPr>
          <p:cNvCxnSpPr/>
          <p:nvPr/>
        </p:nvCxnSpPr>
        <p:spPr>
          <a:xfrm>
            <a:off x="6731000" y="4095045"/>
            <a:ext cx="0" cy="1545637"/>
          </a:xfrm>
          <a:prstGeom prst="line">
            <a:avLst/>
          </a:prstGeom>
          <a:ln w="19050">
            <a:solidFill>
              <a:srgbClr val="6B7F7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DB338F4-CDA4-5696-147D-F6714786F8EE}"/>
              </a:ext>
            </a:extLst>
          </p:cNvPr>
          <p:cNvCxnSpPr/>
          <p:nvPr/>
        </p:nvCxnSpPr>
        <p:spPr>
          <a:xfrm>
            <a:off x="7747000" y="4095045"/>
            <a:ext cx="0" cy="1545637"/>
          </a:xfrm>
          <a:prstGeom prst="line">
            <a:avLst/>
          </a:prstGeom>
          <a:ln w="19050">
            <a:solidFill>
              <a:srgbClr val="6B7F7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E778AA42-671A-85C0-55BD-4A25327AB692}"/>
              </a:ext>
            </a:extLst>
          </p:cNvPr>
          <p:cNvSpPr txBox="1"/>
          <p:nvPr/>
        </p:nvSpPr>
        <p:spPr>
          <a:xfrm>
            <a:off x="1066800" y="5699008"/>
            <a:ext cx="9144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12 V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5F5AED1-A2DD-B2D2-97B9-46D776A5ABC3}"/>
              </a:ext>
            </a:extLst>
          </p:cNvPr>
          <p:cNvSpPr txBox="1"/>
          <p:nvPr/>
        </p:nvSpPr>
        <p:spPr>
          <a:xfrm>
            <a:off x="3098800" y="5699008"/>
            <a:ext cx="9144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9 V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DBF7A6E-CB20-FAB9-6BAD-4E5C984DC911}"/>
              </a:ext>
            </a:extLst>
          </p:cNvPr>
          <p:cNvSpPr txBox="1"/>
          <p:nvPr/>
        </p:nvSpPr>
        <p:spPr>
          <a:xfrm>
            <a:off x="4876800" y="5699008"/>
            <a:ext cx="9144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6 V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C3ACF38-CE8B-0A6D-1975-EB2E085EDF9B}"/>
              </a:ext>
            </a:extLst>
          </p:cNvPr>
          <p:cNvSpPr txBox="1"/>
          <p:nvPr/>
        </p:nvSpPr>
        <p:spPr>
          <a:xfrm>
            <a:off x="6273800" y="5699008"/>
            <a:ext cx="9144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3 V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B2F73D3-F568-9A46-76A0-FF50776AB07E}"/>
              </a:ext>
            </a:extLst>
          </p:cNvPr>
          <p:cNvSpPr txBox="1"/>
          <p:nvPr/>
        </p:nvSpPr>
        <p:spPr>
          <a:xfrm>
            <a:off x="7289800" y="5699008"/>
            <a:ext cx="9144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0 V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D3C11BD2-0271-D528-4A21-ACE27A0A1A2D}"/>
              </a:ext>
            </a:extLst>
          </p:cNvPr>
          <p:cNvCxnSpPr/>
          <p:nvPr/>
        </p:nvCxnSpPr>
        <p:spPr>
          <a:xfrm>
            <a:off x="1625600" y="4853282"/>
            <a:ext cx="6045200" cy="0"/>
          </a:xfrm>
          <a:prstGeom prst="line">
            <a:avLst/>
          </a:prstGeom>
          <a:ln w="3175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2A36B70B-47BB-ED9D-3233-2ABB67901A09}"/>
              </a:ext>
            </a:extLst>
          </p:cNvPr>
          <p:cNvSpPr txBox="1"/>
          <p:nvPr/>
        </p:nvSpPr>
        <p:spPr>
          <a:xfrm>
            <a:off x="3810000" y="4474163"/>
            <a:ext cx="508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C1011F5-61F7-7BED-2C8E-DC0E5A2D3692}"/>
              </a:ext>
            </a:extLst>
          </p:cNvPr>
          <p:cNvSpPr txBox="1"/>
          <p:nvPr/>
        </p:nvSpPr>
        <p:spPr>
          <a:xfrm>
            <a:off x="1651000" y="3745089"/>
            <a:ext cx="5588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6B7F79"/>
                </a:solidFill>
              </a:rPr>
              <a:t>each line is 3 V lower than the one before it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F662888-A79A-0983-4E07-05FC5ABD5500}"/>
              </a:ext>
            </a:extLst>
          </p:cNvPr>
          <p:cNvSpPr txBox="1"/>
          <p:nvPr/>
        </p:nvSpPr>
        <p:spPr>
          <a:xfrm>
            <a:off x="8636000" y="4182533"/>
            <a:ext cx="2794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 b="1">
                <a:solidFill>
                  <a:srgbClr val="102E29"/>
                </a:solidFill>
              </a:rPr>
              <a:t>E_x = −dV/dx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58EBAE7-EF3E-60A2-3D8E-690C6009E125}"/>
              </a:ext>
            </a:extLst>
          </p:cNvPr>
          <p:cNvSpPr txBox="1"/>
          <p:nvPr/>
        </p:nvSpPr>
        <p:spPr>
          <a:xfrm>
            <a:off x="8636000" y="4707467"/>
            <a:ext cx="2794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102E29"/>
                </a:solidFill>
              </a:rPr>
              <a:t>Where the lines crowd together, the same 3 V is spent over a shorter distance — a stronger field.</a:t>
            </a:r>
          </a:p>
        </p:txBody>
      </p:sp>
      <p:sp>
        <p:nvSpPr>
          <p:cNvPr id="40" name="diagram-caption">
            <a:extLst>
              <a:ext uri="{FF2B5EF4-FFF2-40B4-BE49-F238E27FC236}">
                <a16:creationId xmlns:a16="http://schemas.microsoft.com/office/drawing/2014/main" id="{2F5FE5AA-3C33-8534-C50C-0E6667E59EB3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Equal steps in V, unequal gaps: the field is strongest where the lines crowd together.</a:t>
            </a:r>
          </a:p>
        </p:txBody>
      </p:sp>
    </p:spTree>
    <p:extLst>
      <p:ext uri="{BB962C8B-B14F-4D97-AF65-F5344CB8AC3E}">
        <p14:creationId xmlns:p14="http://schemas.microsoft.com/office/powerpoint/2010/main" val="80956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3D0DEFBA-9D0D-4B33-86F1-54E02BDAD1F4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APC-EM · UNIT 9 · AP PHYSICS C: ELECTRICITY &amp;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12141BAB-1282-4B05-94E4-54282092C892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74533FA5-890F-41E5-935A-F7DDC9D0FA5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C33D4FB6-3857-4DA6-B806-AADB2789C662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APC-EM-U9 · 10–20%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75020B63-7B0A-4AE5-8532-81877BF617BB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The negative slope of V(x) is electric field</a:t>
            </a:r>
          </a:p>
        </p:txBody>
      </p:sp>
      <p:sp>
        <p:nvSpPr>
          <p:cNvPr id="6" name="graph-mode">
            <a:extLst>
              <a:ext uri="{FF2B5EF4-FFF2-40B4-BE49-F238E27FC236}">
                <a16:creationId xmlns:a16="http://schemas.microsoft.com/office/drawing/2014/main" id="{8ACEAE92-4380-4237-AFBA-AAE1256AF26A}"/>
              </a:ext>
            </a:extLst>
          </p:cNvPr>
          <p:cNvSpPr>
            <a:spLocks noGrp="1"/>
          </p:cNvSpPr>
          <p:nvPr/>
        </p:nvSpPr>
        <p:spPr>
          <a:xfrm>
            <a:off x="666750" y="1657350"/>
            <a:ext cx="3429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INTERACTIVE GRAPH · PREDICT → EDIT → EXPLAIN</a:t>
            </a:r>
          </a:p>
        </p:txBody>
      </p:sp>
      <p:sp>
        <p:nvSpPr>
          <p:cNvPr id="7" name="graph-prompt">
            <a:extLst>
              <a:ext uri="{FF2B5EF4-FFF2-40B4-BE49-F238E27FC236}">
                <a16:creationId xmlns:a16="http://schemas.microsoft.com/office/drawing/2014/main" id="{60FC5BFC-D510-4798-83B8-C994E5A51B10}"/>
              </a:ext>
            </a:extLst>
          </p:cNvPr>
          <p:cNvSpPr>
            <a:spLocks noGrp="1"/>
          </p:cNvSpPr>
          <p:nvPr/>
        </p:nvSpPr>
        <p:spPr>
          <a:xfrm>
            <a:off x="666750" y="2362200"/>
            <a:ext cx="3143250" cy="1314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0A332E"/>
                </a:solidFill>
              </a:defRPr>
            </a:pPr>
            <a:r>
              <a:rPr sz="1950" b="1" i="0">
                <a:solidFill>
                  <a:srgbClr val="0A332E"/>
                </a:solidFill>
              </a:rPr>
              <a:t>Predict the shape first. Then click the native chart in PowerPoint, change one value and explain what physics changed.</a:t>
            </a:r>
          </a:p>
        </p:txBody>
      </p:sp>
      <p:sp>
        <p:nvSpPr>
          <p:cNvPr id="8" name="graph-data">
            <a:extLst>
              <a:ext uri="{FF2B5EF4-FFF2-40B4-BE49-F238E27FC236}">
                <a16:creationId xmlns:a16="http://schemas.microsoft.com/office/drawing/2014/main" id="{0A9244E9-F853-44DB-BFB6-7106024AA8D7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314325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Data: Editable model data: (0, 12), (1, 10), …, (3, 0), (4, -8).</a:t>
            </a:r>
          </a:p>
        </p:txBody>
      </p:sp>
      <p:sp>
        <p:nvSpPr>
          <p:cNvPr id="9" name="graph-scale">
            <a:extLst>
              <a:ext uri="{FF2B5EF4-FFF2-40B4-BE49-F238E27FC236}">
                <a16:creationId xmlns:a16="http://schemas.microsoft.com/office/drawing/2014/main" id="{53F9CF5F-E9FF-4F57-B8C5-47832977A260}"/>
              </a:ext>
            </a:extLst>
          </p:cNvPr>
          <p:cNvSpPr>
            <a:spLocks noGrp="1"/>
          </p:cNvSpPr>
          <p:nvPr/>
        </p:nvSpPr>
        <p:spPr>
          <a:xfrm>
            <a:off x="666750" y="4953000"/>
            <a:ext cx="3143250" cy="1028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Scale: -8–12 V. Axes: Position / m; Potential / V.</a:t>
            </a:r>
          </a:p>
        </p:txBody>
      </p:sp>
      <p:sp>
        <p:nvSpPr>
          <p:cNvPr id="10" name="chart-frame">
            <a:extLst>
              <a:ext uri="{FF2B5EF4-FFF2-40B4-BE49-F238E27FC236}">
                <a16:creationId xmlns:a16="http://schemas.microsoft.com/office/drawing/2014/main" id="{B07F7B2C-22D1-493E-9674-A5CA6E435E1B}"/>
              </a:ext>
            </a:extLst>
          </p:cNvPr>
          <p:cNvSpPr>
            <a:spLocks noGrp="1"/>
          </p:cNvSpPr>
          <p:nvPr/>
        </p:nvSpPr>
        <p:spPr>
          <a:xfrm>
            <a:off x="4143375" y="1790700"/>
            <a:ext cx="7381875" cy="4191000"/>
          </a:xfrm>
          <a:prstGeom prst="roundRect">
            <a:avLst>
              <a:gd name="adj" fmla="val 2727"/>
            </a:avLst>
          </a:prstGeom>
          <a:solidFill>
            <a:srgbClr val="FCFAF1"/>
          </a:solidFill>
          <a:ln w="9525">
            <a:solidFill>
              <a:srgbClr val="A9BBB4"/>
            </a:solidFill>
            <a:prstDash val="solid"/>
          </a:ln>
        </p:spPr>
      </p:sp>
      <p:graphicFrame>
        <p:nvGraphicFramePr>
          <p:cNvPr id="22" name="Chart"/>
          <p:cNvGraphicFramePr/>
          <p:nvPr/>
        </p:nvGraphicFramePr>
        <p:xfrm>
          <a:off x="4429125" y="2076450"/>
          <a:ext cx="6810375" cy="3619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13021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5652FFC3-4D06-46D6-A7E7-F3992BB03E6B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APC-EM · UNIT 9 · AP PHYSICS C: ELECTRICITY &amp;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07DBD06B-9DD1-4AFA-9588-A368A0024648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303065AC-DA16-4E3D-8C8F-45DF6270ACD7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9AA04125-5EC9-4377-BEF7-0A35A33A4686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APC-EM-U9 · 10–20%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71667D5B-A8F2-4826-A198-D6478273BC19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Worked problem: model → equation → answer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4DA2282C-5941-40FF-8DDB-D245B8FD733A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CALCULUS-BASED · FULLY WORKED PROBLEM · SHOW THE METHOD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4BE6D6E7-8D02-46AF-83FB-118F566672A2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339C82E5-DEE1-4024-A00E-83B5E5DD3BAB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In one dimension V(x) = 12 − 3x² volts. Find Ex at x = 2.0 m.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7756C14B-635B-42A8-A67D-1F6A6820CA76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D7180"/>
                </a:solidFill>
              </a:defRPr>
            </a:pPr>
            <a:r>
              <a:rPr sz="1800" b="1" i="0">
                <a:solidFill>
                  <a:srgbClr val="0D7180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458B9689-2B81-41AF-B794-53DEB48B4693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CDE414A8-A479-4D71-9AF2-3CEE714C4DBF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Use Ex = −dV/dx.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776DBC9F-653B-44FA-97FB-FB374E632686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D7180"/>
                </a:solidFill>
              </a:defRPr>
            </a:pPr>
            <a:r>
              <a:rPr sz="1800" b="1" i="0">
                <a:solidFill>
                  <a:srgbClr val="0D7180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F4D249BB-650C-4413-87F4-86BE0E3128D1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504F7CB2-3A63-402A-A159-918FD52AA2F0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dV/dx = −6x.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07DC44E7-01FA-4584-AB91-ABB03A7C07E4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D7180"/>
                </a:solidFill>
              </a:defRPr>
            </a:pPr>
            <a:r>
              <a:rPr sz="1800" b="1" i="0">
                <a:solidFill>
                  <a:srgbClr val="0D7180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A5F4A503-8BCB-46C9-8168-17FD5DCAF638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721C9650-6AC8-408A-8027-A352921D3ED4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Therefore Ex = +6x; evaluate at 2.0 m.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83CC8C8E-EA71-4D0B-BA47-3B278BD17B1D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BC686F80-87C5-47F2-BD5B-E75C1FB97E9B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Ex = +12 V/m.</a:t>
            </a:r>
          </a:p>
        </p:txBody>
      </p:sp>
    </p:spTree>
    <p:extLst>
      <p:ext uri="{BB962C8B-B14F-4D97-AF65-F5344CB8AC3E}">
        <p14:creationId xmlns:p14="http://schemas.microsoft.com/office/powerpoint/2010/main" val="1339438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4030FBA1-962A-44CB-96D2-F766796734A5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APC-EM · UNIT 9 · AP PHYSICS C: ELECTRICITY &amp;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941F78D6-78D7-4B7F-A751-60CD5F8E799B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D275C5C5-C178-430D-A8F2-F8C096C064F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986C5DBA-EF80-4D8E-8019-B71E15FE0EA6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APC-EM-U9 · 10–20%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56348460-C448-4C3D-B0BE-B9B5A5AF30FF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Guided problem: finish the reasoning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86ACB138-3EC0-476F-B053-3824996CAD8B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CALCULUS-BASED · GUIDED WORKED PROBLEM · TRY EACH STEP BEFORE READING ON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A0733CFC-7CDD-4FD1-AC94-465E40F64697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018E761B-50B6-4FB7-B2DF-BD2FAB965382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A uniform electric field of 400 N/C points +x. Find V(0.30 m) − V(0) along x.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7722B36B-2670-4EAB-A64F-7E5ADD06FA5C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D7180"/>
                </a:solidFill>
              </a:defRPr>
            </a:pPr>
            <a:r>
              <a:rPr sz="1800" b="1" i="0">
                <a:solidFill>
                  <a:srgbClr val="0D7180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1C53E61D-3301-4DAA-B333-F90AF7BEF62E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86C54EEA-2FD0-4EB1-A923-F1CE5F7A97FB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ΔV = −EΔx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AC882623-7BA1-4B0A-8957-781FAE45223E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D7180"/>
                </a:solidFill>
              </a:defRPr>
            </a:pPr>
            <a:r>
              <a:rPr sz="1800" b="1" i="0">
                <a:solidFill>
                  <a:srgbClr val="0D7180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C10C03F8-A5A6-41A2-9291-DBC6B04D9683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2DAFDF46-683A-4B52-8E40-6F6F12034503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ΔV = −400(0.30)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EF165B00-DCBF-4C36-B3E0-28205397C350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D7180"/>
                </a:solidFill>
              </a:defRPr>
            </a:pPr>
            <a:r>
              <a:rPr sz="1800" b="1" i="0">
                <a:solidFill>
                  <a:srgbClr val="0D7180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5CB21CAD-6A6C-4F62-BB9A-DD35C750AFB4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72F1668B-A95A-4618-9B5C-C6E171278D9E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Check the direction, significant figures and physical meaning of the result.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8A338BDE-D7C5-41B5-AB0F-80D357910F52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70B6C4FE-D093-4B58-A4FF-7D2610243BCB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ΔV = −120 V.</a:t>
            </a:r>
          </a:p>
        </p:txBody>
      </p:sp>
    </p:spTree>
    <p:extLst>
      <p:ext uri="{BB962C8B-B14F-4D97-AF65-F5344CB8AC3E}">
        <p14:creationId xmlns:p14="http://schemas.microsoft.com/office/powerpoint/2010/main" val="493713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CB529590-7BB0-421C-AD09-23BD31E56607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APC-EM · UNIT 9 · AP PHYSICS C: ELECTRICITY &amp;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89A0EF4E-7B4D-4639-A22B-2893E3C34E1F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7D1B8DFF-030D-469E-89B4-E9F674C0095D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190DF913-9CC6-4E0C-B001-91B58E2554D9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COLLEGE BOARD AP PHYSICS · APC-EM-U9 · 10–20%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EF402FB1-EB20-4F55-AF07-B928374EAC5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activity-format">
            <a:extLst>
              <a:ext uri="{FF2B5EF4-FFF2-40B4-BE49-F238E27FC236}">
                <a16:creationId xmlns:a16="http://schemas.microsoft.com/office/drawing/2014/main" id="{258D23AA-D32C-4CB5-B41A-AB2896316A2D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666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CLASS ACTIVITY · AP SCIENCE-PRACTICE ACTIVITY</a:t>
            </a:r>
          </a:p>
        </p:txBody>
      </p:sp>
      <p:sp>
        <p:nvSpPr>
          <p:cNvPr id="7" name="materials-label">
            <a:extLst>
              <a:ext uri="{FF2B5EF4-FFF2-40B4-BE49-F238E27FC236}">
                <a16:creationId xmlns:a16="http://schemas.microsoft.com/office/drawing/2014/main" id="{ACCA7AA1-8AEB-4574-8F75-6DB53A782E69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2571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YOU NEED</a:t>
            </a:r>
          </a:p>
        </p:txBody>
      </p:sp>
      <p:sp>
        <p:nvSpPr>
          <p:cNvPr id="8" name="materials">
            <a:extLst>
              <a:ext uri="{FF2B5EF4-FFF2-40B4-BE49-F238E27FC236}">
                <a16:creationId xmlns:a16="http://schemas.microsoft.com/office/drawing/2014/main" id="{B7D6BEE0-E2E2-4924-AEDC-92D3B0C53F68}"/>
              </a:ext>
            </a:extLst>
          </p:cNvPr>
          <p:cNvSpPr>
            <a:spLocks noGrp="1"/>
          </p:cNvSpPr>
          <p:nvPr/>
        </p:nvSpPr>
        <p:spPr>
          <a:xfrm>
            <a:off x="666750" y="2667000"/>
            <a:ext cx="34290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F4F0E2"/>
                </a:solidFill>
              </a:defRPr>
            </a:pPr>
            <a:r>
              <a:rPr sz="1875" b="0" i="0">
                <a:solidFill>
                  <a:srgbClr val="F4F0E2"/>
                </a:solidFill>
              </a:rPr>
              <a:t>• editable slide • mini-whiteboards • calculator when useful</a:t>
            </a:r>
          </a:p>
        </p:txBody>
      </p:sp>
      <p:sp>
        <p:nvSpPr>
          <p:cNvPr id="9" name="activity-step-1">
            <a:extLst>
              <a:ext uri="{FF2B5EF4-FFF2-40B4-BE49-F238E27FC236}">
                <a16:creationId xmlns:a16="http://schemas.microsoft.com/office/drawing/2014/main" id="{90280BA2-1F08-43AC-B7B0-B5E8939896C0}"/>
              </a:ext>
            </a:extLst>
          </p:cNvPr>
          <p:cNvSpPr>
            <a:spLocks noGrp="1"/>
          </p:cNvSpPr>
          <p:nvPr/>
        </p:nvSpPr>
        <p:spPr>
          <a:xfrm>
            <a:off x="4905375" y="2143125"/>
            <a:ext cx="514350" cy="514350"/>
          </a:xfrm>
          <a:prstGeom prst="ellipse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10" name="activity-step-number-1">
            <a:extLst>
              <a:ext uri="{FF2B5EF4-FFF2-40B4-BE49-F238E27FC236}">
                <a16:creationId xmlns:a16="http://schemas.microsoft.com/office/drawing/2014/main" id="{0897CE24-2EFF-4D26-A995-AACEA1473CB6}"/>
              </a:ext>
            </a:extLst>
          </p:cNvPr>
          <p:cNvSpPr>
            <a:spLocks noGrp="1"/>
          </p:cNvSpPr>
          <p:nvPr/>
        </p:nvSpPr>
        <p:spPr>
          <a:xfrm>
            <a:off x="4905375" y="22098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11" name="activity-step-text-1">
            <a:extLst>
              <a:ext uri="{FF2B5EF4-FFF2-40B4-BE49-F238E27FC236}">
                <a16:creationId xmlns:a16="http://schemas.microsoft.com/office/drawing/2014/main" id="{D645EC98-9B45-4462-A5A2-95D14227C184}"/>
              </a:ext>
            </a:extLst>
          </p:cNvPr>
          <p:cNvSpPr>
            <a:spLocks noGrp="1"/>
          </p:cNvSpPr>
          <p:nvPr/>
        </p:nvSpPr>
        <p:spPr>
          <a:xfrm>
            <a:off x="5715000" y="20955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Teams annotate an editable V(x,y) contour map.</a:t>
            </a:r>
          </a:p>
        </p:txBody>
      </p:sp>
      <p:sp>
        <p:nvSpPr>
          <p:cNvPr id="12" name="activity-step-2">
            <a:extLst>
              <a:ext uri="{FF2B5EF4-FFF2-40B4-BE49-F238E27FC236}">
                <a16:creationId xmlns:a16="http://schemas.microsoft.com/office/drawing/2014/main" id="{960AB30E-29EA-4E21-90B8-34ED32D37A74}"/>
              </a:ext>
            </a:extLst>
          </p:cNvPr>
          <p:cNvSpPr>
            <a:spLocks noGrp="1"/>
          </p:cNvSpPr>
          <p:nvPr/>
        </p:nvSpPr>
        <p:spPr>
          <a:xfrm>
            <a:off x="4905375" y="3209925"/>
            <a:ext cx="514350" cy="514350"/>
          </a:xfrm>
          <a:prstGeom prst="ellipse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13" name="activity-step-number-2">
            <a:extLst>
              <a:ext uri="{FF2B5EF4-FFF2-40B4-BE49-F238E27FC236}">
                <a16:creationId xmlns:a16="http://schemas.microsoft.com/office/drawing/2014/main" id="{229ADBAC-3BCF-4CCF-90D4-D8382A89DBF3}"/>
              </a:ext>
            </a:extLst>
          </p:cNvPr>
          <p:cNvSpPr>
            <a:spLocks noGrp="1"/>
          </p:cNvSpPr>
          <p:nvPr/>
        </p:nvSpPr>
        <p:spPr>
          <a:xfrm>
            <a:off x="4905375" y="32766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4" name="activity-step-text-2">
            <a:extLst>
              <a:ext uri="{FF2B5EF4-FFF2-40B4-BE49-F238E27FC236}">
                <a16:creationId xmlns:a16="http://schemas.microsoft.com/office/drawing/2014/main" id="{2F4D9228-8DBE-449E-9D8F-F643FFD619A2}"/>
              </a:ext>
            </a:extLst>
          </p:cNvPr>
          <p:cNvSpPr>
            <a:spLocks noGrp="1"/>
          </p:cNvSpPr>
          <p:nvPr/>
        </p:nvSpPr>
        <p:spPr>
          <a:xfrm>
            <a:off x="5715000" y="31623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Add E arrows perpendicular to contours.</a:t>
            </a:r>
          </a:p>
        </p:txBody>
      </p:sp>
      <p:sp>
        <p:nvSpPr>
          <p:cNvPr id="15" name="activity-step-3">
            <a:extLst>
              <a:ext uri="{FF2B5EF4-FFF2-40B4-BE49-F238E27FC236}">
                <a16:creationId xmlns:a16="http://schemas.microsoft.com/office/drawing/2014/main" id="{7EE9E836-11B8-4693-B3F6-D20C21A160AB}"/>
              </a:ext>
            </a:extLst>
          </p:cNvPr>
          <p:cNvSpPr>
            <a:spLocks noGrp="1"/>
          </p:cNvSpPr>
          <p:nvPr/>
        </p:nvSpPr>
        <p:spPr>
          <a:xfrm>
            <a:off x="4905375" y="4276725"/>
            <a:ext cx="514350" cy="514350"/>
          </a:xfrm>
          <a:prstGeom prst="ellipse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16" name="activity-step-number-3">
            <a:extLst>
              <a:ext uri="{FF2B5EF4-FFF2-40B4-BE49-F238E27FC236}">
                <a16:creationId xmlns:a16="http://schemas.microsoft.com/office/drawing/2014/main" id="{DA10F105-7102-4F26-B53E-5160975F3DC3}"/>
              </a:ext>
            </a:extLst>
          </p:cNvPr>
          <p:cNvSpPr>
            <a:spLocks noGrp="1"/>
          </p:cNvSpPr>
          <p:nvPr/>
        </p:nvSpPr>
        <p:spPr>
          <a:xfrm>
            <a:off x="4905375" y="43434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7" name="activity-step-text-3">
            <a:extLst>
              <a:ext uri="{FF2B5EF4-FFF2-40B4-BE49-F238E27FC236}">
                <a16:creationId xmlns:a16="http://schemas.microsoft.com/office/drawing/2014/main" id="{6AA60D58-7281-4C83-9633-2BCFF862B4C2}"/>
              </a:ext>
            </a:extLst>
          </p:cNvPr>
          <p:cNvSpPr>
            <a:spLocks noGrp="1"/>
          </p:cNvSpPr>
          <p:nvPr/>
        </p:nvSpPr>
        <p:spPr>
          <a:xfrm>
            <a:off x="5715000" y="42291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Rank field magnitude from contour spacing.</a:t>
            </a:r>
          </a:p>
        </p:txBody>
      </p:sp>
      <p:sp>
        <p:nvSpPr>
          <p:cNvPr id="18" name="rule-70-518">
            <a:extLst>
              <a:ext uri="{FF2B5EF4-FFF2-40B4-BE49-F238E27FC236}">
                <a16:creationId xmlns:a16="http://schemas.microsoft.com/office/drawing/2014/main" id="{30EFC400-F4C1-416B-A2C1-7B32A05E582B}"/>
              </a:ext>
            </a:extLst>
          </p:cNvPr>
          <p:cNvSpPr>
            <a:spLocks noGrp="1"/>
          </p:cNvSpPr>
          <p:nvPr/>
        </p:nvSpPr>
        <p:spPr>
          <a:xfrm>
            <a:off x="666750" y="4933950"/>
            <a:ext cx="10477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9" name="success-check">
            <a:extLst>
              <a:ext uri="{FF2B5EF4-FFF2-40B4-BE49-F238E27FC236}">
                <a16:creationId xmlns:a16="http://schemas.microsoft.com/office/drawing/2014/main" id="{9986F622-AC92-48DF-835F-1F05F209F497}"/>
              </a:ext>
            </a:extLst>
          </p:cNvPr>
          <p:cNvSpPr>
            <a:spLocks noGrp="1"/>
          </p:cNvSpPr>
          <p:nvPr/>
        </p:nvSpPr>
        <p:spPr>
          <a:xfrm>
            <a:off x="666750" y="5219700"/>
            <a:ext cx="105727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52C3D3"/>
                </a:solidFill>
              </a:defRPr>
            </a:pPr>
            <a:r>
              <a:rPr sz="1875" b="1" i="0">
                <a:solidFill>
                  <a:srgbClr val="52C3D3"/>
                </a:solidFill>
              </a:rPr>
              <a:t>Success check: Arrows point from high to low potential and closer contours imply larger magnitude.</a:t>
            </a:r>
          </a:p>
        </p:txBody>
      </p:sp>
    </p:spTree>
    <p:extLst>
      <p:ext uri="{BB962C8B-B14F-4D97-AF65-F5344CB8AC3E}">
        <p14:creationId xmlns:p14="http://schemas.microsoft.com/office/powerpoint/2010/main" val="1202300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2C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FF2B5EF4-FFF2-40B4-BE49-F238E27FC236}">
                <a16:creationId xmlns:a16="http://schemas.microsoft.com/office/drawing/2014/main" id="{95707636-242E-4181-AACA-D05A832FC36C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APC-EM · UNIT 9 · AP PHYSICS C: ELECTRICITY &amp;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61AFD2C8-4481-4409-B32D-229A92C2AD74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B342E"/>
                </a:solidFill>
              </a:defRPr>
            </a:pPr>
            <a:r>
              <a:rPr lang="en-US" sz="1650" b="1" i="0">
                <a:solidFill>
                  <a:srgbClr val="0B342E"/>
                </a:solidFill>
              </a:rPr>
              <a:t>09 / 13</a:t>
            </a:r>
            <a:endParaRPr sz="1650" b="1" i="0">
              <a:solidFill>
                <a:srgbClr val="0B34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F8D2745D-3A1C-454D-845B-9B01449C3A7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768E7570-8C3C-4F32-A5BE-75CC7595CA4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GIOPHYSICS · COLLEGE BOARD AP PHYSICS · APC-EM-U9 · 10–20%</a:t>
            </a:r>
          </a:p>
        </p:txBody>
      </p:sp>
      <p:sp>
        <p:nvSpPr>
          <p:cNvPr id="5" name="misconception-label">
            <a:extLst>
              <a:ext uri="{FF2B5EF4-FFF2-40B4-BE49-F238E27FC236}">
                <a16:creationId xmlns:a16="http://schemas.microsoft.com/office/drawing/2014/main" id="{EACEDE7A-D25D-4608-A932-0F52ABD307B9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8096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MISCONCEPTION SHOWDOWN · SPOT THE MISTAKE</a:t>
            </a:r>
          </a:p>
        </p:txBody>
      </p:sp>
      <p:sp>
        <p:nvSpPr>
          <p:cNvPr id="6" name="misconception-claim">
            <a:extLst>
              <a:ext uri="{FF2B5EF4-FFF2-40B4-BE49-F238E27FC236}">
                <a16:creationId xmlns:a16="http://schemas.microsoft.com/office/drawing/2014/main" id="{BD189BD3-7FF2-4CD8-A03C-C76FDBBA233B}"/>
              </a:ext>
            </a:extLst>
          </p:cNvPr>
          <p:cNvSpPr>
            <a:spLocks noGrp="1"/>
          </p:cNvSpPr>
          <p:nvPr/>
        </p:nvSpPr>
        <p:spPr>
          <a:xfrm>
            <a:off x="666750" y="1285875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B342E"/>
                </a:solidFill>
              </a:defRPr>
            </a:pPr>
            <a:r>
              <a:rPr sz="3600" b="1" i="0">
                <a:solidFill>
                  <a:srgbClr val="0B342E"/>
                </a:solidFill>
              </a:rPr>
              <a:t>“Electric potential and electric potential energy are the same quantity.”</a:t>
            </a:r>
          </a:p>
        </p:txBody>
      </p:sp>
      <p:sp>
        <p:nvSpPr>
          <p:cNvPr id="7" name="correction-frame">
            <a:extLst>
              <a:ext uri="{FF2B5EF4-FFF2-40B4-BE49-F238E27FC236}">
                <a16:creationId xmlns:a16="http://schemas.microsoft.com/office/drawing/2014/main" id="{A9B5A7CA-6743-465D-BDCC-EAE378D578B0}"/>
              </a:ext>
            </a:extLst>
          </p:cNvPr>
          <p:cNvSpPr>
            <a:spLocks noGrp="1"/>
          </p:cNvSpPr>
          <p:nvPr/>
        </p:nvSpPr>
        <p:spPr>
          <a:xfrm>
            <a:off x="666750" y="3048000"/>
            <a:ext cx="10858500" cy="857250"/>
          </a:xfrm>
          <a:prstGeom prst="roundRect">
            <a:avLst>
              <a:gd name="adj" fmla="val 13333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FF2B5EF4-FFF2-40B4-BE49-F238E27FC236}">
                <a16:creationId xmlns:a16="http://schemas.microsoft.com/office/drawing/2014/main" id="{142A6D94-06A3-4E36-A9A5-E687921E1837}"/>
              </a:ext>
            </a:extLst>
          </p:cNvPr>
          <p:cNvSpPr>
            <a:spLocks noGrp="1"/>
          </p:cNvSpPr>
          <p:nvPr/>
        </p:nvSpPr>
        <p:spPr>
          <a:xfrm>
            <a:off x="952500" y="3238500"/>
            <a:ext cx="10287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Potential is energy per charge set by sources; potential energy is U = qV for a chosen charge.</a:t>
            </a:r>
          </a:p>
        </p:txBody>
      </p:sp>
      <p:sp>
        <p:nvSpPr>
          <p:cNvPr id="9" name="humor-line">
            <a:extLst>
              <a:ext uri="{FF2B5EF4-FFF2-40B4-BE49-F238E27FC236}">
                <a16:creationId xmlns:a16="http://schemas.microsoft.com/office/drawing/2014/main" id="{090436AD-7EEB-42E5-9D0C-46E31369D193}"/>
              </a:ext>
            </a:extLst>
          </p:cNvPr>
          <p:cNvSpPr>
            <a:spLocks noGrp="1"/>
          </p:cNvSpPr>
          <p:nvPr/>
        </p:nvSpPr>
        <p:spPr>
          <a:xfrm>
            <a:off x="1238250" y="4324350"/>
            <a:ext cx="9715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950" b="0" i="1">
                <a:solidFill>
                  <a:srgbClr val="0B342E"/>
                </a:solidFill>
              </a:defRPr>
            </a:pPr>
            <a:r>
              <a:rPr sz="1950" b="0" i="1">
                <a:solidFill>
                  <a:srgbClr val="0B342E"/>
                </a:solidFill>
              </a:rPr>
              <a:t>V is the menu; U = qV is this charge’s bill.</a:t>
            </a:r>
          </a:p>
        </p:txBody>
      </p:sp>
      <p:sp>
        <p:nvSpPr>
          <p:cNvPr id="10" name="misconception-check">
            <a:extLst>
              <a:ext uri="{FF2B5EF4-FFF2-40B4-BE49-F238E27FC236}">
                <a16:creationId xmlns:a16="http://schemas.microsoft.com/office/drawing/2014/main" id="{670D89B2-75BC-4BA7-98D6-961C4FEA22ED}"/>
              </a:ext>
            </a:extLst>
          </p:cNvPr>
          <p:cNvSpPr>
            <a:spLocks noGrp="1"/>
          </p:cNvSpPr>
          <p:nvPr/>
        </p:nvSpPr>
        <p:spPr>
          <a:xfrm>
            <a:off x="952500" y="5286375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0B342E"/>
                </a:solidFill>
              </a:defRPr>
            </a:pPr>
            <a:r>
              <a:rPr sz="1875" b="1" i="0">
                <a:solidFill>
                  <a:srgbClr val="0B342E"/>
                </a:solidFill>
              </a:rPr>
              <a:t>Mini-whiteboard: How does changing test-charge sign affect V and U?</a:t>
            </a:r>
          </a:p>
        </p:txBody>
      </p:sp>
    </p:spTree>
    <p:extLst>
      <p:ext uri="{BB962C8B-B14F-4D97-AF65-F5344CB8AC3E}">
        <p14:creationId xmlns:p14="http://schemas.microsoft.com/office/powerpoint/2010/main" val="2135896650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5759</Words>
  <Application>Microsoft Office PowerPoint</Application>
  <DocSecurity>0</DocSecurity>
  <PresentationFormat>Widescreen</PresentationFormat>
  <Paragraphs>395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2026-08-14T20:14:47Z</dcterms:created>
  <dcterms:modified xsi:type="dcterms:W3CDTF">2026-08-15T16:01:29Z</dcterms:modified>
</cp:coreProperties>
</file>