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Acceleration of the falling sphere</c:v>
          </c:tx>
          <c:spPr>
            <a:ln w="28575">
              <a:solidFill>
                <a:srgbClr val="6336D6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6336D6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5</c:v>
              </c:pt>
              <c:pt idx="2">
                <c:v>10</c:v>
              </c:pt>
              <c:pt idx="3">
                <c:v>15</c:v>
              </c:pt>
              <c:pt idx="4">
                <c:v>20</c:v>
              </c:pt>
            </c:numLit>
          </c:xVal>
          <c:yVal>
            <c:numLit>
              <c:formatCode>General</c:formatCode>
              <c:ptCount val="5"/>
              <c:pt idx="0">
                <c:v>9.8000000000000007</c:v>
              </c:pt>
              <c:pt idx="1">
                <c:v>7.35</c:v>
              </c:pt>
              <c:pt idx="2">
                <c:v>4.9000000000000004</c:v>
              </c:pt>
              <c:pt idx="3">
                <c:v>2.4500000000000002</c:v>
              </c:pt>
              <c:pt idx="4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B8F9-403B-890E-9ACBB483E3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Acceleration / m/s²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5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Speed / m/s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5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https://giophysics.com/chapter-3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dark-green opening slide with the exact topic title “Force and Translational Dynamics”, an accent ring for group APC-M,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representations students choose, then connect their answers to AP unit 2.</a:t>
            </a:r>
          </a:p>
          <a:p>
            <a:r>
              <a:t>[Syllabus coverage]</a:t>
            </a:r>
          </a:p>
          <a:p>
            <a:r>
              <a:t>Newton’s second law can produce differential equations of motion.; Forces must be resolved from a free-body diagram before calculus begins.; Variable forces can depend on position, time or velocity.; System choice separates internal and external interactions.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https://giophysics.com/chapter-3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original 3-mark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derive, calculate, justify. Do not reveal the mark scheme until slide 11.</a:t>
            </a:r>
          </a:p>
          <a:p>
            <a:r>
              <a:t>[Syllabus coverage]</a:t>
            </a:r>
          </a:p>
          <a:p>
            <a:r>
              <a:t>Newton’s second law can produce differential equations of motion.; Forces must be resolved from a free-body diagram before calculus begins.; Variable forces can depend on position, time or velocity.; System choice separates internal and external interactions.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https://giophysics.com/chapter-3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numbered mark-scheme ideas are listed in a single readable column,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Newton’s second law can produce differential equations of motion.; Forces must be resolved from a free-body diagram before calculus begins.; Variable forces can depend on position, time or velocity.; System choice separates internal and external interactions.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https://giophysics.com/chapter-3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Newton’s second law can produce differential equations of motion.; Forces must be resolved from a free-body diagram before calculus begins.; Variable forces can depend on position, time or velocity.; System choice separates internal and external interactions.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https://giophysics.com/chapter-3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Newton’s second law can produce differential equations of motion.; Forces must be resolved from a free-body diagram before calculus begins.; Variable forces can depend on position, time or velocity.; System choice separates internal and external interactions.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[Quiz answers] 1. ΣF = m dv/dt — It is one of the unit’s governing relationships. 2. 1.B — Practice 1.B is creating quantitative graphs with scales and units. 3. Calculus evolves the model; the free-body diagram determines the correct model first. — The correction states the physically valid boundary or relationship. 4. Units and a physical interpretation — A complete response connects mathematics to the model and reports units.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https://giophysics.com/chapter-3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Newton’s second law can produce differential equations of motion.; Forces must be resolved from a free-body diagram before calculus begins.; Variable forces can depend on position, time or velocity.; System choice separates internal and external interactions.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https://giophysics.com/chapter-3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Newton’s second law can produce differential equations of motion.; Forces must be resolved from a free-body diagram before calculus begins.; Variable forces can depend on position, time or velocity.; System choice separates internal and external interactions.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6DEAD-B524-326B-B930-1DBE79AFF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71FC07-ED66-0EC5-6B49-560370077C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52D5E9-36B1-2B59-6AEE-DC865D6524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https://giophysics.com/chapter-3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free-body diagram, m, mg, drag = bv, grows with v, v, m dv/dt = mg − bv. A caption reads: Drag grows as the object speeds up, so the acceleration shrinks toward zero.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Newton’s second law can produce differential equations of motion.; Forces must be resolved from a free-body diagram before calculus begins.; Variable forces can depend on position, time or velocity.; System choice separates internal and external interactions.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56B35-1B4C-BAD7-0455-3165CE927097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9143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https://giophysics.com/chapter-3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editable scatter chart plots Acceleration in m/s² against Speed in m/s; Speed remains in m/s; Acceleration remains in m/s².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Students infer a(v) = g − (b/m)v and identify terminal speed from the zero crossing.</a:t>
            </a:r>
          </a:p>
          <a:p>
            <a:r>
              <a:t>[Syllabus coverage]</a:t>
            </a:r>
          </a:p>
          <a:p>
            <a:r>
              <a:t>Newton’s second law can produce differential equations of motion.; Forces must be resolved from a free-body diagram before calculus begins.; Variable forces can depend on position, time or velocity.; System choice separates internal and external interactions.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[Quantitative visual] Values: Editable model data: (0, 9.8), (5, 7.35), (10, 4.9), (15, 2.45), (20, 0). Data: illustrative lesson data. Scale: 0 to 9.8 m/s².</a:t>
            </a:r>
          </a:p>
          <a:p>
            <a:r>
              <a:t>Units: x uses m/s; y uses m/s².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https://giophysics.com/chapter-3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Newton’s second law can produce differential equations of motion.; Forces must be resolved from a free-body diagram before calculus begins.; Variable forces can depend on position, time or velocity.; System choice separates internal and external interactions.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[Worked problem] Steps: 1) Write m dv/dt = 6t. 2) dv/dt = 3t; integrate from 0 to 3. 3) v = ∫₀³3t dt. Answer: v = 13.5 m/s.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https://giophysics.com/chapter-3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Newton’s second law can produce differential equations of motion.; Forces must be resolved from a free-body diagram before calculus begins.; Variable forces can depend on position, time or velocity.; System choice separates internal and external interactions.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[Worked problem] Steps: 1) 0 = mg − bvterm 2) bvterm = mg 3) Check the direction, significant figures and physical meaning of the result. Answer: vterm = mg/b.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https://giophysics.com/chapter-3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Newton’s second law can produce differential equations of motion.; Forces must be resolved from a free-body diagram before calculus begins.; Variable forces can depend on position, time or velocity.; System choice separates internal and external interactions.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[Safety] 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Mechanics Course and Exam Description (Fall 2024 frameworks · current in 2026), https://apcentral.collegeboard.org/media/pdf/ap-physics-c-mechanics-course-and-exam-description.pdf</a:t>
            </a:r>
          </a:p>
          <a:p>
            <a:r>
              <a:t>College Board course page, https://apcentral.collegeboard.org/courses/ap-physics-c-mechanics</a:t>
            </a:r>
          </a:p>
          <a:p>
            <a:r>
              <a:t>GioPhysics lesson route, https://giophysics.com/chapter-3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Newton’s second law can produce differential equations of motion.; Forces must be resolved from a free-body diagram before calculus begins.; Variable forces can depend on position, time or velocity.; System choice separates internal and external interactions.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 are expected alongside algebra, vectors, trigonometry and graph analysis.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[Humor] An integral cannot rescue a force arrow that never existed.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3F9A9614-4747-4C30-BD24-7E9531EC637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4E131739-4340-4CDD-9DCD-4E3FAE99B1E6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A88CFF"/>
                </a:solidFill>
              </a:defRPr>
            </a:pPr>
            <a:r>
              <a:rPr sz="1800" b="1" i="0">
                <a:solidFill>
                  <a:srgbClr val="A88CFF"/>
                </a:solidFill>
              </a:rPr>
              <a:t>AP PHYSICS C: MECHANICS · UNIT 2 · 20–25% OF MCQ SECTION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187C4373-77C4-4A98-A769-D39381EFE714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Force and Translational Dynamics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0EBB4EAF-E5F0-4709-B3FB-A14C8815F96A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A88CFF"/>
                </a:solidFill>
              </a:defRPr>
            </a:pPr>
            <a:r>
              <a:rPr sz="2850" b="1" i="0">
                <a:solidFill>
                  <a:srgbClr val="A88CFF"/>
                </a:solidFill>
              </a:rPr>
              <a:t>When the Force Fights Back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D821028D-384C-415D-A36A-83EDEAB8C9C1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A force depends on speed. Can constant-mass motion still have nonconstant acceleration?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0F706CD0-AB70-4C39-80ED-2B296F7630F4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94941CBE-CD23-4E3E-B8AD-0A75611EA72D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676CCF21-3369-4BE2-B59C-EAA94DB8FC08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EDITABLE · 45-MINUTE CLASSROOM LESSON · CALCULUS-BASED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58E5100D-6EBC-4C5D-959D-D1050F627AB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APC-M · UNIT 2 · AP PHYSICS C: MECHANICS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FEE3596B-FD64-42E0-990B-16AD690CBE8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E0D6912C-CFC6-453D-9D6D-773937FC923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785E32D5-2BB8-4A1C-85A4-E087C366CDD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APC-M-U2 · 20–25%</a:t>
            </a:r>
          </a:p>
        </p:txBody>
      </p:sp>
    </p:spTree>
    <p:extLst>
      <p:ext uri="{BB962C8B-B14F-4D97-AF65-F5344CB8AC3E}">
        <p14:creationId xmlns:p14="http://schemas.microsoft.com/office/powerpoint/2010/main" val="128889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ABF1BC94-09E9-4E57-B58C-52C9D720D1D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2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34D7EFB-2515-4F2F-8F4C-32A392A79AB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FB25978-714C-47FA-8902-543C4EF027B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CF71969-9E0C-43B7-BAAD-D8AC4F90D05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APC-M-U2 · 20–25%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E1313BF3-DAFA-4A38-84F8-B1890813F61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AP-style free-response challenge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DB463A2F-6A75-42C5-899A-76D7D140EA78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Calculus-based · 3 MARKS · DERIVE · CALCULATE · JUSTIFY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74A47B8B-936E-4342-AC5B-213150B699BF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95DCF82D-CEED-4841-B772-8CB281C1828B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particle of mass m moves under F = −kx. Starting from rest at x = A, derive v as a function of x without solving x(t).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E54DE35A-C55C-4AEB-BB29-33E06778F996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5F5AA37C-4533-4880-A3C6-825987CAAFB5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9B9B42FF-9A82-4564-8092-A08390AC2F19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AP-style question · not a College Board exam question.</a:t>
            </a:r>
          </a:p>
        </p:txBody>
      </p:sp>
    </p:spTree>
    <p:extLst>
      <p:ext uri="{BB962C8B-B14F-4D97-AF65-F5344CB8AC3E}">
        <p14:creationId xmlns:p14="http://schemas.microsoft.com/office/powerpoint/2010/main" val="1082563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FF2B5EF4-FFF2-40B4-BE49-F238E27FC236}">
                <a16:creationId xmlns:a16="http://schemas.microsoft.com/office/drawing/2014/main" id="{5CBE128E-AA05-4B6D-8957-A78AB65F083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2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3C2EFE3-4FD2-4002-B321-4805F71E398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53D280E-ECF3-46AF-B30B-7BFE760CE45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06BEB353-C1C6-4B83-B98C-5334DD4198C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APC-M-U2 · 20–25%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BB3A2F23-E834-4D33-93AA-96225B2EF4F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DEE98ACE-FD77-4027-8E26-8EA2738931E4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8C65BE36-80B3-42FF-89EA-7EB27AB422ED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E313DC9C-0B25-4D83-BD1E-3E62347BF56A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C6440C73-BBFD-4C09-B7BB-ADCA91279B0A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Use a = v dv/dx, so m v dv/dx = −kx.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D3E51EA7-C438-4AB0-BD0D-1C412425E3AA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34919853-8BF3-40ED-83EC-6750EB5C0B0B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EB2D8E55-D741-42A1-83AE-E59FECBF291E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Integrate: ½mv² = ½k(A² − x²).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3AAF366E-5C9D-42F3-AB21-A460C3FF172B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64D460DA-0962-4FB4-A02A-D7EC6A196D6F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9BB2CEFF-B4CB-473B-B102-ED9BF4BF8C0A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±√[(k/m)(A² − x²)], with sign set by direction.</a:t>
            </a:r>
          </a:p>
        </p:txBody>
      </p:sp>
      <p:sp>
        <p:nvSpPr>
          <p:cNvPr id="16" name="improvement-band">
            <a:extLst>
              <a:ext uri="{FF2B5EF4-FFF2-40B4-BE49-F238E27FC236}">
                <a16:creationId xmlns:a16="http://schemas.microsoft.com/office/drawing/2014/main" id="{52A8DB49-1F64-4BCB-BDAC-B24F2ECF2FF4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improvement-prompt">
            <a:extLst>
              <a:ext uri="{FF2B5EF4-FFF2-40B4-BE49-F238E27FC236}">
                <a16:creationId xmlns:a16="http://schemas.microsoft.com/office/drawing/2014/main" id="{216EA79C-8966-4117-8FC4-AC01CEC1C6FC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representation, one unit and one sentence of physical justification.</a:t>
            </a:r>
          </a:p>
        </p:txBody>
      </p:sp>
    </p:spTree>
    <p:extLst>
      <p:ext uri="{BB962C8B-B14F-4D97-AF65-F5344CB8AC3E}">
        <p14:creationId xmlns:p14="http://schemas.microsoft.com/office/powerpoint/2010/main" val="1198332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FF2B5EF4-FFF2-40B4-BE49-F238E27FC236}">
                <a16:creationId xmlns:a16="http://schemas.microsoft.com/office/drawing/2014/main" id="{8055A6D8-3BF5-4525-87A7-2A880CF2C15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2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4D97B46-5060-4E5C-9E7C-DD43B8230DC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E1CADB4-CFFD-4FEA-8EC7-B405F1F8B20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6D6A672-19EB-4990-8B94-968F03286C5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APC-M-U2 · 20–25%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3D36C14-A213-48E5-95FD-43DDBED62CB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5C5721C8-4AB3-48E2-A7FB-EAEB45DA39F4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30B433B1-790B-4145-A3F0-989706A3CD86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D52A3B06-D33C-40CD-A5F2-A0DF1702B3B6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relationship belongs at the center of this unit model?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EB2D2C45-FDD0-41C2-9B64-4594F1620310}"/>
              </a:ext>
            </a:extLst>
          </p:cNvPr>
          <p:cNvSpPr>
            <a:spLocks noGrp="1"/>
          </p:cNvSpPr>
          <p:nvPr/>
        </p:nvSpPr>
        <p:spPr>
          <a:xfrm>
            <a:off x="6667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ΣF = m dv/dt · B speed = distance only · C energy = force/time · D field = charge × time</a:t>
            </a:r>
          </a:p>
        </p:txBody>
      </p:sp>
      <p:sp>
        <p:nvSpPr>
          <p:cNvPr id="10" name="rule-70-425">
            <a:extLst>
              <a:ext uri="{FF2B5EF4-FFF2-40B4-BE49-F238E27FC236}">
                <a16:creationId xmlns:a16="http://schemas.microsoft.com/office/drawing/2014/main" id="{518B6F18-A179-41FF-95B6-BD9CEE1A2B1E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4CE2A4CD-8AFB-4401-9FCD-6BDECF293671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1654B3CE-C70E-4B55-9E35-79AEA194C1E3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AP science practice is used when students plot labelled quantitative data?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1738696A-58D3-4A64-AF57-2B5F706D7DEE}"/>
              </a:ext>
            </a:extLst>
          </p:cNvPr>
          <p:cNvSpPr>
            <a:spLocks noGrp="1"/>
          </p:cNvSpPr>
          <p:nvPr/>
        </p:nvSpPr>
        <p:spPr>
          <a:xfrm>
            <a:off x="61912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1.B · B 2.D · C 3.A · D none</a:t>
            </a:r>
          </a:p>
        </p:txBody>
      </p:sp>
      <p:sp>
        <p:nvSpPr>
          <p:cNvPr id="14" name="rule-650-425">
            <a:extLst>
              <a:ext uri="{FF2B5EF4-FFF2-40B4-BE49-F238E27FC236}">
                <a16:creationId xmlns:a16="http://schemas.microsoft.com/office/drawing/2014/main" id="{8FE67AED-EA54-48CD-BF05-C21207BE5AC5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42158421-4776-4615-9BB2-1278CC8AC6C9}"/>
              </a:ext>
            </a:extLst>
          </p:cNvPr>
          <p:cNvSpPr>
            <a:spLocks noGrp="1"/>
          </p:cNvSpPr>
          <p:nvPr/>
        </p:nvSpPr>
        <p:spPr>
          <a:xfrm>
            <a:off x="6667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C04DEEE3-86D5-499E-8802-426ADE0D6CD1}"/>
              </a:ext>
            </a:extLst>
          </p:cNvPr>
          <p:cNvSpPr>
            <a:spLocks noGrp="1"/>
          </p:cNvSpPr>
          <p:nvPr/>
        </p:nvSpPr>
        <p:spPr>
          <a:xfrm>
            <a:off x="6667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statement correctly repairs today’s physics trap?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2DDC50F6-7012-45C6-9863-064E536EDF52}"/>
              </a:ext>
            </a:extLst>
          </p:cNvPr>
          <p:cNvSpPr>
            <a:spLocks noGrp="1"/>
          </p:cNvSpPr>
          <p:nvPr/>
        </p:nvSpPr>
        <p:spPr>
          <a:xfrm>
            <a:off x="6667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Calculus evolves the model; the free-body…correct model first. · B Using calculus means a free-body diagram is optional. · C Signs and units never matter · D A graph is decorative</a:t>
            </a:r>
          </a:p>
        </p:txBody>
      </p:sp>
      <p:sp>
        <p:nvSpPr>
          <p:cNvPr id="18" name="quiz-question-label-4">
            <a:extLst>
              <a:ext uri="{FF2B5EF4-FFF2-40B4-BE49-F238E27FC236}">
                <a16:creationId xmlns:a16="http://schemas.microsoft.com/office/drawing/2014/main" id="{4DEE29FF-F819-413A-B689-8F8C86C68BD5}"/>
              </a:ext>
            </a:extLst>
          </p:cNvPr>
          <p:cNvSpPr>
            <a:spLocks noGrp="1"/>
          </p:cNvSpPr>
          <p:nvPr/>
        </p:nvSpPr>
        <p:spPr>
          <a:xfrm>
            <a:off x="61912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Q4</a:t>
            </a:r>
          </a:p>
        </p:txBody>
      </p:sp>
      <p:sp>
        <p:nvSpPr>
          <p:cNvPr id="19" name="quiz-question-4">
            <a:extLst>
              <a:ext uri="{FF2B5EF4-FFF2-40B4-BE49-F238E27FC236}">
                <a16:creationId xmlns:a16="http://schemas.microsoft.com/office/drawing/2014/main" id="{FDCE3FEA-9FB5-49BE-A7DA-11C69E224CB3}"/>
              </a:ext>
            </a:extLst>
          </p:cNvPr>
          <p:cNvSpPr>
            <a:spLocks noGrp="1"/>
          </p:cNvSpPr>
          <p:nvPr/>
        </p:nvSpPr>
        <p:spPr>
          <a:xfrm>
            <a:off x="61912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What should follow a numerical AP Physics result?</a:t>
            </a:r>
          </a:p>
        </p:txBody>
      </p:sp>
      <p:sp>
        <p:nvSpPr>
          <p:cNvPr id="20" name="quiz-choices-4">
            <a:extLst>
              <a:ext uri="{FF2B5EF4-FFF2-40B4-BE49-F238E27FC236}">
                <a16:creationId xmlns:a16="http://schemas.microsoft.com/office/drawing/2014/main" id="{038E0EC7-37B6-42DC-9C5A-DD4C0ADB68EF}"/>
              </a:ext>
            </a:extLst>
          </p:cNvPr>
          <p:cNvSpPr>
            <a:spLocks noGrp="1"/>
          </p:cNvSpPr>
          <p:nvPr/>
        </p:nvSpPr>
        <p:spPr>
          <a:xfrm>
            <a:off x="61912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Units and a physical interpretation · B Only more decimals · C A copied formula · D No sign convention</a:t>
            </a:r>
          </a:p>
        </p:txBody>
      </p:sp>
    </p:spTree>
    <p:extLst>
      <p:ext uri="{BB962C8B-B14F-4D97-AF65-F5344CB8AC3E}">
        <p14:creationId xmlns:p14="http://schemas.microsoft.com/office/powerpoint/2010/main" val="1803963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1C6FA5BF-D7D5-4E36-BCAC-87F5D389940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APC-M · UNIT 2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EE0CBF35-8F3F-4744-AC6D-2491439EB0D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5D1A201-5842-4A6E-9B14-6E89BD5B018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FB2AB22-85FA-4968-BA8B-049B42FA0D1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APC-M-U2 · 20–25%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0855D1C-CD84-4003-88D4-FC78801D1A7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6052996C-BD22-4D0F-BA6C-28B82A5F74B8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15F4E606-537C-4E6E-979A-2F180AC5817D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9DF6BC7A-5AC6-4A14-98EE-54EA3C7E06BB}"/>
              </a:ext>
            </a:extLst>
          </p:cNvPr>
          <p:cNvSpPr>
            <a:spLocks noGrp="1"/>
          </p:cNvSpPr>
          <p:nvPr/>
        </p:nvSpPr>
        <p:spPr>
          <a:xfrm>
            <a:off x="1476375" y="164782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Answer: ΣF = m dv/dt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0EE22852-3C5D-406B-88D1-B00226CCDC9D}"/>
              </a:ext>
            </a:extLst>
          </p:cNvPr>
          <p:cNvSpPr>
            <a:spLocks noGrp="1"/>
          </p:cNvSpPr>
          <p:nvPr/>
        </p:nvSpPr>
        <p:spPr>
          <a:xfrm>
            <a:off x="6477000" y="169545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It is one of the unit’s governing relationships.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38C58A93-4D6E-4ADF-A160-D8ECD12C10AD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62A1A8BF-2B57-4FE1-8E11-2005F5BBFF10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3F74F283-C629-4D6E-B81D-EE1FA844C9FD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714E9D04-07CA-4A2E-A2C5-9820A3B4F67A}"/>
              </a:ext>
            </a:extLst>
          </p:cNvPr>
          <p:cNvSpPr>
            <a:spLocks noGrp="1"/>
          </p:cNvSpPr>
          <p:nvPr/>
        </p:nvSpPr>
        <p:spPr>
          <a:xfrm>
            <a:off x="1476375" y="262890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Answer: 1.B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B645B096-5BE8-496C-A365-F9B34D5403D4}"/>
              </a:ext>
            </a:extLst>
          </p:cNvPr>
          <p:cNvSpPr>
            <a:spLocks noGrp="1"/>
          </p:cNvSpPr>
          <p:nvPr/>
        </p:nvSpPr>
        <p:spPr>
          <a:xfrm>
            <a:off x="6477000" y="267652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Practice 1.B is creating quantitative graphs with scales and units.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4B74055D-32FE-45CC-8319-21BAD078FB4E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4C8E9BCA-34A9-41BF-86FA-31B00C93C25D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13CA3225-87AE-47B3-AE88-A0BAA3D3E457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8392919B-49AC-4DF1-B797-F53CD01C3762}"/>
              </a:ext>
            </a:extLst>
          </p:cNvPr>
          <p:cNvSpPr>
            <a:spLocks noGrp="1"/>
          </p:cNvSpPr>
          <p:nvPr/>
        </p:nvSpPr>
        <p:spPr>
          <a:xfrm>
            <a:off x="1476375" y="360997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Answer: Calculus evolves the model; the free-body diagram determines the correct model first.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5ABC9177-4398-43C1-9FD5-56E10AE283AA}"/>
              </a:ext>
            </a:extLst>
          </p:cNvPr>
          <p:cNvSpPr>
            <a:spLocks noGrp="1"/>
          </p:cNvSpPr>
          <p:nvPr/>
        </p:nvSpPr>
        <p:spPr>
          <a:xfrm>
            <a:off x="6477000" y="365760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The correction states the physically valid boundary or relationship.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CDD0D381-B043-483F-A518-A2DB066B92B0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9D49FCBD-5DFE-4E71-BA49-3E776B87A2DA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9B24F29B-33C8-41DC-87E4-25F8805DD7E2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5626BCA6-E752-4B09-875F-6AA11D48502D}"/>
              </a:ext>
            </a:extLst>
          </p:cNvPr>
          <p:cNvSpPr>
            <a:spLocks noGrp="1"/>
          </p:cNvSpPr>
          <p:nvPr/>
        </p:nvSpPr>
        <p:spPr>
          <a:xfrm>
            <a:off x="1476375" y="459105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Answer: Units and a physical interpretation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9959A270-E304-4B15-B32E-1E31F7801B48}"/>
              </a:ext>
            </a:extLst>
          </p:cNvPr>
          <p:cNvSpPr>
            <a:spLocks noGrp="1"/>
          </p:cNvSpPr>
          <p:nvPr/>
        </p:nvSpPr>
        <p:spPr>
          <a:xfrm>
            <a:off x="6477000" y="463867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A complete response connects mathematics to the model and reports units.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6BC1FDB2-115A-46A8-AB17-A74A3D316C2B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A88CFF"/>
                </a:solidFill>
              </a:defRPr>
            </a:pPr>
            <a:r>
              <a:rPr sz="1875" b="1" i="0">
                <a:solidFill>
                  <a:srgbClr val="A88CFF"/>
                </a:solidFill>
              </a:rPr>
              <a:t>Next move: Correct one response, name the AP science practice you used, and write one new question about this unit.</a:t>
            </a:r>
          </a:p>
        </p:txBody>
      </p:sp>
    </p:spTree>
    <p:extLst>
      <p:ext uri="{BB962C8B-B14F-4D97-AF65-F5344CB8AC3E}">
        <p14:creationId xmlns:p14="http://schemas.microsoft.com/office/powerpoint/2010/main" val="137369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AE4E6271-D66B-429F-B73E-FEFB6CEBCE0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2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5818E140-9519-42E4-8519-2CFCAD36E5D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53795CE-ABCF-4C7B-B5B8-13114E3540D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1E2742A-BA92-4BAB-9AC1-B3DAB625D88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APC-M-U2 · 20–25%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F0A3C9F-13A1-4AF5-96D2-FEC3A45652C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8AA577CE-B817-4A17-A04A-2B7D5398F834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34EE001B-310C-4971-B308-AD833AA0C229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BBBD5727-99F2-4561-8B76-B678697AE90B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BFB9702C-44FC-4D92-812B-92E077D5FE06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Separate and integrate dv/dt = −kv with v(0) = v₀. What is v(t)?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18E9084D-C4F3-46FC-9684-89C69DFD8527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38E0B24D-AF35-4F55-8BA4-DDEC19EF9AEF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39A12E3B-DE0B-4768-8EBF-90A9EEC93308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A 70 kg skydiver falls at terminal speed. What is the drag force on her? Use g = 9.8 m/s².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3FC3D549-367B-4607-B92E-37C9B705C91C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C3176054-E9D7-41EC-8BEE-DEA52DF6C50C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3F12ED7A-EEB6-47E2-86CD-49F0ED2A8F68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must be true of the net external force for a system’s momentum to stay constant?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66BCD254-5B71-42C6-A759-7597DEB0C90C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923870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49CBFFAB-3071-41E3-9EAA-A15FB19D13E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2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16F7F17-3C8C-4C7F-839D-B7470D86AD4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1841C7B-6D39-4FA2-9952-F2F15FFABCC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1648E93-4776-47D8-B71D-47766555F3D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APC-M-U2 · 20–25%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425B6AE-1662-47C8-9909-E106361A321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Build the model before reaching for numbers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BA7FF890-B0E2-4464-9C6D-9F91F6BD8480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DEA69B2C-24BB-4A9F-BCA8-61F33B3BECCE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Newton’s second law can produce differential equations of motion.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885AE139-7F00-4589-ACC6-CB2A2D9D6C87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1C256FD0-61DB-4C1A-8E09-773C809C397A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Forces must be resolved from a free-body diagram before calculus begins.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7AACC838-6059-46E7-8FFC-0BF6B1936C39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E02D7687-04B1-46FA-BBA1-0200055D541E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Variable forces can depend on position, time or velocity.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DE1C1329-B1E2-40B3-A810-4FE10F9B8E9C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C714414E-5D10-4564-A709-3FDF9EB06494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System choice separates internal and external interactions.</a:t>
            </a:r>
          </a:p>
        </p:txBody>
      </p:sp>
      <p:sp>
        <p:nvSpPr>
          <p:cNvPr id="14" name="equation-panel">
            <a:extLst>
              <a:ext uri="{FF2B5EF4-FFF2-40B4-BE49-F238E27FC236}">
                <a16:creationId xmlns:a16="http://schemas.microsoft.com/office/drawing/2014/main" id="{7964B11A-EB3C-4129-A34B-DB15B92DE173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5" name="equation-label">
            <a:extLst>
              <a:ext uri="{FF2B5EF4-FFF2-40B4-BE49-F238E27FC236}">
                <a16:creationId xmlns:a16="http://schemas.microsoft.com/office/drawing/2014/main" id="{22D03EE4-66DE-4E34-A0C8-DE3DDC6FA517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EQUATIONS TO OWN</a:t>
            </a:r>
          </a:p>
        </p:txBody>
      </p:sp>
      <p:sp>
        <p:nvSpPr>
          <p:cNvPr id="16" name="equation-expression-1">
            <a:extLst>
              <a:ext uri="{FF2B5EF4-FFF2-40B4-BE49-F238E27FC236}">
                <a16:creationId xmlns:a16="http://schemas.microsoft.com/office/drawing/2014/main" id="{A9C78293-BA71-49E8-B334-E552A545E654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CALCULUS-BASED · ΣF = m dv/dt</a:t>
            </a:r>
          </a:p>
        </p:txBody>
      </p:sp>
      <p:sp>
        <p:nvSpPr>
          <p:cNvPr id="17" name="equation-units-1">
            <a:extLst>
              <a:ext uri="{FF2B5EF4-FFF2-40B4-BE49-F238E27FC236}">
                <a16:creationId xmlns:a16="http://schemas.microsoft.com/office/drawing/2014/main" id="{88BCF8B2-2225-47BF-BE91-03B07DA81E9E}"/>
              </a:ext>
            </a:extLst>
          </p:cNvPr>
          <p:cNvSpPr>
            <a:spLocks noGrp="1"/>
          </p:cNvSpPr>
          <p:nvPr/>
        </p:nvSpPr>
        <p:spPr>
          <a:xfrm>
            <a:off x="8143875" y="32766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N</a:t>
            </a:r>
          </a:p>
        </p:txBody>
      </p:sp>
      <p:sp>
        <p:nvSpPr>
          <p:cNvPr id="18" name="equation-expression-2">
            <a:extLst>
              <a:ext uri="{FF2B5EF4-FFF2-40B4-BE49-F238E27FC236}">
                <a16:creationId xmlns:a16="http://schemas.microsoft.com/office/drawing/2014/main" id="{4D26E000-4FD3-4FA2-ADD2-464D6D3D9258}"/>
              </a:ext>
            </a:extLst>
          </p:cNvPr>
          <p:cNvSpPr>
            <a:spLocks noGrp="1"/>
          </p:cNvSpPr>
          <p:nvPr/>
        </p:nvSpPr>
        <p:spPr>
          <a:xfrm>
            <a:off x="8143875" y="371475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CALCULUS-BASED · dp/dt = ΣFext</a:t>
            </a:r>
          </a:p>
        </p:txBody>
      </p:sp>
      <p:sp>
        <p:nvSpPr>
          <p:cNvPr id="19" name="equation-units-2">
            <a:extLst>
              <a:ext uri="{FF2B5EF4-FFF2-40B4-BE49-F238E27FC236}">
                <a16:creationId xmlns:a16="http://schemas.microsoft.com/office/drawing/2014/main" id="{906EF4F3-8320-4637-B08C-56BC68437ED3}"/>
              </a:ext>
            </a:extLst>
          </p:cNvPr>
          <p:cNvSpPr>
            <a:spLocks noGrp="1"/>
          </p:cNvSpPr>
          <p:nvPr/>
        </p:nvSpPr>
        <p:spPr>
          <a:xfrm>
            <a:off x="8143875" y="42672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N</a:t>
            </a:r>
          </a:p>
        </p:txBody>
      </p:sp>
      <p:sp>
        <p:nvSpPr>
          <p:cNvPr id="20" name="vocabulary-label">
            <a:extLst>
              <a:ext uri="{FF2B5EF4-FFF2-40B4-BE49-F238E27FC236}">
                <a16:creationId xmlns:a16="http://schemas.microsoft.com/office/drawing/2014/main" id="{57C4795F-5A63-4410-821D-FD506F55485C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SAY IT PRECISELY</a:t>
            </a:r>
          </a:p>
        </p:txBody>
      </p:sp>
      <p:sp>
        <p:nvSpPr>
          <p:cNvPr id="21" name="vocabulary">
            <a:extLst>
              <a:ext uri="{FF2B5EF4-FFF2-40B4-BE49-F238E27FC236}">
                <a16:creationId xmlns:a16="http://schemas.microsoft.com/office/drawing/2014/main" id="{7BBA881A-1B80-41C1-85C9-6B53AD5401F7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differential equation · drag · terminal speed · system · constraint · free-body diagram</a:t>
            </a:r>
          </a:p>
        </p:txBody>
      </p:sp>
    </p:spTree>
    <p:extLst>
      <p:ext uri="{BB962C8B-B14F-4D97-AF65-F5344CB8AC3E}">
        <p14:creationId xmlns:p14="http://schemas.microsoft.com/office/powerpoint/2010/main" val="1506800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5BA77-2920-7226-1171-4097696EC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2F558171-29AB-39D5-C9E0-4FCE55F90BA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2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3CFC21E-AF51-E763-507E-0F7E22B0098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CD6CF93-647C-B931-5C2D-5D65E850565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AAF98B0-5AE7-DB00-0ABD-5F5E3786478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APC-M-U2 · 20–25%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B671970-252D-AC55-036F-3BEB50EEED6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>
              <a:ext uri="{FF2B5EF4-FFF2-40B4-BE49-F238E27FC236}">
                <a16:creationId xmlns:a16="http://schemas.microsoft.com/office/drawing/2014/main" id="{96E9EFBF-64AA-44E8-93E9-947C02B7E6A1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4" name="simple-definition">
            <a:extLst>
              <a:ext uri="{FF2B5EF4-FFF2-40B4-BE49-F238E27FC236}">
                <a16:creationId xmlns:a16="http://schemas.microsoft.com/office/drawing/2014/main" id="{782EED63-E742-B449-68AF-F274EBC271FF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Here Newton's second law becomes a differential equation: when the force depends on position, time, or the very speed it is producing, the motion has to be integrated rather than plugged into a constant-acceleration formula.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AC634A-BF6E-ED76-EC91-0069C9A9CD8C}"/>
              </a:ext>
            </a:extLst>
          </p:cNvPr>
          <p:cNvSpPr txBox="1"/>
          <p:nvPr/>
        </p:nvSpPr>
        <p:spPr>
          <a:xfrm>
            <a:off x="3759200" y="3715926"/>
            <a:ext cx="190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free-body diagram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D62636E-1BC8-0787-7CC4-083FBDCA559E}"/>
              </a:ext>
            </a:extLst>
          </p:cNvPr>
          <p:cNvSpPr/>
          <p:nvPr/>
        </p:nvSpPr>
        <p:spPr>
          <a:xfrm>
            <a:off x="5461000" y="4182533"/>
            <a:ext cx="711200" cy="816563"/>
          </a:xfrm>
          <a:prstGeom prst="ellipse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m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773775F-CC9E-1E1E-00A9-B355A2689B0F}"/>
              </a:ext>
            </a:extLst>
          </p:cNvPr>
          <p:cNvCxnSpPr/>
          <p:nvPr/>
        </p:nvCxnSpPr>
        <p:spPr>
          <a:xfrm>
            <a:off x="5816600" y="4999096"/>
            <a:ext cx="0" cy="874889"/>
          </a:xfrm>
          <a:prstGeom prst="line">
            <a:avLst/>
          </a:prstGeom>
          <a:ln w="381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8D22360-602E-E588-F125-E03412FF6E81}"/>
              </a:ext>
            </a:extLst>
          </p:cNvPr>
          <p:cNvSpPr txBox="1"/>
          <p:nvPr/>
        </p:nvSpPr>
        <p:spPr>
          <a:xfrm>
            <a:off x="5918200" y="5407378"/>
            <a:ext cx="114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mg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75C45FC-412F-EEF0-3A78-0E253C4694CA}"/>
              </a:ext>
            </a:extLst>
          </p:cNvPr>
          <p:cNvCxnSpPr/>
          <p:nvPr/>
        </p:nvCxnSpPr>
        <p:spPr>
          <a:xfrm flipV="1">
            <a:off x="5816600" y="3745089"/>
            <a:ext cx="0" cy="408282"/>
          </a:xfrm>
          <a:prstGeom prst="line">
            <a:avLst/>
          </a:prstGeom>
          <a:ln w="3175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787E751-A69B-C033-8055-2807C027D20B}"/>
              </a:ext>
            </a:extLst>
          </p:cNvPr>
          <p:cNvSpPr txBox="1"/>
          <p:nvPr/>
        </p:nvSpPr>
        <p:spPr>
          <a:xfrm>
            <a:off x="5918200" y="3715926"/>
            <a:ext cx="203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drag = bv, grows with v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3623242-2525-C68A-3D83-58BA747D89CF}"/>
              </a:ext>
            </a:extLst>
          </p:cNvPr>
          <p:cNvCxnSpPr/>
          <p:nvPr/>
        </p:nvCxnSpPr>
        <p:spPr>
          <a:xfrm>
            <a:off x="4826000" y="4182533"/>
            <a:ext cx="0" cy="816563"/>
          </a:xfrm>
          <a:prstGeom prst="line">
            <a:avLst/>
          </a:prstGeom>
          <a:ln w="254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BA44785-C0E6-E7A8-E093-037CB730EBC7}"/>
              </a:ext>
            </a:extLst>
          </p:cNvPr>
          <p:cNvSpPr txBox="1"/>
          <p:nvPr/>
        </p:nvSpPr>
        <p:spPr>
          <a:xfrm>
            <a:off x="3962400" y="4445000"/>
            <a:ext cx="76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102E29"/>
                </a:solidFill>
              </a:rPr>
              <a:t>v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19E4A4D-ABB7-584B-AE88-662E1485B150}"/>
              </a:ext>
            </a:extLst>
          </p:cNvPr>
          <p:cNvSpPr txBox="1"/>
          <p:nvPr/>
        </p:nvSpPr>
        <p:spPr>
          <a:xfrm>
            <a:off x="7112000" y="4095045"/>
            <a:ext cx="431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m dv/dt = mg − bv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D64CDB-6B08-F991-3180-196E7AEFA3A4}"/>
              </a:ext>
            </a:extLst>
          </p:cNvPr>
          <p:cNvSpPr txBox="1"/>
          <p:nvPr/>
        </p:nvSpPr>
        <p:spPr>
          <a:xfrm>
            <a:off x="7112000" y="4561652"/>
            <a:ext cx="431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The force depends on the speed it produces, so acceleration is not constant.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A7B1B0A-B1A0-492A-BDE8-8D396C6F2EE9}"/>
              </a:ext>
            </a:extLst>
          </p:cNvPr>
          <p:cNvSpPr txBox="1"/>
          <p:nvPr/>
        </p:nvSpPr>
        <p:spPr>
          <a:xfrm>
            <a:off x="7112000" y="5290726"/>
            <a:ext cx="431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When bv = mg, dv/dt = 0: terminal speed mg/b.</a:t>
            </a:r>
          </a:p>
        </p:txBody>
      </p:sp>
      <p:sp>
        <p:nvSpPr>
          <p:cNvPr id="36" name="diagram-caption">
            <a:extLst>
              <a:ext uri="{FF2B5EF4-FFF2-40B4-BE49-F238E27FC236}">
                <a16:creationId xmlns:a16="http://schemas.microsoft.com/office/drawing/2014/main" id="{7E780970-74BB-C0E9-5DE8-F6ACF02F44F1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Drag grows as the object speeds up, so the acceleration shrinks toward zero.</a:t>
            </a:r>
          </a:p>
        </p:txBody>
      </p:sp>
    </p:spTree>
    <p:extLst>
      <p:ext uri="{BB962C8B-B14F-4D97-AF65-F5344CB8AC3E}">
        <p14:creationId xmlns:p14="http://schemas.microsoft.com/office/powerpoint/2010/main" val="1362703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B15F4D53-EE9A-4B87-91B3-4832F7ABD1C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2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5B0E093-F84E-4999-B12E-B9580DABBBF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B5BC928-5119-4615-88FE-B8AD8206FBD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9F59A5A-EA32-4607-8093-D26A48B7FEA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APC-M-U2 · 20–25%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F14C37A-21D9-4637-962C-98747A864EC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Linear drag makes acceleration shrink with speed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4C6ECB1E-8EE9-43B4-96C0-2D0C4EF17F86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87EB395F-AC2D-4CB5-A49B-0CB1DE803B60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B741A956-4B19-4C45-B7C2-154B91C14EFE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Editable model data: (0, 9.8), (5, 7.35), …, (15, 2.45), (20, 0).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DEEDDE4A-33D6-48C6-B924-6AE39EA28692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0–9.8 m/s². Axes: Speed / m/s; Acceleration / m/s².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7B55EDE9-F809-429D-99CC-E6EBB515EA21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049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B32C55BA-A827-4317-BEB0-D32BE50DFD5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2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6FF2C34-5C04-4B19-9DA3-B4A5421B0A9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80821F92-3FBE-4A49-872D-83668B657FB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50F79E4-B76B-4E2A-A3A2-012C08FAFFD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APC-M-U2 · 20–25%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FF69530-7396-45B5-82AE-D6844BC0DD0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problem: model → equation → answer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9AAE9FBC-F356-466B-82AC-5225EC59A9D3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CALCULUS-BASED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ED282DBA-AD10-41CA-A13A-4ABB78C9E1F0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78231E28-8A4F-4FD4-A244-7908929D900C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2.0 kg object has horizontal force F(t) = 6t N and starts from rest. Find v at t = 3.0 s.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E6C99C91-1DF3-4A48-B679-C87F66836021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9548732E-DBAF-4701-B116-1955EC127DBB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B92393A4-D3D2-47C7-BBA7-72C7149EFDE9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Write m dv/dt = 6t.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2E355ACF-A822-4415-9431-18B4ED697515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E291555C-B309-422B-898C-3C6035F56E85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D467EE18-C656-4B58-995E-7E7C75F760F9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dv/dt = 3t; integrate from 0 to 3.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D8B9EBFE-3BF0-41C9-B7ED-C70756E50B21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BB97BA50-2090-410D-8393-EEAEA58C0B10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427E2CD2-2B7E-41C5-8E5B-74B986E3A165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v = ∫₀³3t dt.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E1FEEAA4-EA8B-489E-8267-DB5C74914C91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C79E3AD1-BD18-4035-B780-05C10D98DA21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v = 13.5 m/s.</a:t>
            </a:r>
          </a:p>
        </p:txBody>
      </p:sp>
    </p:spTree>
    <p:extLst>
      <p:ext uri="{BB962C8B-B14F-4D97-AF65-F5344CB8AC3E}">
        <p14:creationId xmlns:p14="http://schemas.microsoft.com/office/powerpoint/2010/main" val="786561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325C9A88-525A-4C88-B3B9-9105F64234A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APC-M · UNIT 2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DB09275B-4879-4853-86E6-7BCC4D978C4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10AC44C-56B8-4652-8FC0-9C9F794C6EF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B1763D4-0D88-49D6-9E14-22998E4C940A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APC-M-U2 · 20–25%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2C52C54-3820-473A-BA8C-ED878D96084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Guided problem: finish the reasoning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5F902305-7F7E-457A-99D6-15A945E5DB01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CALCULUS-BASED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430CA833-E691-4209-80F0-7CAE37296D3A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B224CCBF-2AC4-49F0-9D9B-024F8498D900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mass falls with upward drag bv, so m dv/dt = mg − bv. Find terminal speed.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693EA867-7C65-4C2C-8E6B-4FED4B374833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0CB669C9-19D0-46D4-82B9-5ED18A238404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AF2BABAA-E1B9-4E53-A3C5-459556DA60D9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0 = mg − bvterm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4FFEF1F5-E530-452A-8DA9-51925BEE552F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D45C9461-3B79-4DDD-B353-164DB667C456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7B5EB73E-7564-435F-B97F-F29DD13AA9F0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bvterm = mg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D73231B4-EA17-4258-ACA9-479D546F0223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336D6"/>
                </a:solidFill>
              </a:defRPr>
            </a:pPr>
            <a:r>
              <a:rPr sz="1800" b="1" i="0">
                <a:solidFill>
                  <a:srgbClr val="6336D6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B6F7369B-0AAB-45FB-9266-398DEA9A2598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6336D6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F807A27A-5A53-4891-B039-B29B17265824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A00F7FCE-5C16-49BE-A021-62C1604B7312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9D42D6E6-83AF-482B-A49E-C502F6B68F91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vterm = mg/b.</a:t>
            </a:r>
          </a:p>
        </p:txBody>
      </p:sp>
    </p:spTree>
    <p:extLst>
      <p:ext uri="{BB962C8B-B14F-4D97-AF65-F5344CB8AC3E}">
        <p14:creationId xmlns:p14="http://schemas.microsoft.com/office/powerpoint/2010/main" val="1146061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C58970B9-69ED-4A38-9F89-22CA6F8E45E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APC-M · UNIT 2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120992A-52BE-49C7-A9ED-5FEB12298AD7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15EAE59-C499-4CB0-B309-25C367184B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2688744-B548-47E6-89DB-F87D24CB123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APC-M-U2 · 20–25%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0E53062-7057-4532-BCDA-0B15B4E1F1D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658EB492-9257-4E5B-AB91-F32637C6DE01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CLASS ACTIVITY · AP SCIENCE-PRACTICE ACTIVITY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B8E07212-9185-4C5D-B25B-A065D9054E2E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3C74FDAB-D768-48CB-99E7-939DBD8F1948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editable slide • mini-whiteboards • calculator when useful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CE055380-88C5-4F2D-9208-24EF233EB5C6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A03A5551-17E0-47F7-B325-63A652259D10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36FD9A80-BD7A-48D3-B2C7-26F768763777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Compare acceleration–velocity data with constant drag and linear-drag models.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B7A0F0DD-AE85-47F3-A27F-C0F7FBD18668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75A7F501-3E1F-4AE2-BA96-B58B201FDAA0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E6AF64BB-45AB-4538-90F2-1CC5082995BF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Linearize or inspect residual patterns.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B90DF405-399A-4870-AD5E-7FAE1F86B085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A88CFF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08E27C3A-F319-45A1-9004-48A81FBD5E9D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4B2A7CAE-AC0B-4170-BDD1-C03C8537C0BD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Choose a model and state one limitation.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07174A9B-364A-459D-ACFF-A8F6E2C3C428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640D16C5-2BE2-466C-A938-2F0A36A97687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A88CFF"/>
                </a:solidFill>
              </a:defRPr>
            </a:pPr>
            <a:r>
              <a:rPr sz="1875" b="1" i="0">
                <a:solidFill>
                  <a:srgbClr val="A88CFF"/>
                </a:solidFill>
              </a:rPr>
              <a:t>Success check: A claim cites a trend in the data, not only the preferred equation.</a:t>
            </a:r>
          </a:p>
        </p:txBody>
      </p:sp>
    </p:spTree>
    <p:extLst>
      <p:ext uri="{BB962C8B-B14F-4D97-AF65-F5344CB8AC3E}">
        <p14:creationId xmlns:p14="http://schemas.microsoft.com/office/powerpoint/2010/main" val="1331530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5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9421DD98-36A2-4021-ACC8-A18940F9E31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APC-M · UNIT 2 · AP PHYSICS C: MECHANICS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8F360E6-48A2-4D61-B2CA-4611154BF8D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64488E3-6536-4238-BE04-9A7D1EC66F73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98FE4E1-5D80-446E-AFE8-2CC62E2CAFE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COLLEGE BOARD AP PHYSICS · APC-M-U2 · 20–25%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B45BF534-ECBC-4E86-A0AF-4AFB919FCCF9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AA24F9AD-081F-44BC-B594-19F0F53CC973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“Using calculus means a free-body diagram is optional.”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452D93EC-3B6D-4776-AF44-76A06888B410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22C7DC7F-2F70-4672-9F69-EC2BDF99A013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Calculus evolves the model; the free-body diagram determines the correct model first.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798618F4-BEFE-4109-902A-AA33EF48891F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F4F0E2"/>
                </a:solidFill>
              </a:defRPr>
            </a:pPr>
            <a:r>
              <a:rPr sz="1950" b="0" i="1">
                <a:solidFill>
                  <a:srgbClr val="F4F0E2"/>
                </a:solidFill>
              </a:rPr>
              <a:t>An integral cannot rescue a force arrow that never existed.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2ECE191E-5AD0-4786-B092-D282137D6F4F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Mini-whiteboard: What sign must linear drag have relative to velocity?</a:t>
            </a:r>
          </a:p>
        </p:txBody>
      </p:sp>
    </p:spTree>
    <p:extLst>
      <p:ext uri="{BB962C8B-B14F-4D97-AF65-F5344CB8AC3E}">
        <p14:creationId xmlns:p14="http://schemas.microsoft.com/office/powerpoint/2010/main" val="196938597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5668</Words>
  <Application>Microsoft Office PowerPoint</Application>
  <DocSecurity>0</DocSecurity>
  <PresentationFormat>Widescreen</PresentationFormat>
  <Paragraphs>394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2026-08-14T20:14:43Z</dcterms:created>
  <dcterms:modified xsi:type="dcterms:W3CDTF">2026-08-15T16:01:24Z</dcterms:modified>
</cp:coreProperties>
</file>