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Contact force during impact</c:v>
          </c:tx>
          <c:spPr>
            <a:ln w="28575">
              <a:solidFill>
                <a:srgbClr val="6336D6"/>
              </a:solidFill>
              <a:prstDash val="solid"/>
            </a:ln>
          </c:spPr>
          <c:marker>
            <c:symbol val="circle"/>
            <c:size val="7"/>
            <c:spPr>
              <a:solidFill>
                <a:srgbClr val="6336D6"/>
              </a:solidFill>
            </c:spPr>
          </c:marker>
          <c:xVal>
            <c:numLit>
              <c:formatCode>General</c:formatCode>
              <c:ptCount val="5"/>
              <c:pt idx="0">
                <c:v>0</c:v>
              </c:pt>
              <c:pt idx="1">
                <c:v>2</c:v>
              </c:pt>
              <c:pt idx="2">
                <c:v>4</c:v>
              </c:pt>
              <c:pt idx="3">
                <c:v>6</c:v>
              </c:pt>
              <c:pt idx="4">
                <c:v>8</c:v>
              </c:pt>
            </c:numLit>
          </c:xVal>
          <c:yVal>
            <c:numLit>
              <c:formatCode>General</c:formatCode>
              <c:ptCount val="5"/>
              <c:pt idx="0">
                <c:v>0</c:v>
              </c:pt>
              <c:pt idx="1">
                <c:v>3</c:v>
              </c:pt>
              <c:pt idx="2">
                <c:v>5</c:v>
              </c:pt>
              <c:pt idx="3">
                <c:v>3</c:v>
              </c:pt>
              <c:pt idx="4">
                <c:v>0</c:v>
              </c:pt>
            </c:numLit>
          </c:yVal>
          <c:smooth val="0"/>
          <c:extLst>
            <c:ext xmlns:c16="http://schemas.microsoft.com/office/drawing/2014/chart" uri="{C3380CC4-5D6E-409C-BE32-E72D297353CC}">
              <c16:uniqueId val="{00000000-BEA8-4645-968D-840B58743C58}"/>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Force / kN</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2"/>
      </c:valAx>
      <c:valAx>
        <c:axId val="48650112"/>
        <c:scaling>
          <c:orientation val="minMax"/>
        </c:scaling>
        <c:delete val="0"/>
        <c:axPos val="b"/>
        <c:title>
          <c:tx>
            <c:rich>
              <a:bodyPr/>
              <a:lstStyle/>
              <a:p>
                <a:r>
                  <a:t>Time / ms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2"/>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A dark-green opening slide with the exact topic title “Linear Momentum”, an accent ring for group APC-M, and a single hook question.</a:t>
            </a:r>
          </a:p>
          <a:p>
            <a:r>
              <a:t>[Teacher cue]</a:t>
            </a:r>
          </a:p>
          <a:p>
            <a:r>
              <a:t>Ask the hook question before revealing any explanation. Listen for the representations students choose, then connect their answers to AP unit 4.</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[Quiz answers] 1. J = ∫F dt = Δp — It is one of the unit’s governing relationships. 2. 1.B — Practice 1.B is creating quantitative graphs with scales and units. 3. Momentum can be conserved in an isolated inelastic collision even when kinetic energy changes form.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Four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7E9F8-77BB-41CE-82E7-45D2592A9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B687A3-EB2C-7DDA-4AC0-02F7E97CED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EC197-081C-2C4F-C3DE-E8EF9CC8F261}"/>
              </a:ext>
            </a:extLst>
          </p:cNvPr>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2m, m, centre of mass, F_ext, a_CM = F_ext / M_total, dp/dt = ΣF_ext. A caption reads: The centre of mass responds only to the external force, wherever that force is applied.</a:t>
            </a:r>
          </a:p>
          <a:p>
            <a:r>
              <a:t>[Teacher cue]</a:t>
            </a:r>
          </a:p>
          <a:p>
            <a:r>
              <a:t>Explain one governing idea at a time. Ask students to restate it using one vocabulary word, then reveal the equation only after its variables and mathematical boundary are named.</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A3C4072B-9A23-3446-3BC7-7C4F32102A48}"/>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411400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An editable scatter chart plots Force in kN against Time in ms; Time remains in ms; Force remains in kN.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integrate by geometry or trapezoids, convert units, and compare peaks with another curve of equal area.</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[Quantitative visual] Values: Editable model data: (0, 0), (2, 3), (4, 5), (6, 3), (8, 0). Data: illustrative lesson data. Scale: 0 to 5 kN.</a:t>
            </a:r>
          </a:p>
          <a:p>
            <a:r>
              <a:t>Units: x uses ms; y uses kN.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[Worked problem] Steps: 1) Impulse J = ∫₀³4t dt = [2t²]₀³ = 18 N·s. 2) Δv = J/m = 36 m/s. 3) Add initial velocity. Answer: vf = 38 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[Worked problem] Steps: 1) 0 = 2m(−v) + m u 2) u = 2v 3) Check the direction, significant figures and physical meaning of the result. Answer: The m mass moves right at 2v; vCM = 0.</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https://giophysics.com/chapter-9</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Net external force is the time derivative of system momentum.; Impulse is the definite integral of force over time.; Center-of-mass motion responds only to external force.; Momentum conservation follows from negligible external impulse.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[Humor] Momentum and kinetic energy share a collision, not a bank account.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A25D8F69-37CA-4A6A-8CEC-A3073D6F1B97}"/>
              </a:ext>
            </a:extLst>
          </p:cNvPr>
          <p:cNvSpPr>
            <a:spLocks noGrp="1"/>
          </p:cNvSpPr>
          <p:nvPr/>
        </p:nvSpPr>
        <p:spPr>
          <a:xfrm>
            <a:off x="0" y="0"/>
            <a:ext cx="171450" cy="6858000"/>
          </a:xfrm>
          <a:prstGeom prst="rect">
            <a:avLst/>
          </a:prstGeom>
          <a:solidFill>
            <a:srgbClr val="A88CFF"/>
          </a:solidFill>
          <a:ln w="0">
            <a:noFill/>
            <a:prstDash val="solid"/>
          </a:ln>
        </p:spPr>
      </p:sp>
      <p:sp>
        <p:nvSpPr>
          <p:cNvPr id="2" name="title-eyebrow">
            <a:extLst>
              <a:ext uri="{FF2B5EF4-FFF2-40B4-BE49-F238E27FC236}">
                <a16:creationId xmlns:a16="http://schemas.microsoft.com/office/drawing/2014/main" id="{69044057-6E06-449D-B37D-2729952DAACA}"/>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A88CFF"/>
                </a:solidFill>
              </a:defRPr>
            </a:pPr>
            <a:r>
              <a:rPr sz="1800" b="1" i="0">
                <a:solidFill>
                  <a:srgbClr val="A88CFF"/>
                </a:solidFill>
              </a:rPr>
              <a:t>AP PHYSICS C: MECHANICS · UNIT 4 · 10–20% OF MCQ SECTION</a:t>
            </a:r>
          </a:p>
        </p:txBody>
      </p:sp>
      <p:sp>
        <p:nvSpPr>
          <p:cNvPr id="3" name="topic-title">
            <a:extLst>
              <a:ext uri="{FF2B5EF4-FFF2-40B4-BE49-F238E27FC236}">
                <a16:creationId xmlns:a16="http://schemas.microsoft.com/office/drawing/2014/main" id="{5A711002-F6A4-4481-9368-5E43F5FEBFE9}"/>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Linear Momentum</a:t>
            </a:r>
          </a:p>
        </p:txBody>
      </p:sp>
      <p:sp>
        <p:nvSpPr>
          <p:cNvPr id="4" name="lesson-title">
            <a:extLst>
              <a:ext uri="{FF2B5EF4-FFF2-40B4-BE49-F238E27FC236}">
                <a16:creationId xmlns:a16="http://schemas.microsoft.com/office/drawing/2014/main" id="{71198E5B-0159-4548-B6F7-F61436474FC1}"/>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A88CFF"/>
                </a:solidFill>
              </a:defRPr>
            </a:pPr>
            <a:r>
              <a:rPr sz="2850" b="1" i="0">
                <a:solidFill>
                  <a:srgbClr val="A88CFF"/>
                </a:solidFill>
              </a:rPr>
              <a:t>Area Under the Crash</a:t>
            </a:r>
          </a:p>
        </p:txBody>
      </p:sp>
      <p:sp>
        <p:nvSpPr>
          <p:cNvPr id="5" name="lesson-hook">
            <a:extLst>
              <a:ext uri="{FF2B5EF4-FFF2-40B4-BE49-F238E27FC236}">
                <a16:creationId xmlns:a16="http://schemas.microsoft.com/office/drawing/2014/main" id="{62FB3360-292D-4F08-B2E5-1B5ACA913294}"/>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If force varies sharply during a collision, what single graph feature determines momentum change?</a:t>
            </a:r>
          </a:p>
        </p:txBody>
      </p:sp>
      <p:sp>
        <p:nvSpPr>
          <p:cNvPr id="6" name="topic-ring">
            <a:extLst>
              <a:ext uri="{FF2B5EF4-FFF2-40B4-BE49-F238E27FC236}">
                <a16:creationId xmlns:a16="http://schemas.microsoft.com/office/drawing/2014/main" id="{50E47AC1-770B-4CD5-9D7C-4EC54385EB5B}"/>
              </a:ext>
            </a:extLst>
          </p:cNvPr>
          <p:cNvSpPr>
            <a:spLocks noGrp="1"/>
          </p:cNvSpPr>
          <p:nvPr/>
        </p:nvSpPr>
        <p:spPr>
          <a:xfrm>
            <a:off x="9477375" y="1190625"/>
            <a:ext cx="1952625" cy="1952625"/>
          </a:xfrm>
          <a:prstGeom prst="ellipse">
            <a:avLst/>
          </a:prstGeom>
          <a:solidFill>
            <a:srgbClr val="A88CFF"/>
          </a:solidFill>
          <a:ln w="0">
            <a:noFill/>
            <a:prstDash val="solid"/>
          </a:ln>
        </p:spPr>
      </p:sp>
      <p:sp>
        <p:nvSpPr>
          <p:cNvPr id="7" name="topic-ring-center">
            <a:extLst>
              <a:ext uri="{FF2B5EF4-FFF2-40B4-BE49-F238E27FC236}">
                <a16:creationId xmlns:a16="http://schemas.microsoft.com/office/drawing/2014/main" id="{4D056014-4536-4B2B-9ACE-737ED2484526}"/>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CF6440BE-7490-40DE-A8F0-94976F69E445}"/>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EDITABLE · 45-MINUTE CLASSROOM LESSON · CALCULUS-BASED</a:t>
            </a:r>
          </a:p>
        </p:txBody>
      </p:sp>
      <p:sp>
        <p:nvSpPr>
          <p:cNvPr id="9" name="group-label">
            <a:extLst>
              <a:ext uri="{FF2B5EF4-FFF2-40B4-BE49-F238E27FC236}">
                <a16:creationId xmlns:a16="http://schemas.microsoft.com/office/drawing/2014/main" id="{7EBC9A3B-0326-41C7-AE35-19D35482F26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4 · AP PHYSICS C: MECHANICS</a:t>
            </a:r>
          </a:p>
        </p:txBody>
      </p:sp>
      <p:sp>
        <p:nvSpPr>
          <p:cNvPr id="10" name="page-number">
            <a:extLst>
              <a:ext uri="{FF2B5EF4-FFF2-40B4-BE49-F238E27FC236}">
                <a16:creationId xmlns:a16="http://schemas.microsoft.com/office/drawing/2014/main" id="{6CD99D33-4E7F-4D71-BB03-3973E81BFD7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0F296A56-D517-4EDC-B937-499B16994AF5}"/>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2E1A24F8-4804-4F84-8817-28BE5A6F71B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APC-M-U4 · 10–20%</a:t>
            </a:r>
          </a:p>
        </p:txBody>
      </p:sp>
    </p:spTree>
    <p:extLst>
      <p:ext uri="{BB962C8B-B14F-4D97-AF65-F5344CB8AC3E}">
        <p14:creationId xmlns:p14="http://schemas.microsoft.com/office/powerpoint/2010/main" val="1005395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79A2B2D1-98EE-47DB-8B9F-5450948A9A9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4 · AP PHYSICS C: MECHANICS</a:t>
            </a:r>
          </a:p>
        </p:txBody>
      </p:sp>
      <p:sp>
        <p:nvSpPr>
          <p:cNvPr id="2" name="page-number">
            <a:extLst>
              <a:ext uri="{FF2B5EF4-FFF2-40B4-BE49-F238E27FC236}">
                <a16:creationId xmlns:a16="http://schemas.microsoft.com/office/drawing/2014/main" id="{C101627B-5B07-4BE9-BBCC-3EF447488E6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C8050630-92C6-42F2-A386-62FB8B2551C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1511405-7E3C-47F3-9B7F-80276BFE382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APC-M-U4 · 10–20%</a:t>
            </a:r>
          </a:p>
        </p:txBody>
      </p:sp>
      <p:sp>
        <p:nvSpPr>
          <p:cNvPr id="5" name="slide-title">
            <a:extLst>
              <a:ext uri="{FF2B5EF4-FFF2-40B4-BE49-F238E27FC236}">
                <a16:creationId xmlns:a16="http://schemas.microsoft.com/office/drawing/2014/main" id="{CFA8EE5A-3626-4B9A-B66B-CA55715DB98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6E0B37D0-F4EC-43CD-BDD8-A7F9DA884B58}"/>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3 MARKS · DERIVE · CALCULATE · JUSTIFY</a:t>
            </a:r>
          </a:p>
        </p:txBody>
      </p:sp>
      <p:sp>
        <p:nvSpPr>
          <p:cNvPr id="7" name="exam-question-frame">
            <a:extLst>
              <a:ext uri="{FF2B5EF4-FFF2-40B4-BE49-F238E27FC236}">
                <a16:creationId xmlns:a16="http://schemas.microsoft.com/office/drawing/2014/main" id="{D70A1F7E-B86A-4A7F-9A14-AB4942C4A041}"/>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C99BAF22-C3F3-4CFF-966B-0209FD19B44A}"/>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rocket in deep space ejects a small mass dm backward at speed u relative to the rocket. Use momentum conservation to obtain the differential rocket relation.</a:t>
            </a:r>
          </a:p>
        </p:txBody>
      </p:sp>
      <p:sp>
        <p:nvSpPr>
          <p:cNvPr id="9" name="exam-method-frame">
            <a:extLst>
              <a:ext uri="{FF2B5EF4-FFF2-40B4-BE49-F238E27FC236}">
                <a16:creationId xmlns:a16="http://schemas.microsoft.com/office/drawing/2014/main" id="{F2B416D8-2D37-4412-B667-4BCD1EAFBC63}"/>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81A6BA33-A10B-4B1D-80F5-59AF9A2DC96C}"/>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4B11FBA7-3C55-45EF-9FF0-173E6F7B2048}"/>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1326836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4DAF34C5-A4E7-43ED-92A8-416FDD5E4CB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4 · AP PHYSICS C: MECHANICS</a:t>
            </a:r>
          </a:p>
        </p:txBody>
      </p:sp>
      <p:sp>
        <p:nvSpPr>
          <p:cNvPr id="2" name="page-number">
            <a:extLst>
              <a:ext uri="{FF2B5EF4-FFF2-40B4-BE49-F238E27FC236}">
                <a16:creationId xmlns:a16="http://schemas.microsoft.com/office/drawing/2014/main" id="{17AE2A08-1068-48E6-BFD9-484B0B78521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533761BC-8EAF-4FC4-9BF9-D33845CBE61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21061E9-55C9-4B49-B125-B51EB08E60A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APC-M-U4 · 10–20%</a:t>
            </a:r>
          </a:p>
        </p:txBody>
      </p:sp>
      <p:sp>
        <p:nvSpPr>
          <p:cNvPr id="5" name="slide-title">
            <a:extLst>
              <a:ext uri="{FF2B5EF4-FFF2-40B4-BE49-F238E27FC236}">
                <a16:creationId xmlns:a16="http://schemas.microsoft.com/office/drawing/2014/main" id="{F4F8D8D1-AD3C-425A-8EA9-6C6792C3CA7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3FFD9DCD-9C0C-4532-8955-9607A6A0733E}"/>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CACA7AC3-6CA6-4F38-91FB-17B2B58609D8}"/>
              </a:ext>
            </a:extLst>
          </p:cNvPr>
          <p:cNvSpPr>
            <a:spLocks noGrp="1"/>
          </p:cNvSpPr>
          <p:nvPr/>
        </p:nvSpPr>
        <p:spPr>
          <a:xfrm>
            <a:off x="666750" y="2266950"/>
            <a:ext cx="457200" cy="457200"/>
          </a:xfrm>
          <a:prstGeom prst="ellipse">
            <a:avLst/>
          </a:prstGeom>
          <a:solidFill>
            <a:srgbClr val="6336D6"/>
          </a:solidFill>
          <a:ln w="0">
            <a:noFill/>
            <a:prstDash val="solid"/>
          </a:ln>
        </p:spPr>
      </p:sp>
      <p:sp>
        <p:nvSpPr>
          <p:cNvPr id="8" name="mark-number-text-1">
            <a:extLst>
              <a:ext uri="{FF2B5EF4-FFF2-40B4-BE49-F238E27FC236}">
                <a16:creationId xmlns:a16="http://schemas.microsoft.com/office/drawing/2014/main" id="{A1B4FD39-368D-4F59-94CF-E982F315FD79}"/>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21E5025C-AD9F-4429-8BD4-C7F41B58B1D7}"/>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For an infinitesimal ejection and neglecting second-order products, M dv = −u dM.</a:t>
            </a:r>
          </a:p>
        </p:txBody>
      </p:sp>
      <p:sp>
        <p:nvSpPr>
          <p:cNvPr id="10" name="mark-number-2">
            <a:extLst>
              <a:ext uri="{FF2B5EF4-FFF2-40B4-BE49-F238E27FC236}">
                <a16:creationId xmlns:a16="http://schemas.microsoft.com/office/drawing/2014/main" id="{54EA2B3E-9F06-4950-9875-B7DCAB99227B}"/>
              </a:ext>
            </a:extLst>
          </p:cNvPr>
          <p:cNvSpPr>
            <a:spLocks noGrp="1"/>
          </p:cNvSpPr>
          <p:nvPr/>
        </p:nvSpPr>
        <p:spPr>
          <a:xfrm>
            <a:off x="666750" y="3333750"/>
            <a:ext cx="457200" cy="457200"/>
          </a:xfrm>
          <a:prstGeom prst="ellipse">
            <a:avLst/>
          </a:prstGeom>
          <a:solidFill>
            <a:srgbClr val="6336D6"/>
          </a:solidFill>
          <a:ln w="0">
            <a:noFill/>
            <a:prstDash val="solid"/>
          </a:ln>
        </p:spPr>
      </p:sp>
      <p:sp>
        <p:nvSpPr>
          <p:cNvPr id="11" name="mark-number-text-2">
            <a:extLst>
              <a:ext uri="{FF2B5EF4-FFF2-40B4-BE49-F238E27FC236}">
                <a16:creationId xmlns:a16="http://schemas.microsoft.com/office/drawing/2014/main" id="{76D2F282-6C34-4E0F-9401-F5D34414C056}"/>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F67A7C64-27C7-4BE4-87B1-BEEDCAFF6355}"/>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Because dM &lt; 0, dv is forward.</a:t>
            </a:r>
          </a:p>
        </p:txBody>
      </p:sp>
      <p:sp>
        <p:nvSpPr>
          <p:cNvPr id="13" name="mark-number-3">
            <a:extLst>
              <a:ext uri="{FF2B5EF4-FFF2-40B4-BE49-F238E27FC236}">
                <a16:creationId xmlns:a16="http://schemas.microsoft.com/office/drawing/2014/main" id="{74AED547-9011-4174-8D31-0566DE9C917C}"/>
              </a:ext>
            </a:extLst>
          </p:cNvPr>
          <p:cNvSpPr>
            <a:spLocks noGrp="1"/>
          </p:cNvSpPr>
          <p:nvPr/>
        </p:nvSpPr>
        <p:spPr>
          <a:xfrm>
            <a:off x="666750" y="4400550"/>
            <a:ext cx="457200" cy="457200"/>
          </a:xfrm>
          <a:prstGeom prst="ellipse">
            <a:avLst/>
          </a:prstGeom>
          <a:solidFill>
            <a:srgbClr val="6336D6"/>
          </a:solidFill>
          <a:ln w="0">
            <a:noFill/>
            <a:prstDash val="solid"/>
          </a:ln>
        </p:spPr>
      </p:sp>
      <p:sp>
        <p:nvSpPr>
          <p:cNvPr id="14" name="mark-number-text-3">
            <a:extLst>
              <a:ext uri="{FF2B5EF4-FFF2-40B4-BE49-F238E27FC236}">
                <a16:creationId xmlns:a16="http://schemas.microsoft.com/office/drawing/2014/main" id="{441EF007-787B-494C-83E5-91A6D40CE7A2}"/>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49B24E1A-0493-418C-A543-01D56C567C8A}"/>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Integrating constant u gives Δv = u ln(Mi/Mf).</a:t>
            </a:r>
          </a:p>
        </p:txBody>
      </p:sp>
      <p:sp>
        <p:nvSpPr>
          <p:cNvPr id="16" name="improvement-band">
            <a:extLst>
              <a:ext uri="{FF2B5EF4-FFF2-40B4-BE49-F238E27FC236}">
                <a16:creationId xmlns:a16="http://schemas.microsoft.com/office/drawing/2014/main" id="{17108DB7-D144-4366-825D-072513E4E3A1}"/>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0EB65686-CF0E-472E-A9C4-FEC2BA71F14D}"/>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317879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DF5F02F4-3B15-468C-97DA-F202F0EA153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4 · AP PHYSICS C: MECHANICS</a:t>
            </a:r>
          </a:p>
        </p:txBody>
      </p:sp>
      <p:sp>
        <p:nvSpPr>
          <p:cNvPr id="2" name="page-number">
            <a:extLst>
              <a:ext uri="{FF2B5EF4-FFF2-40B4-BE49-F238E27FC236}">
                <a16:creationId xmlns:a16="http://schemas.microsoft.com/office/drawing/2014/main" id="{5C2C3285-3622-41BC-8BCD-EE1A093DDC3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BF43CF09-0588-4B2B-BD4B-EE7899A926E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789B4EC-2A62-45A6-ACC5-BE910860518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APC-M-U4 · 10–20%</a:t>
            </a:r>
          </a:p>
        </p:txBody>
      </p:sp>
      <p:sp>
        <p:nvSpPr>
          <p:cNvPr id="5" name="slide-title">
            <a:extLst>
              <a:ext uri="{FF2B5EF4-FFF2-40B4-BE49-F238E27FC236}">
                <a16:creationId xmlns:a16="http://schemas.microsoft.com/office/drawing/2014/main" id="{877B7EE7-2FD4-4A10-B8C1-3515C5E98ED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D046F4F5-9ECA-4ACB-ADBE-4D0880889AEB}"/>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0DD0844D-ED83-4A10-BECA-74B01EF08979}"/>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Q1</a:t>
            </a:r>
          </a:p>
        </p:txBody>
      </p:sp>
      <p:sp>
        <p:nvSpPr>
          <p:cNvPr id="8" name="quiz-question-1">
            <a:extLst>
              <a:ext uri="{FF2B5EF4-FFF2-40B4-BE49-F238E27FC236}">
                <a16:creationId xmlns:a16="http://schemas.microsoft.com/office/drawing/2014/main" id="{889FA629-0118-410D-BE80-31A39DF289FF}"/>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0E005617-B0D3-4FD0-B8A6-1E848BFADC8C}"/>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J = ∫F dt = Δp · B speed = distance only · C energy = force/time · D field = charge × time</a:t>
            </a:r>
          </a:p>
        </p:txBody>
      </p:sp>
      <p:sp>
        <p:nvSpPr>
          <p:cNvPr id="10" name="rule-70-425">
            <a:extLst>
              <a:ext uri="{FF2B5EF4-FFF2-40B4-BE49-F238E27FC236}">
                <a16:creationId xmlns:a16="http://schemas.microsoft.com/office/drawing/2014/main" id="{A943D678-2E3B-44CB-A615-9075E221E063}"/>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17D5ED5E-23F9-4C97-879B-31D09E47A04F}"/>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Q2</a:t>
            </a:r>
          </a:p>
        </p:txBody>
      </p:sp>
      <p:sp>
        <p:nvSpPr>
          <p:cNvPr id="12" name="quiz-question-2">
            <a:extLst>
              <a:ext uri="{FF2B5EF4-FFF2-40B4-BE49-F238E27FC236}">
                <a16:creationId xmlns:a16="http://schemas.microsoft.com/office/drawing/2014/main" id="{90CC1015-78B6-4A7A-A0B2-B3EB80CEE5B3}"/>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32B92670-2AEA-4E6C-B6F0-CF231BA90BAF}"/>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607FA530-6D9D-4A61-B39D-A2CA1C7D5503}"/>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450FF315-01FE-47A3-935C-A1DDE4AF646D}"/>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Q3</a:t>
            </a:r>
          </a:p>
        </p:txBody>
      </p:sp>
      <p:sp>
        <p:nvSpPr>
          <p:cNvPr id="16" name="quiz-question-3">
            <a:extLst>
              <a:ext uri="{FF2B5EF4-FFF2-40B4-BE49-F238E27FC236}">
                <a16:creationId xmlns:a16="http://schemas.microsoft.com/office/drawing/2014/main" id="{D0614558-456B-4B86-868E-EB174B99FDAE}"/>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88414987-9189-4450-B091-7A11F81CA878}"/>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Momentum can be conserved in an…energy changes form. · B Momentum conservation requires kinetic-energy conservation. · C Signs and units never matter · D A graph is decorative</a:t>
            </a:r>
          </a:p>
        </p:txBody>
      </p:sp>
      <p:sp>
        <p:nvSpPr>
          <p:cNvPr id="18" name="quiz-question-label-4">
            <a:extLst>
              <a:ext uri="{FF2B5EF4-FFF2-40B4-BE49-F238E27FC236}">
                <a16:creationId xmlns:a16="http://schemas.microsoft.com/office/drawing/2014/main" id="{4BE0822E-73CA-41E0-808F-83455EF05FD5}"/>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Q4</a:t>
            </a:r>
          </a:p>
        </p:txBody>
      </p:sp>
      <p:sp>
        <p:nvSpPr>
          <p:cNvPr id="19" name="quiz-question-4">
            <a:extLst>
              <a:ext uri="{FF2B5EF4-FFF2-40B4-BE49-F238E27FC236}">
                <a16:creationId xmlns:a16="http://schemas.microsoft.com/office/drawing/2014/main" id="{97D2BB37-D4D8-4341-8FA5-E5E3CEF5D85C}"/>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F3E23A81-BBD7-406B-A58B-73782EFF4DE3}"/>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309855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2A1BA881-0E04-4FC8-A8BE-C7D05B70B33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4 · AP PHYSICS C: MECHANICS</a:t>
            </a:r>
          </a:p>
        </p:txBody>
      </p:sp>
      <p:sp>
        <p:nvSpPr>
          <p:cNvPr id="2" name="page-number">
            <a:extLst>
              <a:ext uri="{FF2B5EF4-FFF2-40B4-BE49-F238E27FC236}">
                <a16:creationId xmlns:a16="http://schemas.microsoft.com/office/drawing/2014/main" id="{FFFA54F6-A9F0-45BF-8619-4612377AE79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18244E3D-FE44-4262-8CCE-A29A389244B5}"/>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F1C96BA7-6D17-4D3E-B882-A520D53B5D3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APC-M-U4 · 10–20%</a:t>
            </a:r>
          </a:p>
        </p:txBody>
      </p:sp>
      <p:sp>
        <p:nvSpPr>
          <p:cNvPr id="5" name="slide-title">
            <a:extLst>
              <a:ext uri="{FF2B5EF4-FFF2-40B4-BE49-F238E27FC236}">
                <a16:creationId xmlns:a16="http://schemas.microsoft.com/office/drawing/2014/main" id="{B27B9476-258A-43A9-9659-3D3AFFA7E8B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C766C7CD-AF53-46E5-BA92-D7F456820B40}"/>
              </a:ext>
            </a:extLst>
          </p:cNvPr>
          <p:cNvSpPr>
            <a:spLocks noGrp="1"/>
          </p:cNvSpPr>
          <p:nvPr/>
        </p:nvSpPr>
        <p:spPr>
          <a:xfrm>
            <a:off x="714375" y="1714500"/>
            <a:ext cx="476250" cy="476250"/>
          </a:xfrm>
          <a:prstGeom prst="ellipse">
            <a:avLst/>
          </a:prstGeom>
          <a:solidFill>
            <a:srgbClr val="A88CFF"/>
          </a:solidFill>
          <a:ln w="0">
            <a:noFill/>
            <a:prstDash val="solid"/>
          </a:ln>
        </p:spPr>
      </p:sp>
      <p:sp>
        <p:nvSpPr>
          <p:cNvPr id="7" name="answer-number-text-1">
            <a:extLst>
              <a:ext uri="{FF2B5EF4-FFF2-40B4-BE49-F238E27FC236}">
                <a16:creationId xmlns:a16="http://schemas.microsoft.com/office/drawing/2014/main" id="{BB513F3D-1D10-4931-B5DC-7D0B20BFA270}"/>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8ABDB46B-12AA-4877-A5FB-F1F47150336B}"/>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J = ∫F dt = Δp</a:t>
            </a:r>
          </a:p>
        </p:txBody>
      </p:sp>
      <p:sp>
        <p:nvSpPr>
          <p:cNvPr id="9" name="answer-reason-1">
            <a:extLst>
              <a:ext uri="{FF2B5EF4-FFF2-40B4-BE49-F238E27FC236}">
                <a16:creationId xmlns:a16="http://schemas.microsoft.com/office/drawing/2014/main" id="{5D949BE0-C18D-47E3-ABD9-130F5FB85AA1}"/>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ED7393D7-E485-4E6B-A7F0-B5A815CF46AA}"/>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7F3F85B0-595E-47E9-BB61-A5D5622107F8}"/>
              </a:ext>
            </a:extLst>
          </p:cNvPr>
          <p:cNvSpPr>
            <a:spLocks noGrp="1"/>
          </p:cNvSpPr>
          <p:nvPr/>
        </p:nvSpPr>
        <p:spPr>
          <a:xfrm>
            <a:off x="714375" y="2695575"/>
            <a:ext cx="476250" cy="476250"/>
          </a:xfrm>
          <a:prstGeom prst="ellipse">
            <a:avLst/>
          </a:prstGeom>
          <a:solidFill>
            <a:srgbClr val="A88CFF"/>
          </a:solidFill>
          <a:ln w="0">
            <a:noFill/>
            <a:prstDash val="solid"/>
          </a:ln>
        </p:spPr>
      </p:sp>
      <p:sp>
        <p:nvSpPr>
          <p:cNvPr id="12" name="answer-number-text-2">
            <a:extLst>
              <a:ext uri="{FF2B5EF4-FFF2-40B4-BE49-F238E27FC236}">
                <a16:creationId xmlns:a16="http://schemas.microsoft.com/office/drawing/2014/main" id="{710376B8-3E02-4377-9074-67E39B6FE20C}"/>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8EF3269E-E74F-42E4-8D36-BA023F277C6C}"/>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1.B</a:t>
            </a:r>
          </a:p>
        </p:txBody>
      </p:sp>
      <p:sp>
        <p:nvSpPr>
          <p:cNvPr id="14" name="answer-reason-2">
            <a:extLst>
              <a:ext uri="{FF2B5EF4-FFF2-40B4-BE49-F238E27FC236}">
                <a16:creationId xmlns:a16="http://schemas.microsoft.com/office/drawing/2014/main" id="{7B965A4E-3FE5-4CF7-86BA-392ED77FB700}"/>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3D05F63E-5B43-495A-9A1D-12752DF90F66}"/>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DFEA5C6F-3511-4E87-A2F8-E9F99EC42812}"/>
              </a:ext>
            </a:extLst>
          </p:cNvPr>
          <p:cNvSpPr>
            <a:spLocks noGrp="1"/>
          </p:cNvSpPr>
          <p:nvPr/>
        </p:nvSpPr>
        <p:spPr>
          <a:xfrm>
            <a:off x="714375" y="3676650"/>
            <a:ext cx="476250" cy="476250"/>
          </a:xfrm>
          <a:prstGeom prst="ellipse">
            <a:avLst/>
          </a:prstGeom>
          <a:solidFill>
            <a:srgbClr val="A88CFF"/>
          </a:solidFill>
          <a:ln w="0">
            <a:noFill/>
            <a:prstDash val="solid"/>
          </a:ln>
        </p:spPr>
      </p:sp>
      <p:sp>
        <p:nvSpPr>
          <p:cNvPr id="17" name="answer-number-text-3">
            <a:extLst>
              <a:ext uri="{FF2B5EF4-FFF2-40B4-BE49-F238E27FC236}">
                <a16:creationId xmlns:a16="http://schemas.microsoft.com/office/drawing/2014/main" id="{039D0110-6B89-46A2-B311-6D36E71725B1}"/>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066A5BFE-D90A-4809-B03E-2F291FFC28D0}"/>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Momentum can be conserved in an isolated inelastic collision even when kinetic energy changes form.</a:t>
            </a:r>
          </a:p>
        </p:txBody>
      </p:sp>
      <p:sp>
        <p:nvSpPr>
          <p:cNvPr id="19" name="answer-reason-3">
            <a:extLst>
              <a:ext uri="{FF2B5EF4-FFF2-40B4-BE49-F238E27FC236}">
                <a16:creationId xmlns:a16="http://schemas.microsoft.com/office/drawing/2014/main" id="{386CFE19-F64A-48D1-ADD6-C804EAF0358D}"/>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D44CF87E-EFC1-4873-B8C2-12C1BF13A4BF}"/>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EC516195-D5E4-4FDC-9ADC-2F077474B550}"/>
              </a:ext>
            </a:extLst>
          </p:cNvPr>
          <p:cNvSpPr>
            <a:spLocks noGrp="1"/>
          </p:cNvSpPr>
          <p:nvPr/>
        </p:nvSpPr>
        <p:spPr>
          <a:xfrm>
            <a:off x="714375" y="4657725"/>
            <a:ext cx="476250" cy="476250"/>
          </a:xfrm>
          <a:prstGeom prst="ellipse">
            <a:avLst/>
          </a:prstGeom>
          <a:solidFill>
            <a:srgbClr val="A88CFF"/>
          </a:solidFill>
          <a:ln w="0">
            <a:noFill/>
            <a:prstDash val="solid"/>
          </a:ln>
        </p:spPr>
      </p:sp>
      <p:sp>
        <p:nvSpPr>
          <p:cNvPr id="22" name="answer-number-text-4">
            <a:extLst>
              <a:ext uri="{FF2B5EF4-FFF2-40B4-BE49-F238E27FC236}">
                <a16:creationId xmlns:a16="http://schemas.microsoft.com/office/drawing/2014/main" id="{42FE1328-E91D-4D4F-9717-F3766764D202}"/>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1E03E401-3E4F-48B3-853A-EB0D9A95A3BF}"/>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Units and a physical interpretation</a:t>
            </a:r>
          </a:p>
        </p:txBody>
      </p:sp>
      <p:sp>
        <p:nvSpPr>
          <p:cNvPr id="24" name="answer-reason-4">
            <a:extLst>
              <a:ext uri="{FF2B5EF4-FFF2-40B4-BE49-F238E27FC236}">
                <a16:creationId xmlns:a16="http://schemas.microsoft.com/office/drawing/2014/main" id="{4E5B676B-3FDB-45D7-ABBA-C6107639999E}"/>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4C9E2122-B3E0-4116-A68E-713E6834ECD7}"/>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A88CFF"/>
                </a:solidFill>
              </a:defRPr>
            </a:pPr>
            <a:r>
              <a:rPr sz="1875" b="1" i="0">
                <a:solidFill>
                  <a:srgbClr val="A88CFF"/>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451482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DC3ADE09-2280-42F5-BD5C-ECFCABFDB5C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4 · AP PHYSICS C: MECHANICS</a:t>
            </a:r>
          </a:p>
        </p:txBody>
      </p:sp>
      <p:sp>
        <p:nvSpPr>
          <p:cNvPr id="2" name="page-number">
            <a:extLst>
              <a:ext uri="{FF2B5EF4-FFF2-40B4-BE49-F238E27FC236}">
                <a16:creationId xmlns:a16="http://schemas.microsoft.com/office/drawing/2014/main" id="{A172BABC-8F8B-42F7-82DD-CB0B3BAA238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0C2BC92B-F945-41CC-A3A8-EB9F4AC964B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8DCA4FA-A925-40A9-A47B-F8E8967AC7B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APC-M-U4 · 10–20%</a:t>
            </a:r>
          </a:p>
        </p:txBody>
      </p:sp>
      <p:sp>
        <p:nvSpPr>
          <p:cNvPr id="5" name="slide-title">
            <a:extLst>
              <a:ext uri="{FF2B5EF4-FFF2-40B4-BE49-F238E27FC236}">
                <a16:creationId xmlns:a16="http://schemas.microsoft.com/office/drawing/2014/main" id="{C8109CBE-2123-473E-B6E5-1AFBEE760E5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2AC838A9-F862-4E02-BA6D-D2DC9A8BD560}"/>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F60EC419-EFA3-455D-9C06-11CC57CAA247}"/>
              </a:ext>
            </a:extLst>
          </p:cNvPr>
          <p:cNvSpPr>
            <a:spLocks noGrp="1"/>
          </p:cNvSpPr>
          <p:nvPr/>
        </p:nvSpPr>
        <p:spPr>
          <a:xfrm>
            <a:off x="723900" y="2209800"/>
            <a:ext cx="495300" cy="495300"/>
          </a:xfrm>
          <a:prstGeom prst="ellipse">
            <a:avLst/>
          </a:prstGeom>
          <a:solidFill>
            <a:srgbClr val="6336D6"/>
          </a:solidFill>
          <a:ln w="0">
            <a:noFill/>
            <a:prstDash val="solid"/>
          </a:ln>
        </p:spPr>
      </p:sp>
      <p:sp>
        <p:nvSpPr>
          <p:cNvPr id="8" name="retrieval-number-text-1">
            <a:extLst>
              <a:ext uri="{FF2B5EF4-FFF2-40B4-BE49-F238E27FC236}">
                <a16:creationId xmlns:a16="http://schemas.microsoft.com/office/drawing/2014/main" id="{5CC06932-2B19-46E7-ABEE-9BE0EA59DB57}"/>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EEDD6F8D-1064-4010-8B6B-89613D4C2217}"/>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1200 kg car travels at 25 m/s. What is its momentum?</a:t>
            </a:r>
          </a:p>
        </p:txBody>
      </p:sp>
      <p:sp>
        <p:nvSpPr>
          <p:cNvPr id="10" name="retrieval-number-2">
            <a:extLst>
              <a:ext uri="{FF2B5EF4-FFF2-40B4-BE49-F238E27FC236}">
                <a16:creationId xmlns:a16="http://schemas.microsoft.com/office/drawing/2014/main" id="{50005A5A-53F2-4BD5-BF49-0F9F58BECAAD}"/>
              </a:ext>
            </a:extLst>
          </p:cNvPr>
          <p:cNvSpPr>
            <a:spLocks noGrp="1"/>
          </p:cNvSpPr>
          <p:nvPr/>
        </p:nvSpPr>
        <p:spPr>
          <a:xfrm>
            <a:off x="723900" y="3276600"/>
            <a:ext cx="495300" cy="495300"/>
          </a:xfrm>
          <a:prstGeom prst="ellipse">
            <a:avLst/>
          </a:prstGeom>
          <a:solidFill>
            <a:srgbClr val="6336D6"/>
          </a:solidFill>
          <a:ln w="0">
            <a:noFill/>
            <a:prstDash val="solid"/>
          </a:ln>
        </p:spPr>
      </p:sp>
      <p:sp>
        <p:nvSpPr>
          <p:cNvPr id="11" name="retrieval-number-text-2">
            <a:extLst>
              <a:ext uri="{FF2B5EF4-FFF2-40B4-BE49-F238E27FC236}">
                <a16:creationId xmlns:a16="http://schemas.microsoft.com/office/drawing/2014/main" id="{D753CA84-49E5-4E1B-85D6-1556F9D3DC2F}"/>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8F967495-471D-482A-9C60-B182766E948E}"/>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The area under a force–time graph has which unit, and which physical name?</a:t>
            </a:r>
          </a:p>
        </p:txBody>
      </p:sp>
      <p:sp>
        <p:nvSpPr>
          <p:cNvPr id="13" name="retrieval-number-3">
            <a:extLst>
              <a:ext uri="{FF2B5EF4-FFF2-40B4-BE49-F238E27FC236}">
                <a16:creationId xmlns:a16="http://schemas.microsoft.com/office/drawing/2014/main" id="{B78AE648-12A1-434E-A3BF-A70D287DD98C}"/>
              </a:ext>
            </a:extLst>
          </p:cNvPr>
          <p:cNvSpPr>
            <a:spLocks noGrp="1"/>
          </p:cNvSpPr>
          <p:nvPr/>
        </p:nvSpPr>
        <p:spPr>
          <a:xfrm>
            <a:off x="723900" y="4343400"/>
            <a:ext cx="495300" cy="495300"/>
          </a:xfrm>
          <a:prstGeom prst="ellipse">
            <a:avLst/>
          </a:prstGeom>
          <a:solidFill>
            <a:srgbClr val="6336D6"/>
          </a:solidFill>
          <a:ln w="0">
            <a:noFill/>
            <a:prstDash val="solid"/>
          </a:ln>
        </p:spPr>
      </p:sp>
      <p:sp>
        <p:nvSpPr>
          <p:cNvPr id="14" name="retrieval-number-text-3">
            <a:extLst>
              <a:ext uri="{FF2B5EF4-FFF2-40B4-BE49-F238E27FC236}">
                <a16:creationId xmlns:a16="http://schemas.microsoft.com/office/drawing/2014/main" id="{53F21110-3440-47EB-B598-79E732D0E297}"/>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8E617A35-4F00-42A0-8D79-2642C4D84524}"/>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3.0 kg mass sits at x = 0 and a 1.0 kg mass at x = 4.0 m. Where is the centre of mass?</a:t>
            </a:r>
          </a:p>
        </p:txBody>
      </p:sp>
      <p:sp>
        <p:nvSpPr>
          <p:cNvPr id="16" name="retrieval-close">
            <a:extLst>
              <a:ext uri="{FF2B5EF4-FFF2-40B4-BE49-F238E27FC236}">
                <a16:creationId xmlns:a16="http://schemas.microsoft.com/office/drawing/2014/main" id="{6E53DEF2-A836-4061-BC71-EC791105B008}"/>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Mini-whiteboard challenge: sketch or calculate one idea you expect to use today.</a:t>
            </a:r>
          </a:p>
        </p:txBody>
      </p:sp>
    </p:spTree>
    <p:extLst>
      <p:ext uri="{BB962C8B-B14F-4D97-AF65-F5344CB8AC3E}">
        <p14:creationId xmlns:p14="http://schemas.microsoft.com/office/powerpoint/2010/main" val="703835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674A6905-B910-429D-971C-D45E995C1AD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4 · AP PHYSICS C: MECHANICS</a:t>
            </a:r>
          </a:p>
        </p:txBody>
      </p:sp>
      <p:sp>
        <p:nvSpPr>
          <p:cNvPr id="2" name="page-number">
            <a:extLst>
              <a:ext uri="{FF2B5EF4-FFF2-40B4-BE49-F238E27FC236}">
                <a16:creationId xmlns:a16="http://schemas.microsoft.com/office/drawing/2014/main" id="{9B9FFDD8-BF7C-4478-B723-CEAAC495C80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447F6CF4-309E-4CA2-8BAE-29E1701BBEA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B4F0BB1-9197-4ABD-906C-2EB7926A4FE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APC-M-U4 · 10–20%</a:t>
            </a:r>
          </a:p>
        </p:txBody>
      </p:sp>
      <p:sp>
        <p:nvSpPr>
          <p:cNvPr id="5" name="slide-title">
            <a:extLst>
              <a:ext uri="{FF2B5EF4-FFF2-40B4-BE49-F238E27FC236}">
                <a16:creationId xmlns:a16="http://schemas.microsoft.com/office/drawing/2014/main" id="{D4C37AD8-6630-47AC-A0E4-559F55A40DE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334ADE43-59D4-46C7-ABE5-1EE56A855CE0}"/>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01</a:t>
            </a:r>
          </a:p>
        </p:txBody>
      </p:sp>
      <p:sp>
        <p:nvSpPr>
          <p:cNvPr id="7" name="core-point-1">
            <a:extLst>
              <a:ext uri="{FF2B5EF4-FFF2-40B4-BE49-F238E27FC236}">
                <a16:creationId xmlns:a16="http://schemas.microsoft.com/office/drawing/2014/main" id="{C504BDDC-D722-46A6-B2A6-43E2A13CCD5D}"/>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Net external force is the time derivative of system momentum.</a:t>
            </a:r>
          </a:p>
        </p:txBody>
      </p:sp>
      <p:sp>
        <p:nvSpPr>
          <p:cNvPr id="8" name="core-index-2">
            <a:extLst>
              <a:ext uri="{FF2B5EF4-FFF2-40B4-BE49-F238E27FC236}">
                <a16:creationId xmlns:a16="http://schemas.microsoft.com/office/drawing/2014/main" id="{AC5A5AA3-9BAB-42F8-B42A-E7D9081AAEDF}"/>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02</a:t>
            </a:r>
          </a:p>
        </p:txBody>
      </p:sp>
      <p:sp>
        <p:nvSpPr>
          <p:cNvPr id="9" name="core-point-2">
            <a:extLst>
              <a:ext uri="{FF2B5EF4-FFF2-40B4-BE49-F238E27FC236}">
                <a16:creationId xmlns:a16="http://schemas.microsoft.com/office/drawing/2014/main" id="{6B798540-FC1B-4EB8-B2D1-A69CE92DE3E1}"/>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Impulse is the definite integral of force over time.</a:t>
            </a:r>
          </a:p>
        </p:txBody>
      </p:sp>
      <p:sp>
        <p:nvSpPr>
          <p:cNvPr id="10" name="core-index-3">
            <a:extLst>
              <a:ext uri="{FF2B5EF4-FFF2-40B4-BE49-F238E27FC236}">
                <a16:creationId xmlns:a16="http://schemas.microsoft.com/office/drawing/2014/main" id="{0CDF0D15-2A16-41B7-8B03-DD6722CD782E}"/>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03</a:t>
            </a:r>
          </a:p>
        </p:txBody>
      </p:sp>
      <p:sp>
        <p:nvSpPr>
          <p:cNvPr id="11" name="core-point-3">
            <a:extLst>
              <a:ext uri="{FF2B5EF4-FFF2-40B4-BE49-F238E27FC236}">
                <a16:creationId xmlns:a16="http://schemas.microsoft.com/office/drawing/2014/main" id="{DA20E7C1-58DC-426C-9C17-F5AE9DAD0B72}"/>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Center-of-mass motion responds only to external force.</a:t>
            </a:r>
          </a:p>
        </p:txBody>
      </p:sp>
      <p:sp>
        <p:nvSpPr>
          <p:cNvPr id="12" name="core-index-4">
            <a:extLst>
              <a:ext uri="{FF2B5EF4-FFF2-40B4-BE49-F238E27FC236}">
                <a16:creationId xmlns:a16="http://schemas.microsoft.com/office/drawing/2014/main" id="{76341E38-7F54-4E7B-A684-3CA11EB996B0}"/>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04</a:t>
            </a:r>
          </a:p>
        </p:txBody>
      </p:sp>
      <p:sp>
        <p:nvSpPr>
          <p:cNvPr id="13" name="core-point-4">
            <a:extLst>
              <a:ext uri="{FF2B5EF4-FFF2-40B4-BE49-F238E27FC236}">
                <a16:creationId xmlns:a16="http://schemas.microsoft.com/office/drawing/2014/main" id="{E78BB3DE-E5E0-463A-A6E8-4A3B40341A13}"/>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Momentum conservation follows from negligible external impulse.</a:t>
            </a:r>
          </a:p>
        </p:txBody>
      </p:sp>
      <p:sp>
        <p:nvSpPr>
          <p:cNvPr id="14" name="equation-panel">
            <a:extLst>
              <a:ext uri="{FF2B5EF4-FFF2-40B4-BE49-F238E27FC236}">
                <a16:creationId xmlns:a16="http://schemas.microsoft.com/office/drawing/2014/main" id="{C13A4884-7368-4B1F-92BF-3D4A7A4F1590}"/>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2379643A-6131-496F-94BF-560742DF1F5F}"/>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EQUATIONS TO OWN</a:t>
            </a:r>
          </a:p>
        </p:txBody>
      </p:sp>
      <p:sp>
        <p:nvSpPr>
          <p:cNvPr id="16" name="equation-expression-1">
            <a:extLst>
              <a:ext uri="{FF2B5EF4-FFF2-40B4-BE49-F238E27FC236}">
                <a16:creationId xmlns:a16="http://schemas.microsoft.com/office/drawing/2014/main" id="{EE1BB57D-BBDF-46D9-AA0A-3282323A10C4}"/>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J = ∫F dt = Δp</a:t>
            </a:r>
          </a:p>
        </p:txBody>
      </p:sp>
      <p:sp>
        <p:nvSpPr>
          <p:cNvPr id="17" name="equation-units-1">
            <a:extLst>
              <a:ext uri="{FF2B5EF4-FFF2-40B4-BE49-F238E27FC236}">
                <a16:creationId xmlns:a16="http://schemas.microsoft.com/office/drawing/2014/main" id="{3C3F3BCC-D403-4403-8A55-29781B2D98FB}"/>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N·s</a:t>
            </a:r>
          </a:p>
        </p:txBody>
      </p:sp>
      <p:sp>
        <p:nvSpPr>
          <p:cNvPr id="18" name="equation-expression-2">
            <a:extLst>
              <a:ext uri="{FF2B5EF4-FFF2-40B4-BE49-F238E27FC236}">
                <a16:creationId xmlns:a16="http://schemas.microsoft.com/office/drawing/2014/main" id="{5E4C595A-BDE4-4C97-A341-C448498E07FF}"/>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vCM = Σmivi/Σmi</a:t>
            </a:r>
          </a:p>
        </p:txBody>
      </p:sp>
      <p:sp>
        <p:nvSpPr>
          <p:cNvPr id="19" name="equation-units-2">
            <a:extLst>
              <a:ext uri="{FF2B5EF4-FFF2-40B4-BE49-F238E27FC236}">
                <a16:creationId xmlns:a16="http://schemas.microsoft.com/office/drawing/2014/main" id="{E781D7ED-F61A-4EB6-B0F7-028220DE1867}"/>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m/s</a:t>
            </a:r>
          </a:p>
        </p:txBody>
      </p:sp>
      <p:sp>
        <p:nvSpPr>
          <p:cNvPr id="20" name="vocabulary-label">
            <a:extLst>
              <a:ext uri="{FF2B5EF4-FFF2-40B4-BE49-F238E27FC236}">
                <a16:creationId xmlns:a16="http://schemas.microsoft.com/office/drawing/2014/main" id="{2082BFFA-D7F8-4906-AA8C-129E70B4762F}"/>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SAY IT PRECISELY</a:t>
            </a:r>
          </a:p>
        </p:txBody>
      </p:sp>
      <p:sp>
        <p:nvSpPr>
          <p:cNvPr id="21" name="vocabulary">
            <a:extLst>
              <a:ext uri="{FF2B5EF4-FFF2-40B4-BE49-F238E27FC236}">
                <a16:creationId xmlns:a16="http://schemas.microsoft.com/office/drawing/2014/main" id="{DF816E56-4CD4-4714-8D4E-62E1B11BE301}"/>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impulse · center of mass · external force · momentum flux · collision · recoil</a:t>
            </a:r>
          </a:p>
        </p:txBody>
      </p:sp>
    </p:spTree>
    <p:extLst>
      <p:ext uri="{BB962C8B-B14F-4D97-AF65-F5344CB8AC3E}">
        <p14:creationId xmlns:p14="http://schemas.microsoft.com/office/powerpoint/2010/main" val="1874551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149AE-249C-A443-4487-07105D6F08CF}"/>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A261A187-FDC0-AA53-11D1-3A38337F9F5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4 · AP PHYSICS C: MECHANICS</a:t>
            </a:r>
          </a:p>
        </p:txBody>
      </p:sp>
      <p:sp>
        <p:nvSpPr>
          <p:cNvPr id="2" name="page-number">
            <a:extLst>
              <a:ext uri="{FF2B5EF4-FFF2-40B4-BE49-F238E27FC236}">
                <a16:creationId xmlns:a16="http://schemas.microsoft.com/office/drawing/2014/main" id="{1F7B4559-02D4-939E-FC1A-CA8D41C5C8F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985373CA-03E9-4D5B-F835-E0CDDE86119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1D54685-9A04-1D18-F4E6-2D0C75661F5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APC-M-U4 · 10–20%</a:t>
            </a:r>
          </a:p>
        </p:txBody>
      </p:sp>
      <p:sp>
        <p:nvSpPr>
          <p:cNvPr id="5" name="slide-title">
            <a:extLst>
              <a:ext uri="{FF2B5EF4-FFF2-40B4-BE49-F238E27FC236}">
                <a16:creationId xmlns:a16="http://schemas.microsoft.com/office/drawing/2014/main" id="{CA692114-B1DE-0854-84E4-7ED07B0A39F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FDFF3BA1-49A5-B168-F44D-913CAEBFEF87}"/>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40445EA0-D6D4-4249-35CA-AF7A90F6468A}"/>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Momentum here is a system-level quantity: total mass times the velocity of the centre of mass, changing only at the rate that outside forces act, no matter how violently the parts push on each other.</a:t>
            </a:r>
          </a:p>
        </p:txBody>
      </p:sp>
      <p:cxnSp>
        <p:nvCxnSpPr>
          <p:cNvPr id="25" name="Straight Connector 24">
            <a:extLst>
              <a:ext uri="{FF2B5EF4-FFF2-40B4-BE49-F238E27FC236}">
                <a16:creationId xmlns:a16="http://schemas.microsoft.com/office/drawing/2014/main" id="{8282C8A3-4DA4-43B1-0513-0ADF262CC740}"/>
              </a:ext>
            </a:extLst>
          </p:cNvPr>
          <p:cNvCxnSpPr/>
          <p:nvPr/>
        </p:nvCxnSpPr>
        <p:spPr>
          <a:xfrm>
            <a:off x="1778000" y="4824118"/>
            <a:ext cx="6045200" cy="0"/>
          </a:xfrm>
          <a:prstGeom prst="line">
            <a:avLst/>
          </a:prstGeom>
          <a:ln w="2540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8AF99168-BCC5-FA50-225B-0FFCD14300C9}"/>
              </a:ext>
            </a:extLst>
          </p:cNvPr>
          <p:cNvSpPr/>
          <p:nvPr/>
        </p:nvSpPr>
        <p:spPr>
          <a:xfrm>
            <a:off x="1574800" y="4590815"/>
            <a:ext cx="406400" cy="466607"/>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2772F24-6384-2B1F-62A1-BD1303D60A7D}"/>
              </a:ext>
            </a:extLst>
          </p:cNvPr>
          <p:cNvSpPr txBox="1"/>
          <p:nvPr/>
        </p:nvSpPr>
        <p:spPr>
          <a:xfrm>
            <a:off x="1397000" y="4182533"/>
            <a:ext cx="762000" cy="276999"/>
          </a:xfrm>
          <a:prstGeom prst="rect">
            <a:avLst/>
          </a:prstGeom>
          <a:noFill/>
        </p:spPr>
        <p:txBody>
          <a:bodyPr vert="horz" wrap="square" lIns="0" tIns="0" bIns="0" rtlCol="0">
            <a:noAutofit/>
          </a:bodyPr>
          <a:lstStyle/>
          <a:p>
            <a:pPr algn="ctr"/>
            <a:r>
              <a:rPr lang="en-US" sz="1600">
                <a:solidFill>
                  <a:srgbClr val="102E29"/>
                </a:solidFill>
              </a:rPr>
              <a:t>2m</a:t>
            </a:r>
          </a:p>
        </p:txBody>
      </p:sp>
      <p:sp>
        <p:nvSpPr>
          <p:cNvPr id="28" name="Oval 27">
            <a:extLst>
              <a:ext uri="{FF2B5EF4-FFF2-40B4-BE49-F238E27FC236}">
                <a16:creationId xmlns:a16="http://schemas.microsoft.com/office/drawing/2014/main" id="{9166835B-5F46-8C2A-215E-F419441DCE47}"/>
              </a:ext>
            </a:extLst>
          </p:cNvPr>
          <p:cNvSpPr/>
          <p:nvPr/>
        </p:nvSpPr>
        <p:spPr>
          <a:xfrm>
            <a:off x="7670800" y="4649141"/>
            <a:ext cx="304800" cy="349955"/>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8A2C2E1F-EF83-7637-AC31-028B51500FB4}"/>
              </a:ext>
            </a:extLst>
          </p:cNvPr>
          <p:cNvSpPr txBox="1"/>
          <p:nvPr/>
        </p:nvSpPr>
        <p:spPr>
          <a:xfrm>
            <a:off x="7543800" y="4182533"/>
            <a:ext cx="558800" cy="276999"/>
          </a:xfrm>
          <a:prstGeom prst="rect">
            <a:avLst/>
          </a:prstGeom>
          <a:noFill/>
        </p:spPr>
        <p:txBody>
          <a:bodyPr vert="horz" wrap="square" lIns="0" tIns="0" bIns="0" rtlCol="0">
            <a:noAutofit/>
          </a:bodyPr>
          <a:lstStyle/>
          <a:p>
            <a:pPr algn="ctr"/>
            <a:r>
              <a:rPr lang="en-US" sz="1600">
                <a:solidFill>
                  <a:srgbClr val="102E29"/>
                </a:solidFill>
              </a:rPr>
              <a:t>m</a:t>
            </a:r>
          </a:p>
        </p:txBody>
      </p:sp>
      <p:cxnSp>
        <p:nvCxnSpPr>
          <p:cNvPr id="30" name="Straight Connector 29">
            <a:extLst>
              <a:ext uri="{FF2B5EF4-FFF2-40B4-BE49-F238E27FC236}">
                <a16:creationId xmlns:a16="http://schemas.microsoft.com/office/drawing/2014/main" id="{0F2DAD0C-E21E-3F10-01BC-D11574845C7F}"/>
              </a:ext>
            </a:extLst>
          </p:cNvPr>
          <p:cNvCxnSpPr/>
          <p:nvPr/>
        </p:nvCxnSpPr>
        <p:spPr>
          <a:xfrm>
            <a:off x="3810000" y="4415837"/>
            <a:ext cx="0" cy="874889"/>
          </a:xfrm>
          <a:prstGeom prst="line">
            <a:avLst/>
          </a:prstGeom>
          <a:ln w="25400">
            <a:solidFill>
              <a:srgbClr val="EF5C3E"/>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59ABBE9-1C13-F466-E683-C6D39E6DC115}"/>
              </a:ext>
            </a:extLst>
          </p:cNvPr>
          <p:cNvSpPr txBox="1"/>
          <p:nvPr/>
        </p:nvSpPr>
        <p:spPr>
          <a:xfrm>
            <a:off x="2997200" y="5349052"/>
            <a:ext cx="1651000" cy="276999"/>
          </a:xfrm>
          <a:prstGeom prst="rect">
            <a:avLst/>
          </a:prstGeom>
          <a:noFill/>
        </p:spPr>
        <p:txBody>
          <a:bodyPr vert="horz" wrap="square" lIns="0" tIns="0" bIns="0" rtlCol="0">
            <a:noAutofit/>
          </a:bodyPr>
          <a:lstStyle/>
          <a:p>
            <a:pPr algn="ctr"/>
            <a:r>
              <a:rPr lang="en-US" sz="1600">
                <a:solidFill>
                  <a:srgbClr val="EF5C3E"/>
                </a:solidFill>
              </a:rPr>
              <a:t>centre of mass</a:t>
            </a:r>
          </a:p>
        </p:txBody>
      </p:sp>
      <p:cxnSp>
        <p:nvCxnSpPr>
          <p:cNvPr id="32" name="Straight Connector 31">
            <a:extLst>
              <a:ext uri="{FF2B5EF4-FFF2-40B4-BE49-F238E27FC236}">
                <a16:creationId xmlns:a16="http://schemas.microsoft.com/office/drawing/2014/main" id="{9DEF4BDF-B773-CE68-5C7C-9002225A4AA6}"/>
              </a:ext>
            </a:extLst>
          </p:cNvPr>
          <p:cNvCxnSpPr/>
          <p:nvPr/>
        </p:nvCxnSpPr>
        <p:spPr>
          <a:xfrm>
            <a:off x="8026400" y="4824118"/>
            <a:ext cx="1168400" cy="0"/>
          </a:xfrm>
          <a:prstGeom prst="line">
            <a:avLst/>
          </a:prstGeom>
          <a:ln w="3175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519E894-F17A-DA41-1B86-DA12E2637C45}"/>
              </a:ext>
            </a:extLst>
          </p:cNvPr>
          <p:cNvSpPr txBox="1"/>
          <p:nvPr/>
        </p:nvSpPr>
        <p:spPr>
          <a:xfrm>
            <a:off x="8255000" y="4415837"/>
            <a:ext cx="1270000" cy="276999"/>
          </a:xfrm>
          <a:prstGeom prst="rect">
            <a:avLst/>
          </a:prstGeom>
          <a:noFill/>
        </p:spPr>
        <p:txBody>
          <a:bodyPr vert="horz" wrap="square" lIns="0" tIns="0" bIns="0" rtlCol="0">
            <a:noAutofit/>
          </a:bodyPr>
          <a:lstStyle/>
          <a:p>
            <a:r>
              <a:rPr lang="en-US" sz="1600">
                <a:solidFill>
                  <a:srgbClr val="102E29"/>
                </a:solidFill>
              </a:rPr>
              <a:t>F_ext</a:t>
            </a:r>
          </a:p>
        </p:txBody>
      </p:sp>
      <p:cxnSp>
        <p:nvCxnSpPr>
          <p:cNvPr id="34" name="Straight Connector 33">
            <a:extLst>
              <a:ext uri="{FF2B5EF4-FFF2-40B4-BE49-F238E27FC236}">
                <a16:creationId xmlns:a16="http://schemas.microsoft.com/office/drawing/2014/main" id="{65AD548A-B937-4EF4-49C0-B458DC2F5D4B}"/>
              </a:ext>
            </a:extLst>
          </p:cNvPr>
          <p:cNvCxnSpPr/>
          <p:nvPr/>
        </p:nvCxnSpPr>
        <p:spPr>
          <a:xfrm>
            <a:off x="3810000" y="4240859"/>
            <a:ext cx="9144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66BC75CE-5E54-B4E9-92B5-321ABAA6B201}"/>
              </a:ext>
            </a:extLst>
          </p:cNvPr>
          <p:cNvSpPr txBox="1"/>
          <p:nvPr/>
        </p:nvSpPr>
        <p:spPr>
          <a:xfrm>
            <a:off x="4826000" y="4124208"/>
            <a:ext cx="2667000" cy="276999"/>
          </a:xfrm>
          <a:prstGeom prst="rect">
            <a:avLst/>
          </a:prstGeom>
          <a:noFill/>
        </p:spPr>
        <p:txBody>
          <a:bodyPr vert="horz" wrap="square" lIns="0" tIns="0" bIns="0" rtlCol="0">
            <a:noAutofit/>
          </a:bodyPr>
          <a:lstStyle/>
          <a:p>
            <a:r>
              <a:rPr lang="en-US" sz="1600">
                <a:solidFill>
                  <a:srgbClr val="EF5C3E"/>
                </a:solidFill>
              </a:rPr>
              <a:t>a_CM = F_ext / M_total</a:t>
            </a:r>
          </a:p>
        </p:txBody>
      </p:sp>
      <p:sp>
        <p:nvSpPr>
          <p:cNvPr id="36" name="TextBox 35">
            <a:extLst>
              <a:ext uri="{FF2B5EF4-FFF2-40B4-BE49-F238E27FC236}">
                <a16:creationId xmlns:a16="http://schemas.microsoft.com/office/drawing/2014/main" id="{2B23B5DF-D7AB-A6AD-48BC-38770CBE26C5}"/>
              </a:ext>
            </a:extLst>
          </p:cNvPr>
          <p:cNvSpPr txBox="1"/>
          <p:nvPr/>
        </p:nvSpPr>
        <p:spPr>
          <a:xfrm>
            <a:off x="8128000" y="5057422"/>
            <a:ext cx="3302000" cy="276999"/>
          </a:xfrm>
          <a:prstGeom prst="rect">
            <a:avLst/>
          </a:prstGeom>
          <a:noFill/>
        </p:spPr>
        <p:txBody>
          <a:bodyPr vert="horz" wrap="square" lIns="0" tIns="0" bIns="0" rtlCol="0">
            <a:noAutofit/>
          </a:bodyPr>
          <a:lstStyle/>
          <a:p>
            <a:r>
              <a:rPr lang="en-US" sz="1600" b="1">
                <a:solidFill>
                  <a:srgbClr val="102E29"/>
                </a:solidFill>
              </a:rPr>
              <a:t>dp/dt = </a:t>
            </a:r>
            <a:r>
              <a:rPr lang="el-GR" sz="1600" b="1">
                <a:solidFill>
                  <a:srgbClr val="102E29"/>
                </a:solidFill>
              </a:rPr>
              <a:t>Σ</a:t>
            </a:r>
            <a:r>
              <a:rPr lang="en-US" sz="1600" b="1">
                <a:solidFill>
                  <a:srgbClr val="102E29"/>
                </a:solidFill>
              </a:rPr>
              <a:t>F_ext</a:t>
            </a:r>
          </a:p>
        </p:txBody>
      </p:sp>
      <p:sp>
        <p:nvSpPr>
          <p:cNvPr id="37" name="TextBox 36">
            <a:extLst>
              <a:ext uri="{FF2B5EF4-FFF2-40B4-BE49-F238E27FC236}">
                <a16:creationId xmlns:a16="http://schemas.microsoft.com/office/drawing/2014/main" id="{4346B14F-0EF4-D6B2-4F13-61B9CFFFF010}"/>
              </a:ext>
            </a:extLst>
          </p:cNvPr>
          <p:cNvSpPr txBox="1"/>
          <p:nvPr/>
        </p:nvSpPr>
        <p:spPr>
          <a:xfrm>
            <a:off x="8128000" y="5465704"/>
            <a:ext cx="3302000" cy="276999"/>
          </a:xfrm>
          <a:prstGeom prst="rect">
            <a:avLst/>
          </a:prstGeom>
          <a:noFill/>
        </p:spPr>
        <p:txBody>
          <a:bodyPr vert="horz" wrap="square" lIns="0" tIns="0" bIns="0" rtlCol="0">
            <a:noAutofit/>
          </a:bodyPr>
          <a:lstStyle/>
          <a:p>
            <a:r>
              <a:rPr lang="en-US" sz="1600">
                <a:solidFill>
                  <a:srgbClr val="102E29"/>
                </a:solidFill>
              </a:rPr>
              <a:t>Internal pushes cancel in pairs; only outside forces move the CM.</a:t>
            </a:r>
          </a:p>
        </p:txBody>
      </p:sp>
      <p:sp>
        <p:nvSpPr>
          <p:cNvPr id="38" name="diagram-caption">
            <a:extLst>
              <a:ext uri="{FF2B5EF4-FFF2-40B4-BE49-F238E27FC236}">
                <a16:creationId xmlns:a16="http://schemas.microsoft.com/office/drawing/2014/main" id="{EE4977D5-9353-A106-A1CB-DC38D7855970}"/>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The centre of mass responds only to the external force, wherever that force is applied.</a:t>
            </a:r>
          </a:p>
        </p:txBody>
      </p:sp>
    </p:spTree>
    <p:extLst>
      <p:ext uri="{BB962C8B-B14F-4D97-AF65-F5344CB8AC3E}">
        <p14:creationId xmlns:p14="http://schemas.microsoft.com/office/powerpoint/2010/main" val="46646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E78AE7F0-2015-4C12-854E-942BF267400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4 · AP PHYSICS C: MECHANICS</a:t>
            </a:r>
          </a:p>
        </p:txBody>
      </p:sp>
      <p:sp>
        <p:nvSpPr>
          <p:cNvPr id="2" name="page-number">
            <a:extLst>
              <a:ext uri="{FF2B5EF4-FFF2-40B4-BE49-F238E27FC236}">
                <a16:creationId xmlns:a16="http://schemas.microsoft.com/office/drawing/2014/main" id="{F6568BA1-CA05-484A-B695-101EECABC20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D811A200-1683-4CE6-840D-065F98D9475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4F6EE9C-37C4-4207-8E99-FE6BCD1C418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APC-M-U4 · 10–20%</a:t>
            </a:r>
          </a:p>
        </p:txBody>
      </p:sp>
      <p:sp>
        <p:nvSpPr>
          <p:cNvPr id="5" name="slide-title">
            <a:extLst>
              <a:ext uri="{FF2B5EF4-FFF2-40B4-BE49-F238E27FC236}">
                <a16:creationId xmlns:a16="http://schemas.microsoft.com/office/drawing/2014/main" id="{3882DA99-B3AB-4CFC-95B2-F8710B34C08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Impulse survives a changing collision force</a:t>
            </a:r>
          </a:p>
        </p:txBody>
      </p:sp>
      <p:sp>
        <p:nvSpPr>
          <p:cNvPr id="6" name="graph-mode">
            <a:extLst>
              <a:ext uri="{FF2B5EF4-FFF2-40B4-BE49-F238E27FC236}">
                <a16:creationId xmlns:a16="http://schemas.microsoft.com/office/drawing/2014/main" id="{651A3C52-8B77-4D3C-8443-F93D20F3FD09}"/>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INTERACTIVE GRAPH · PREDICT → EDIT → EXPLAIN</a:t>
            </a:r>
          </a:p>
        </p:txBody>
      </p:sp>
      <p:sp>
        <p:nvSpPr>
          <p:cNvPr id="7" name="graph-prompt">
            <a:extLst>
              <a:ext uri="{FF2B5EF4-FFF2-40B4-BE49-F238E27FC236}">
                <a16:creationId xmlns:a16="http://schemas.microsoft.com/office/drawing/2014/main" id="{7F39F6AF-0286-4CE7-8DDD-EB89EA2CEACC}"/>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0CA62CA4-7FA1-427E-8CA9-BA44B3777719}"/>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(2, 3), …, (6, 3), (8, 0).</a:t>
            </a:r>
          </a:p>
        </p:txBody>
      </p:sp>
      <p:sp>
        <p:nvSpPr>
          <p:cNvPr id="9" name="graph-scale">
            <a:extLst>
              <a:ext uri="{FF2B5EF4-FFF2-40B4-BE49-F238E27FC236}">
                <a16:creationId xmlns:a16="http://schemas.microsoft.com/office/drawing/2014/main" id="{CE4E1D33-C43E-4D8E-8EB7-490E62F01EE0}"/>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0–5 kN. Axes: Time / ms; Force / kN.</a:t>
            </a:r>
          </a:p>
        </p:txBody>
      </p:sp>
      <p:sp>
        <p:nvSpPr>
          <p:cNvPr id="10" name="chart-frame">
            <a:extLst>
              <a:ext uri="{FF2B5EF4-FFF2-40B4-BE49-F238E27FC236}">
                <a16:creationId xmlns:a16="http://schemas.microsoft.com/office/drawing/2014/main" id="{B37DC2B8-65C5-441D-BD4D-46B19A2EA2B7}"/>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0013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195EBBED-6D90-4EC9-9967-513C989FECF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4 · AP PHYSICS C: MECHANICS</a:t>
            </a:r>
          </a:p>
        </p:txBody>
      </p:sp>
      <p:sp>
        <p:nvSpPr>
          <p:cNvPr id="2" name="page-number">
            <a:extLst>
              <a:ext uri="{FF2B5EF4-FFF2-40B4-BE49-F238E27FC236}">
                <a16:creationId xmlns:a16="http://schemas.microsoft.com/office/drawing/2014/main" id="{FD8773D8-5107-46D5-AEC1-5270334F8A1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0B04421A-3BD9-4B4D-A744-A26F8A03D20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B6587C9-5A1B-4D3D-9E54-38530C2D851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APC-M-U4 · 10–20%</a:t>
            </a:r>
          </a:p>
        </p:txBody>
      </p:sp>
      <p:sp>
        <p:nvSpPr>
          <p:cNvPr id="5" name="slide-title">
            <a:extLst>
              <a:ext uri="{FF2B5EF4-FFF2-40B4-BE49-F238E27FC236}">
                <a16:creationId xmlns:a16="http://schemas.microsoft.com/office/drawing/2014/main" id="{D1A3A35C-FE97-4ACB-A476-567BFAF7416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4E6F1349-8198-4B36-BC52-705610FDE0E6}"/>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FULLY WORKED PROBLEM · SHOW THE METHOD</a:t>
            </a:r>
          </a:p>
        </p:txBody>
      </p:sp>
      <p:sp>
        <p:nvSpPr>
          <p:cNvPr id="7" name="problem-frame">
            <a:extLst>
              <a:ext uri="{FF2B5EF4-FFF2-40B4-BE49-F238E27FC236}">
                <a16:creationId xmlns:a16="http://schemas.microsoft.com/office/drawing/2014/main" id="{4B7B355B-CA44-47E7-B1CE-CEA6380ACD00}"/>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132A9D99-A9FE-4EDA-B227-8A92A995929F}"/>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Force on a 0.50 kg cart is F(t) = 4t N from 0 to 3.0 s. The cart starts at 2.0 m/s. Find final speed.</a:t>
            </a:r>
          </a:p>
        </p:txBody>
      </p:sp>
      <p:sp>
        <p:nvSpPr>
          <p:cNvPr id="9" name="step-label-1">
            <a:extLst>
              <a:ext uri="{FF2B5EF4-FFF2-40B4-BE49-F238E27FC236}">
                <a16:creationId xmlns:a16="http://schemas.microsoft.com/office/drawing/2014/main" id="{13923CFF-589D-41B8-AA9A-1D682332BF7A}"/>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1</a:t>
            </a:r>
          </a:p>
        </p:txBody>
      </p:sp>
      <p:sp>
        <p:nvSpPr>
          <p:cNvPr id="10" name="rule-190-358">
            <a:extLst>
              <a:ext uri="{FF2B5EF4-FFF2-40B4-BE49-F238E27FC236}">
                <a16:creationId xmlns:a16="http://schemas.microsoft.com/office/drawing/2014/main" id="{6FD6CF66-8AF5-468B-9C9D-891AC038197C}"/>
              </a:ext>
            </a:extLst>
          </p:cNvPr>
          <p:cNvSpPr>
            <a:spLocks noGrp="1"/>
          </p:cNvSpPr>
          <p:nvPr/>
        </p:nvSpPr>
        <p:spPr>
          <a:xfrm>
            <a:off x="1809750" y="3409950"/>
            <a:ext cx="381000" cy="19050"/>
          </a:xfrm>
          <a:prstGeom prst="rect">
            <a:avLst/>
          </a:prstGeom>
          <a:solidFill>
            <a:srgbClr val="6336D6"/>
          </a:solidFill>
          <a:ln w="0">
            <a:noFill/>
            <a:prstDash val="solid"/>
          </a:ln>
        </p:spPr>
      </p:sp>
      <p:sp>
        <p:nvSpPr>
          <p:cNvPr id="11" name="step-text-1">
            <a:extLst>
              <a:ext uri="{FF2B5EF4-FFF2-40B4-BE49-F238E27FC236}">
                <a16:creationId xmlns:a16="http://schemas.microsoft.com/office/drawing/2014/main" id="{216176F9-9125-476C-8086-D5335C9E6137}"/>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Impulse J = ∫₀³4t dt = [2t²]₀³ = 18 N·s.</a:t>
            </a:r>
          </a:p>
        </p:txBody>
      </p:sp>
      <p:sp>
        <p:nvSpPr>
          <p:cNvPr id="12" name="step-label-2">
            <a:extLst>
              <a:ext uri="{FF2B5EF4-FFF2-40B4-BE49-F238E27FC236}">
                <a16:creationId xmlns:a16="http://schemas.microsoft.com/office/drawing/2014/main" id="{4DC1FD92-9718-4C65-81DE-87C539EB43E7}"/>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2</a:t>
            </a:r>
          </a:p>
        </p:txBody>
      </p:sp>
      <p:sp>
        <p:nvSpPr>
          <p:cNvPr id="13" name="rule-190-430">
            <a:extLst>
              <a:ext uri="{FF2B5EF4-FFF2-40B4-BE49-F238E27FC236}">
                <a16:creationId xmlns:a16="http://schemas.microsoft.com/office/drawing/2014/main" id="{44CB0213-A262-424C-ACFB-36F2D23D52CA}"/>
              </a:ext>
            </a:extLst>
          </p:cNvPr>
          <p:cNvSpPr>
            <a:spLocks noGrp="1"/>
          </p:cNvSpPr>
          <p:nvPr/>
        </p:nvSpPr>
        <p:spPr>
          <a:xfrm>
            <a:off x="1809750" y="4095750"/>
            <a:ext cx="381000" cy="19050"/>
          </a:xfrm>
          <a:prstGeom prst="rect">
            <a:avLst/>
          </a:prstGeom>
          <a:solidFill>
            <a:srgbClr val="6336D6"/>
          </a:solidFill>
          <a:ln w="0">
            <a:noFill/>
            <a:prstDash val="solid"/>
          </a:ln>
        </p:spPr>
      </p:sp>
      <p:sp>
        <p:nvSpPr>
          <p:cNvPr id="14" name="step-text-2">
            <a:extLst>
              <a:ext uri="{FF2B5EF4-FFF2-40B4-BE49-F238E27FC236}">
                <a16:creationId xmlns:a16="http://schemas.microsoft.com/office/drawing/2014/main" id="{A2EA3BB6-4CAF-4C1B-92BC-A01CEB1FD754}"/>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Δv = J/m = 36 m/s.</a:t>
            </a:r>
          </a:p>
        </p:txBody>
      </p:sp>
      <p:sp>
        <p:nvSpPr>
          <p:cNvPr id="15" name="step-label-3">
            <a:extLst>
              <a:ext uri="{FF2B5EF4-FFF2-40B4-BE49-F238E27FC236}">
                <a16:creationId xmlns:a16="http://schemas.microsoft.com/office/drawing/2014/main" id="{35F1DA3D-27EB-43F5-831C-A63A01FCA0EE}"/>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3</a:t>
            </a:r>
          </a:p>
        </p:txBody>
      </p:sp>
      <p:sp>
        <p:nvSpPr>
          <p:cNvPr id="16" name="rule-190-502">
            <a:extLst>
              <a:ext uri="{FF2B5EF4-FFF2-40B4-BE49-F238E27FC236}">
                <a16:creationId xmlns:a16="http://schemas.microsoft.com/office/drawing/2014/main" id="{2E2B9156-7A2D-4D0D-8AA6-3E092815F278}"/>
              </a:ext>
            </a:extLst>
          </p:cNvPr>
          <p:cNvSpPr>
            <a:spLocks noGrp="1"/>
          </p:cNvSpPr>
          <p:nvPr/>
        </p:nvSpPr>
        <p:spPr>
          <a:xfrm>
            <a:off x="1809750" y="4781550"/>
            <a:ext cx="381000" cy="19050"/>
          </a:xfrm>
          <a:prstGeom prst="rect">
            <a:avLst/>
          </a:prstGeom>
          <a:solidFill>
            <a:srgbClr val="6336D6"/>
          </a:solidFill>
          <a:ln w="0">
            <a:noFill/>
            <a:prstDash val="solid"/>
          </a:ln>
        </p:spPr>
      </p:sp>
      <p:sp>
        <p:nvSpPr>
          <p:cNvPr id="17" name="step-text-3">
            <a:extLst>
              <a:ext uri="{FF2B5EF4-FFF2-40B4-BE49-F238E27FC236}">
                <a16:creationId xmlns:a16="http://schemas.microsoft.com/office/drawing/2014/main" id="{FF72CAE4-9D02-43B2-8C08-A91D8E41962A}"/>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Add initial velocity.</a:t>
            </a:r>
          </a:p>
        </p:txBody>
      </p:sp>
      <p:sp>
        <p:nvSpPr>
          <p:cNvPr id="18" name="answer-frame">
            <a:extLst>
              <a:ext uri="{FF2B5EF4-FFF2-40B4-BE49-F238E27FC236}">
                <a16:creationId xmlns:a16="http://schemas.microsoft.com/office/drawing/2014/main" id="{87EFC0BC-1923-4B00-9729-D1D7EC28CBE0}"/>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38522887-F2AF-492D-9F2C-628A4EC1B91E}"/>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vf = 38 m/s.</a:t>
            </a:r>
          </a:p>
        </p:txBody>
      </p:sp>
    </p:spTree>
    <p:extLst>
      <p:ext uri="{BB962C8B-B14F-4D97-AF65-F5344CB8AC3E}">
        <p14:creationId xmlns:p14="http://schemas.microsoft.com/office/powerpoint/2010/main" val="567516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3F007574-357B-41B6-ACC5-8907773636D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4 · AP PHYSICS C: MECHANICS</a:t>
            </a:r>
          </a:p>
        </p:txBody>
      </p:sp>
      <p:sp>
        <p:nvSpPr>
          <p:cNvPr id="2" name="page-number">
            <a:extLst>
              <a:ext uri="{FF2B5EF4-FFF2-40B4-BE49-F238E27FC236}">
                <a16:creationId xmlns:a16="http://schemas.microsoft.com/office/drawing/2014/main" id="{EB8A0405-AEB3-4A64-B077-30870D12083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D417FFD6-D4BB-4E92-8E62-88C688A5CD5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3C01E9C-C941-411D-BD0D-E8B7F8C3BD4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APC-M-U4 · 10–20%</a:t>
            </a:r>
          </a:p>
        </p:txBody>
      </p:sp>
      <p:sp>
        <p:nvSpPr>
          <p:cNvPr id="5" name="slide-title">
            <a:extLst>
              <a:ext uri="{FF2B5EF4-FFF2-40B4-BE49-F238E27FC236}">
                <a16:creationId xmlns:a16="http://schemas.microsoft.com/office/drawing/2014/main" id="{C774CB20-9B88-4ABF-9F7A-93F1EBE6D3E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404440B8-3817-484D-9364-C4F54DEC3BB4}"/>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GUIDED WORKED PROBLEM · TRY EACH STEP BEFORE READING ON</a:t>
            </a:r>
          </a:p>
        </p:txBody>
      </p:sp>
      <p:sp>
        <p:nvSpPr>
          <p:cNvPr id="7" name="problem-frame">
            <a:extLst>
              <a:ext uri="{FF2B5EF4-FFF2-40B4-BE49-F238E27FC236}">
                <a16:creationId xmlns:a16="http://schemas.microsoft.com/office/drawing/2014/main" id="{F0598C78-019B-4E89-9891-F4BF530EE94C}"/>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F9942AC0-8E92-4909-862A-1C4A649351A0}"/>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Masses 2m and m are initially at rest and push apart. The 2m mass moves left at speed v. Find the other speed and center-of-mass velocity.</a:t>
            </a:r>
          </a:p>
        </p:txBody>
      </p:sp>
      <p:sp>
        <p:nvSpPr>
          <p:cNvPr id="9" name="step-label-1">
            <a:extLst>
              <a:ext uri="{FF2B5EF4-FFF2-40B4-BE49-F238E27FC236}">
                <a16:creationId xmlns:a16="http://schemas.microsoft.com/office/drawing/2014/main" id="{722389E2-885A-4AEF-993B-47D0A881A64D}"/>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1</a:t>
            </a:r>
          </a:p>
        </p:txBody>
      </p:sp>
      <p:sp>
        <p:nvSpPr>
          <p:cNvPr id="10" name="rule-190-358">
            <a:extLst>
              <a:ext uri="{FF2B5EF4-FFF2-40B4-BE49-F238E27FC236}">
                <a16:creationId xmlns:a16="http://schemas.microsoft.com/office/drawing/2014/main" id="{C08BD5E8-4144-4256-B5AA-3EFFA4186A82}"/>
              </a:ext>
            </a:extLst>
          </p:cNvPr>
          <p:cNvSpPr>
            <a:spLocks noGrp="1"/>
          </p:cNvSpPr>
          <p:nvPr/>
        </p:nvSpPr>
        <p:spPr>
          <a:xfrm>
            <a:off x="1809750" y="3409950"/>
            <a:ext cx="381000" cy="19050"/>
          </a:xfrm>
          <a:prstGeom prst="rect">
            <a:avLst/>
          </a:prstGeom>
          <a:solidFill>
            <a:srgbClr val="6336D6"/>
          </a:solidFill>
          <a:ln w="0">
            <a:noFill/>
            <a:prstDash val="solid"/>
          </a:ln>
        </p:spPr>
      </p:sp>
      <p:sp>
        <p:nvSpPr>
          <p:cNvPr id="11" name="step-text-1">
            <a:extLst>
              <a:ext uri="{FF2B5EF4-FFF2-40B4-BE49-F238E27FC236}">
                <a16:creationId xmlns:a16="http://schemas.microsoft.com/office/drawing/2014/main" id="{EA2987BE-8DB0-4220-8CE9-C6692B8737B7}"/>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0 = 2m(−v) + m u</a:t>
            </a:r>
          </a:p>
        </p:txBody>
      </p:sp>
      <p:sp>
        <p:nvSpPr>
          <p:cNvPr id="12" name="step-label-2">
            <a:extLst>
              <a:ext uri="{FF2B5EF4-FFF2-40B4-BE49-F238E27FC236}">
                <a16:creationId xmlns:a16="http://schemas.microsoft.com/office/drawing/2014/main" id="{FE536127-7F52-41B5-AED6-A709C4C32D35}"/>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2</a:t>
            </a:r>
          </a:p>
        </p:txBody>
      </p:sp>
      <p:sp>
        <p:nvSpPr>
          <p:cNvPr id="13" name="rule-190-430">
            <a:extLst>
              <a:ext uri="{FF2B5EF4-FFF2-40B4-BE49-F238E27FC236}">
                <a16:creationId xmlns:a16="http://schemas.microsoft.com/office/drawing/2014/main" id="{9E91C38A-DA7D-406D-A76F-E0CC726D7858}"/>
              </a:ext>
            </a:extLst>
          </p:cNvPr>
          <p:cNvSpPr>
            <a:spLocks noGrp="1"/>
          </p:cNvSpPr>
          <p:nvPr/>
        </p:nvSpPr>
        <p:spPr>
          <a:xfrm>
            <a:off x="1809750" y="4095750"/>
            <a:ext cx="381000" cy="19050"/>
          </a:xfrm>
          <a:prstGeom prst="rect">
            <a:avLst/>
          </a:prstGeom>
          <a:solidFill>
            <a:srgbClr val="6336D6"/>
          </a:solidFill>
          <a:ln w="0">
            <a:noFill/>
            <a:prstDash val="solid"/>
          </a:ln>
        </p:spPr>
      </p:sp>
      <p:sp>
        <p:nvSpPr>
          <p:cNvPr id="14" name="step-text-2">
            <a:extLst>
              <a:ext uri="{FF2B5EF4-FFF2-40B4-BE49-F238E27FC236}">
                <a16:creationId xmlns:a16="http://schemas.microsoft.com/office/drawing/2014/main" id="{43EB40B6-BE94-41EA-8042-7CC1CC36E713}"/>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 = 2v</a:t>
            </a:r>
          </a:p>
        </p:txBody>
      </p:sp>
      <p:sp>
        <p:nvSpPr>
          <p:cNvPr id="15" name="step-label-3">
            <a:extLst>
              <a:ext uri="{FF2B5EF4-FFF2-40B4-BE49-F238E27FC236}">
                <a16:creationId xmlns:a16="http://schemas.microsoft.com/office/drawing/2014/main" id="{44C1A415-4BDD-4879-AAE7-333B406F54B3}"/>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3</a:t>
            </a:r>
          </a:p>
        </p:txBody>
      </p:sp>
      <p:sp>
        <p:nvSpPr>
          <p:cNvPr id="16" name="rule-190-502">
            <a:extLst>
              <a:ext uri="{FF2B5EF4-FFF2-40B4-BE49-F238E27FC236}">
                <a16:creationId xmlns:a16="http://schemas.microsoft.com/office/drawing/2014/main" id="{55E7E182-2844-4EFA-B31E-15BD458AEAD7}"/>
              </a:ext>
            </a:extLst>
          </p:cNvPr>
          <p:cNvSpPr>
            <a:spLocks noGrp="1"/>
          </p:cNvSpPr>
          <p:nvPr/>
        </p:nvSpPr>
        <p:spPr>
          <a:xfrm>
            <a:off x="1809750" y="4781550"/>
            <a:ext cx="381000" cy="19050"/>
          </a:xfrm>
          <a:prstGeom prst="rect">
            <a:avLst/>
          </a:prstGeom>
          <a:solidFill>
            <a:srgbClr val="6336D6"/>
          </a:solidFill>
          <a:ln w="0">
            <a:noFill/>
            <a:prstDash val="solid"/>
          </a:ln>
        </p:spPr>
      </p:sp>
      <p:sp>
        <p:nvSpPr>
          <p:cNvPr id="17" name="step-text-3">
            <a:extLst>
              <a:ext uri="{FF2B5EF4-FFF2-40B4-BE49-F238E27FC236}">
                <a16:creationId xmlns:a16="http://schemas.microsoft.com/office/drawing/2014/main" id="{D3FE56DE-1F2E-411F-9ACA-1AC6E0A8EF9D}"/>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E13018F9-2C61-47CA-BD7F-1BC3D5E4AC81}"/>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FC5BE865-1949-4510-8638-74A38033432A}"/>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The m mass moves right at 2v; vCM = 0.</a:t>
            </a:r>
          </a:p>
        </p:txBody>
      </p:sp>
    </p:spTree>
    <p:extLst>
      <p:ext uri="{BB962C8B-B14F-4D97-AF65-F5344CB8AC3E}">
        <p14:creationId xmlns:p14="http://schemas.microsoft.com/office/powerpoint/2010/main" val="181343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F4C40E24-5970-4229-B67A-1D4683FAEA0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4 · AP PHYSICS C: MECHANICS</a:t>
            </a:r>
          </a:p>
        </p:txBody>
      </p:sp>
      <p:sp>
        <p:nvSpPr>
          <p:cNvPr id="2" name="page-number">
            <a:extLst>
              <a:ext uri="{FF2B5EF4-FFF2-40B4-BE49-F238E27FC236}">
                <a16:creationId xmlns:a16="http://schemas.microsoft.com/office/drawing/2014/main" id="{CF47725A-E431-438F-A70E-48688934C08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B0FD2AEC-A430-493D-A316-6A0AE9255157}"/>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A3B53985-4045-4832-A773-9A16C355D97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APC-M-U4 · 10–20%</a:t>
            </a:r>
          </a:p>
        </p:txBody>
      </p:sp>
      <p:sp>
        <p:nvSpPr>
          <p:cNvPr id="5" name="slide-title">
            <a:extLst>
              <a:ext uri="{FF2B5EF4-FFF2-40B4-BE49-F238E27FC236}">
                <a16:creationId xmlns:a16="http://schemas.microsoft.com/office/drawing/2014/main" id="{7207B279-F5BE-46D2-B544-011FE45662E8}"/>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B4CFF3A5-A948-4D33-A369-C6D6F26EE384}"/>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CLASS ACTIVITY · AP SCIENCE-PRACTICE ACTIVITY</a:t>
            </a:r>
          </a:p>
        </p:txBody>
      </p:sp>
      <p:sp>
        <p:nvSpPr>
          <p:cNvPr id="7" name="materials-label">
            <a:extLst>
              <a:ext uri="{FF2B5EF4-FFF2-40B4-BE49-F238E27FC236}">
                <a16:creationId xmlns:a16="http://schemas.microsoft.com/office/drawing/2014/main" id="{2E7679B7-F437-4EC6-88C0-946697E99012}"/>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YOU NEED</a:t>
            </a:r>
          </a:p>
        </p:txBody>
      </p:sp>
      <p:sp>
        <p:nvSpPr>
          <p:cNvPr id="8" name="materials">
            <a:extLst>
              <a:ext uri="{FF2B5EF4-FFF2-40B4-BE49-F238E27FC236}">
                <a16:creationId xmlns:a16="http://schemas.microsoft.com/office/drawing/2014/main" id="{4461ECBA-BA5F-49E3-B1C4-9D6ED99BFD22}"/>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F49BE942-7701-433E-AB45-780BC7089B74}"/>
              </a:ext>
            </a:extLst>
          </p:cNvPr>
          <p:cNvSpPr>
            <a:spLocks noGrp="1"/>
          </p:cNvSpPr>
          <p:nvPr/>
        </p:nvSpPr>
        <p:spPr>
          <a:xfrm>
            <a:off x="4905375" y="2143125"/>
            <a:ext cx="514350" cy="514350"/>
          </a:xfrm>
          <a:prstGeom prst="ellipse">
            <a:avLst/>
          </a:prstGeom>
          <a:solidFill>
            <a:srgbClr val="A88CFF"/>
          </a:solidFill>
          <a:ln w="0">
            <a:noFill/>
            <a:prstDash val="solid"/>
          </a:ln>
        </p:spPr>
      </p:sp>
      <p:sp>
        <p:nvSpPr>
          <p:cNvPr id="10" name="activity-step-number-1">
            <a:extLst>
              <a:ext uri="{FF2B5EF4-FFF2-40B4-BE49-F238E27FC236}">
                <a16:creationId xmlns:a16="http://schemas.microsoft.com/office/drawing/2014/main" id="{9D7898F8-09A1-4C7C-9E7C-E6B32AB1BCC9}"/>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76215939-0A36-4DE4-9BB0-C37B70B1D1CC}"/>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Compare force-probe data with a proposed piecewise function.</a:t>
            </a:r>
          </a:p>
        </p:txBody>
      </p:sp>
      <p:sp>
        <p:nvSpPr>
          <p:cNvPr id="12" name="activity-step-2">
            <a:extLst>
              <a:ext uri="{FF2B5EF4-FFF2-40B4-BE49-F238E27FC236}">
                <a16:creationId xmlns:a16="http://schemas.microsoft.com/office/drawing/2014/main" id="{38394CEC-6A24-403D-BDB9-E8B7638D22ED}"/>
              </a:ext>
            </a:extLst>
          </p:cNvPr>
          <p:cNvSpPr>
            <a:spLocks noGrp="1"/>
          </p:cNvSpPr>
          <p:nvPr/>
        </p:nvSpPr>
        <p:spPr>
          <a:xfrm>
            <a:off x="4905375" y="3209925"/>
            <a:ext cx="514350" cy="514350"/>
          </a:xfrm>
          <a:prstGeom prst="ellipse">
            <a:avLst/>
          </a:prstGeom>
          <a:solidFill>
            <a:srgbClr val="A88CFF"/>
          </a:solidFill>
          <a:ln w="0">
            <a:noFill/>
            <a:prstDash val="solid"/>
          </a:ln>
        </p:spPr>
      </p:sp>
      <p:sp>
        <p:nvSpPr>
          <p:cNvPr id="13" name="activity-step-number-2">
            <a:extLst>
              <a:ext uri="{FF2B5EF4-FFF2-40B4-BE49-F238E27FC236}">
                <a16:creationId xmlns:a16="http://schemas.microsoft.com/office/drawing/2014/main" id="{0A50BA31-0A95-4C0F-AE2B-99857856E792}"/>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EA100791-93BA-475C-A4E0-162DDA9CCF37}"/>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Integrate both and compare impulse.</a:t>
            </a:r>
          </a:p>
        </p:txBody>
      </p:sp>
      <p:sp>
        <p:nvSpPr>
          <p:cNvPr id="15" name="activity-step-3">
            <a:extLst>
              <a:ext uri="{FF2B5EF4-FFF2-40B4-BE49-F238E27FC236}">
                <a16:creationId xmlns:a16="http://schemas.microsoft.com/office/drawing/2014/main" id="{A1363A77-23FA-4C6A-9628-6577BFE1C67C}"/>
              </a:ext>
            </a:extLst>
          </p:cNvPr>
          <p:cNvSpPr>
            <a:spLocks noGrp="1"/>
          </p:cNvSpPr>
          <p:nvPr/>
        </p:nvSpPr>
        <p:spPr>
          <a:xfrm>
            <a:off x="4905375" y="4276725"/>
            <a:ext cx="514350" cy="514350"/>
          </a:xfrm>
          <a:prstGeom prst="ellipse">
            <a:avLst/>
          </a:prstGeom>
          <a:solidFill>
            <a:srgbClr val="A88CFF"/>
          </a:solidFill>
          <a:ln w="0">
            <a:noFill/>
            <a:prstDash val="solid"/>
          </a:ln>
        </p:spPr>
      </p:sp>
      <p:sp>
        <p:nvSpPr>
          <p:cNvPr id="16" name="activity-step-number-3">
            <a:extLst>
              <a:ext uri="{FF2B5EF4-FFF2-40B4-BE49-F238E27FC236}">
                <a16:creationId xmlns:a16="http://schemas.microsoft.com/office/drawing/2014/main" id="{62F2CAD2-16DE-4D04-8982-11529F6CFC6C}"/>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3C2B750D-A61B-488E-B51F-D611559B8D21}"/>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Identify one interval driving the discrepancy.</a:t>
            </a:r>
          </a:p>
        </p:txBody>
      </p:sp>
      <p:sp>
        <p:nvSpPr>
          <p:cNvPr id="18" name="rule-70-518">
            <a:extLst>
              <a:ext uri="{FF2B5EF4-FFF2-40B4-BE49-F238E27FC236}">
                <a16:creationId xmlns:a16="http://schemas.microsoft.com/office/drawing/2014/main" id="{57D39FAD-5463-46D2-B1C7-37F661C54E5B}"/>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3704C29E-B7B9-4D44-9806-75A9E102C724}"/>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A88CFF"/>
                </a:solidFill>
              </a:defRPr>
            </a:pPr>
            <a:r>
              <a:rPr sz="1875" b="1" i="0">
                <a:solidFill>
                  <a:srgbClr val="A88CFF"/>
                </a:solidFill>
              </a:rPr>
              <a:t>Success check: The audit reports units and percent difference in impulse.</a:t>
            </a:r>
          </a:p>
        </p:txBody>
      </p:sp>
    </p:spTree>
    <p:extLst>
      <p:ext uri="{BB962C8B-B14F-4D97-AF65-F5344CB8AC3E}">
        <p14:creationId xmlns:p14="http://schemas.microsoft.com/office/powerpoint/2010/main" val="124134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E59F7"/>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77F3A5AC-B278-4BB4-A4C1-219BE0CACC5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APC-M · UNIT 4 · AP PHYSICS C: MECHANICS</a:t>
            </a:r>
          </a:p>
        </p:txBody>
      </p:sp>
      <p:sp>
        <p:nvSpPr>
          <p:cNvPr id="2" name="page-number">
            <a:extLst>
              <a:ext uri="{FF2B5EF4-FFF2-40B4-BE49-F238E27FC236}">
                <a16:creationId xmlns:a16="http://schemas.microsoft.com/office/drawing/2014/main" id="{EB4564C6-D94E-4323-9AF1-A9EE78E4C23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E88FA5E9-ED69-4EDA-8FC5-5BE900B5819E}"/>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A5D2694A-D855-4320-A504-C37D425E3ED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APC-M-U4 · 10–20%</a:t>
            </a:r>
          </a:p>
        </p:txBody>
      </p:sp>
      <p:sp>
        <p:nvSpPr>
          <p:cNvPr id="5" name="misconception-label">
            <a:extLst>
              <a:ext uri="{FF2B5EF4-FFF2-40B4-BE49-F238E27FC236}">
                <a16:creationId xmlns:a16="http://schemas.microsoft.com/office/drawing/2014/main" id="{D74A2E8C-683B-420B-8B60-BA8089574BA7}"/>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MISCONCEPTION SHOWDOWN · SPOT THE MISTAKE</a:t>
            </a:r>
          </a:p>
        </p:txBody>
      </p:sp>
      <p:sp>
        <p:nvSpPr>
          <p:cNvPr id="6" name="misconception-claim">
            <a:extLst>
              <a:ext uri="{FF2B5EF4-FFF2-40B4-BE49-F238E27FC236}">
                <a16:creationId xmlns:a16="http://schemas.microsoft.com/office/drawing/2014/main" id="{560CCBDE-0BE9-49A1-B00B-74C9F66125D3}"/>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F4F0E2"/>
                </a:solidFill>
              </a:defRPr>
            </a:pPr>
            <a:r>
              <a:rPr sz="3600" b="1" i="0">
                <a:solidFill>
                  <a:srgbClr val="F4F0E2"/>
                </a:solidFill>
              </a:rPr>
              <a:t>“Momentum conservation requires kinetic-energy conservation.”</a:t>
            </a:r>
          </a:p>
        </p:txBody>
      </p:sp>
      <p:sp>
        <p:nvSpPr>
          <p:cNvPr id="7" name="correction-frame">
            <a:extLst>
              <a:ext uri="{FF2B5EF4-FFF2-40B4-BE49-F238E27FC236}">
                <a16:creationId xmlns:a16="http://schemas.microsoft.com/office/drawing/2014/main" id="{8D17A4C8-4313-400B-85D6-932860E9246E}"/>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4F835728-7C7F-4517-81D6-DFBF4DF4F706}"/>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Momentum can be conserved in an isolated inelastic collision even when kinetic energy changes form.</a:t>
            </a:r>
          </a:p>
        </p:txBody>
      </p:sp>
      <p:sp>
        <p:nvSpPr>
          <p:cNvPr id="9" name="humor-line">
            <a:extLst>
              <a:ext uri="{FF2B5EF4-FFF2-40B4-BE49-F238E27FC236}">
                <a16:creationId xmlns:a16="http://schemas.microsoft.com/office/drawing/2014/main" id="{2745A5A0-38D1-4441-A41E-80EE3C05EBE8}"/>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F4F0E2"/>
                </a:solidFill>
              </a:defRPr>
            </a:pPr>
            <a:r>
              <a:rPr sz="1950" b="0" i="1">
                <a:solidFill>
                  <a:srgbClr val="F4F0E2"/>
                </a:solidFill>
              </a:rPr>
              <a:t>Momentum and kinetic energy share a collision, not a bank account.</a:t>
            </a:r>
          </a:p>
        </p:txBody>
      </p:sp>
      <p:sp>
        <p:nvSpPr>
          <p:cNvPr id="10" name="misconception-check">
            <a:extLst>
              <a:ext uri="{FF2B5EF4-FFF2-40B4-BE49-F238E27FC236}">
                <a16:creationId xmlns:a16="http://schemas.microsoft.com/office/drawing/2014/main" id="{FF8FEA9B-F84A-4E89-89DB-326585062345}"/>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F4F0E2"/>
                </a:solidFill>
              </a:defRPr>
            </a:pPr>
            <a:r>
              <a:rPr sz="1875" b="1" i="0">
                <a:solidFill>
                  <a:srgbClr val="F4F0E2"/>
                </a:solidFill>
              </a:rPr>
              <a:t>Mini-whiteboard: What quantity distinguishes elastic from inelastic collisions?</a:t>
            </a:r>
          </a:p>
        </p:txBody>
      </p:sp>
    </p:spTree>
    <p:extLst>
      <p:ext uri="{BB962C8B-B14F-4D97-AF65-F5344CB8AC3E}">
        <p14:creationId xmlns:p14="http://schemas.microsoft.com/office/powerpoint/2010/main" val="124449160"/>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5598</Words>
  <Application>Microsoft Office PowerPoint</Application>
  <DocSecurity>0</DocSecurity>
  <PresentationFormat>Widescreen</PresentationFormat>
  <Paragraphs>393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2026-08-14T20:14:44Z</dcterms:created>
  <dcterms:modified xsi:type="dcterms:W3CDTF">2026-08-15T16:01:25Z</dcterms:modified>
</cp:coreProperties>
</file>