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256" r:id="rId2"/>
    <p:sldId id="257" r:id="rId3"/>
    <p:sldId id="258" r:id="rId4"/>
    <p:sldId id="268" r:id="rId5"/>
    <p:sldId id="259" r:id="rId6"/>
    <p:sldId id="260" r:id="rId7"/>
    <p:sldId id="261" r:id="rId8"/>
    <p:sldId id="262" r:id="rId9"/>
    <p:sldId id="263" r:id="rId10"/>
    <p:sldId id="264" r:id="rId11"/>
    <p:sldId id="265" r:id="rId12"/>
    <p:sldId id="266"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1"/>
  <c:style val="2"/>
  <c:chart>
    <c:autoTitleDeleted val="1"/>
    <c:plotArea>
      <c:layout/>
      <c:scatterChart>
        <c:scatterStyle val="lineMarker"/>
        <c:varyColors val="1"/>
        <c:ser>
          <c:idx val="0"/>
          <c:order val="0"/>
          <c:tx>
            <c:v>External torque on the wheel</c:v>
          </c:tx>
          <c:spPr>
            <a:ln w="28575">
              <a:solidFill>
                <a:srgbClr val="6336D6"/>
              </a:solidFill>
              <a:prstDash val="solid"/>
            </a:ln>
          </c:spPr>
          <c:marker>
            <c:symbol val="circle"/>
            <c:size val="7"/>
            <c:spPr>
              <a:solidFill>
                <a:srgbClr val="6336D6"/>
              </a:solidFill>
            </c:spPr>
          </c:marker>
          <c:xVal>
            <c:numLit>
              <c:formatCode>General</c:formatCode>
              <c:ptCount val="5"/>
              <c:pt idx="0">
                <c:v>0</c:v>
              </c:pt>
              <c:pt idx="1">
                <c:v>1</c:v>
              </c:pt>
              <c:pt idx="2">
                <c:v>2</c:v>
              </c:pt>
              <c:pt idx="3">
                <c:v>3</c:v>
              </c:pt>
              <c:pt idx="4">
                <c:v>4</c:v>
              </c:pt>
            </c:numLit>
          </c:xVal>
          <c:yVal>
            <c:numLit>
              <c:formatCode>General</c:formatCode>
              <c:ptCount val="5"/>
              <c:pt idx="0">
                <c:v>0</c:v>
              </c:pt>
              <c:pt idx="1">
                <c:v>4</c:v>
              </c:pt>
              <c:pt idx="2">
                <c:v>4</c:v>
              </c:pt>
              <c:pt idx="3">
                <c:v>0</c:v>
              </c:pt>
              <c:pt idx="4">
                <c:v>-2</c:v>
              </c:pt>
            </c:numLit>
          </c:yVal>
          <c:smooth val="0"/>
          <c:extLst>
            <c:ext xmlns:c16="http://schemas.microsoft.com/office/drawing/2014/chart" uri="{C3380CC4-5D6E-409C-BE32-E72D297353CC}">
              <c16:uniqueId val="{00000000-661C-4196-B007-D423B872E2A5}"/>
            </c:ext>
          </c:extLst>
        </c:ser>
        <c:dLbls>
          <c:showLegendKey val="0"/>
          <c:showVal val="0"/>
          <c:showCatName val="0"/>
          <c:showSerName val="0"/>
          <c:showPercent val="0"/>
          <c:showBubbleSize val="0"/>
        </c:dLbls>
        <c:axId val="48650112"/>
        <c:axId val="48672768"/>
      </c:scatterChart>
      <c:valAx>
        <c:axId val="48672768"/>
        <c:scaling>
          <c:orientation val="minMax"/>
        </c:scaling>
        <c:delete val="0"/>
        <c:axPos val="l"/>
        <c:majorGridlines>
          <c:spPr>
            <a:ln w="9525">
              <a:solidFill>
                <a:srgbClr val="D6DED8"/>
              </a:solidFill>
              <a:prstDash val="solid"/>
            </a:ln>
          </c:spPr>
        </c:majorGridlines>
        <c:title>
          <c:tx>
            <c:rich>
              <a:bodyPr/>
              <a:lstStyle/>
              <a:p>
                <a:r>
                  <a:t>External torque / N·m</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650">
                <a:solidFill>
                  <a:srgbClr val="48635E"/>
                </a:solidFill>
              </a:defRPr>
            </a:pPr>
            <a:endParaRPr lang="en-US"/>
          </a:p>
        </c:txPr>
        <c:crossAx val="48650112"/>
        <c:crosses val="autoZero"/>
        <c:crossBetween val="midCat"/>
        <c:majorUnit val="2"/>
      </c:valAx>
      <c:valAx>
        <c:axId val="48650112"/>
        <c:scaling>
          <c:orientation val="minMax"/>
        </c:scaling>
        <c:delete val="0"/>
        <c:axPos val="b"/>
        <c:title>
          <c:tx>
            <c:rich>
              <a:bodyPr/>
              <a:lstStyle/>
              <a:p>
                <a:r>
                  <a:t>Time / s</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650">
                <a:solidFill>
                  <a:srgbClr val="48635E"/>
                </a:solidFill>
              </a:defRPr>
            </a:pPr>
            <a:endParaRPr lang="en-US"/>
          </a:p>
        </c:txPr>
        <c:crossAx val="48672768"/>
        <c:crosses val="autoZero"/>
        <c:crossBetween val="midCat"/>
        <c:majorUnit val="1"/>
      </c:valAx>
      <c:spPr>
        <a:solidFill>
          <a:srgbClr val="FCFAF1"/>
        </a:solidFill>
        <a:ln w="0">
          <a:noFill/>
          <a:prstDash val="solid"/>
        </a:ln>
      </c:spPr>
    </c:plotArea>
    <c:plotVisOnly val="1"/>
    <c:dispBlanksAs val="zero"/>
    <c:showDLblsOverMax val="1"/>
  </c:chart>
  <c:spPr>
    <a:solidFill>
      <a:srgbClr val="FCFAF1"/>
    </a:solidFill>
    <a:ln w="0">
      <a:noFill/>
      <a:prstDash val="solid"/>
    </a:ln>
  </c:spPr>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https://giophysics.com/chapter-10</a:t>
            </a:r>
          </a:p>
          <a:p>
            <a:r>
              <a:t>This deck uses original GioPhysics worked examples and AP-style questions; it does not reproduce College Board exam questions.</a:t>
            </a:r>
          </a:p>
          <a:p>
            <a:r>
              <a:t>[Visual description]</a:t>
            </a:r>
          </a:p>
          <a:p>
            <a:r>
              <a:t>A dark-green opening slide with the exact topic title “Energy and Momentum of Rotating Systems”, an accent ring for group APC-M, and a single hook question.</a:t>
            </a:r>
          </a:p>
          <a:p>
            <a:r>
              <a:t>[Teacher cue]</a:t>
            </a:r>
          </a:p>
          <a:p>
            <a:r>
              <a:t>Ask the hook question before revealing any explanation. Listen for the representations students choose, then connect their answers to AP unit 6.</a:t>
            </a:r>
          </a:p>
          <a:p>
            <a:r>
              <a:t>[Syllabus coverage]</a:t>
            </a:r>
          </a:p>
          <a:p>
            <a:r>
              <a:t>Angular impulse changes angular momentum.; Angular momentum conservation requires negligible external torque impulse.; Rotational work changes rotational kinetic energy.; Rolling motion combines center-of-mass translation and rotation.</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https://giophysics.com/chapter-10</a:t>
            </a:r>
          </a:p>
          <a:p>
            <a:r>
              <a:t>This deck uses original GioPhysics worked examples and AP-style questions; it does not reproduce College Board exam questions.</a:t>
            </a:r>
          </a:p>
          <a:p>
            <a:r>
              <a:t>[Visual description]</a:t>
            </a:r>
          </a:p>
          <a:p>
            <a:r>
              <a:t>An original 3-mark exam-style question occupies the main page, with a dark solve–pair–compare–justify sequence beside it.</a:t>
            </a:r>
          </a:p>
          <a:p>
            <a:r>
              <a:t>[Teacher cue]</a:t>
            </a:r>
          </a:p>
          <a:p>
            <a:r>
              <a:t>Give independent thinking time, then ask pairs to compare methods before answers. Listen for each command word: derive, calculate, justify. Do not reveal the mark scheme until slide 11.</a:t>
            </a:r>
          </a:p>
          <a:p>
            <a:r>
              <a:t>[Syllabus coverage]</a:t>
            </a:r>
          </a:p>
          <a:p>
            <a:r>
              <a:t>Angular impulse changes angular momentum.; Angular momentum conservation requires negligible external torque impulse.; Rotational work changes rotational kinetic energy.; Rolling motion combines center-of-mass translation and rotation.</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https://giophysics.com/chapter-10</a:t>
            </a:r>
          </a:p>
          <a:p>
            <a:r>
              <a:t>This deck uses original GioPhysics worked examples and AP-style questions; it does not reproduce College Board exam questions.</a:t>
            </a:r>
          </a:p>
          <a:p>
            <a:r>
              <a:t>[Visual description]</a:t>
            </a:r>
          </a:p>
          <a:p>
            <a:r>
              <a:t>Three numbered mark-scheme ideas are listed in a single readable column, followed by a dark pair-improvement challenge.</a:t>
            </a:r>
          </a:p>
          <a:p>
            <a:r>
              <a:t>[Teacher cue]</a:t>
            </a:r>
          </a:p>
          <a:p>
            <a:r>
              <a:t>Reveal one numbered marking point at a time. Ask students to locate matching evidence in their own answer, explain missing reasoning and improve one line before counting marks.</a:t>
            </a:r>
          </a:p>
          <a:p>
            <a:r>
              <a:t>[Syllabus coverage]</a:t>
            </a:r>
          </a:p>
          <a:p>
            <a:r>
              <a:t>Angular impulse changes angular momentum.; Angular momentum conservation requires negligible external torque impulse.; Rotational work changes rotational kinetic energy.; Rolling motion combines center-of-mass translation and rotation.</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https://giophysics.com/chapter-10</a:t>
            </a:r>
          </a:p>
          <a:p>
            <a:r>
              <a:t>This deck uses original GioPhysics worked examples and AP-style questions; it does not reproduce College Board exam questions.</a:t>
            </a:r>
          </a:p>
          <a:p>
            <a:r>
              <a:t>[Visual description]</a:t>
            </a:r>
          </a:p>
          <a:p>
            <a:r>
              <a:t>A four-question final quiz is presented in two columns. Each question has four editable answer choices and space for independent reasoning.</a:t>
            </a:r>
          </a:p>
          <a:p>
            <a:r>
              <a:t>[Teacher cue]</a:t>
            </a:r>
          </a:p>
          <a:p>
            <a:r>
              <a:t>Run the quiz independently first. Ask students to commit to all four answers, then compare only the question they found hardest. Do not reveal solutions until slide 13.</a:t>
            </a:r>
          </a:p>
          <a:p>
            <a:r>
              <a:t>[Syllabus coverage]</a:t>
            </a:r>
          </a:p>
          <a:p>
            <a:r>
              <a:t>Angular impulse changes angular momentum.; Angular momentum conservation requires negligible external torque impulse.; Rotational work changes rotational kinetic energy.; Rolling motion combines center-of-mass translation and rotation.</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a:p>
            <a:r>
              <a:t>[Final quiz] Four original retrieval and application questions. Require at least one spoken or written justification before the answer reveal.</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https://giophysics.com/chapter-10</a:t>
            </a:r>
          </a:p>
          <a:p>
            <a:r>
              <a:t>This deck uses original GioPhysics worked examples and AP-style questions; it does not reproduce College Board exam questions.</a:t>
            </a:r>
          </a:p>
          <a:p>
            <a:r>
              <a:t>[Visual description]</a:t>
            </a:r>
          </a:p>
          <a:p>
            <a:r>
              <a:t>Four numbered quiz answers appear as horizontal rows on a dark background, each pairing the correct answer with a concise reason and ending with an exit ticket.</a:t>
            </a:r>
          </a:p>
          <a:p>
            <a:r>
              <a:t>[Teacher cue]</a:t>
            </a:r>
          </a:p>
          <a:p>
            <a:r>
              <a:t>Reveal answers one at a time. Ask for the reason before reading it, then invite students to correct in a different colour and complete the one-sentence exit ticket.</a:t>
            </a:r>
          </a:p>
          <a:p>
            <a:r>
              <a:t>[Syllabus coverage]</a:t>
            </a:r>
          </a:p>
          <a:p>
            <a:r>
              <a:t>Angular impulse changes angular momentum.; Angular momentum conservation requires negligible external torque impulse.; Rotational work changes rotational kinetic energy.; Rolling motion combines center-of-mass translation and rotation.</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a:p>
            <a:r>
              <a:t>[Quiz answers] 1. L = Iω — It is one of the unit’s governing relationships. 2. 1.B — Practice 1.B is creating quantitative graphs with scales and units. 3. Conservation applies over an interval during which angular impulse is negligible. — The correction states the physically valid boundary or relationship. 4. Units and a physical interpretation — A complete response connects mathematics to the model and reports units.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https://giophysics.com/chapter-10</a:t>
            </a:r>
          </a:p>
          <a:p>
            <a:r>
              <a:t>This deck uses original GioPhysics worked examples and AP-style questions; it does not reproduce College Board exam questions.</a:t>
            </a:r>
          </a:p>
          <a:p>
            <a:r>
              <a:t>[Visual description]</a:t>
            </a:r>
          </a:p>
          <a:p>
            <a:r>
              <a:t>Three large numbered retrieval questions run down the slide, followed by a mini-whiteboard challenge. No answers are visible on this slide.</a:t>
            </a:r>
          </a:p>
          <a:p>
            <a:r>
              <a:t>[Teacher cue]</a:t>
            </a:r>
          </a:p>
          <a:p>
            <a:r>
              <a:t>Allow silent think time first. Ask for answers without confirming immediately; invite a partner to explain or challenge each response before the reveal later in the lesson.</a:t>
            </a:r>
          </a:p>
          <a:p>
            <a:r>
              <a:t>[Syllabus coverage]</a:t>
            </a:r>
          </a:p>
          <a:p>
            <a:r>
              <a:t>Angular impulse changes angular momentum.; Angular momentum conservation requires negligible external torque impulse.; Rotational work changes rotational kinetic energy.; Rolling motion combines center-of-mass translation and rotation.</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https://giophysics.com/chapter-10</a:t>
            </a:r>
          </a:p>
          <a:p>
            <a:r>
              <a:t>This deck uses original GioPhysics worked examples and AP-style questions; it does not reproduce College Board exam questions.</a:t>
            </a:r>
          </a:p>
          <a:p>
            <a:r>
              <a:t>[Visual description]</a:t>
            </a:r>
          </a:p>
          <a:p>
            <a:r>
              <a:t>Four concise syllabus ideas form a vertical sequence on the left. An editable dark equation panel and vocabulary rail sit on the right.</a:t>
            </a:r>
          </a:p>
          <a:p>
            <a:r>
              <a:t>[Teacher cue]</a:t>
            </a:r>
          </a:p>
          <a:p>
            <a:r>
              <a:t>Explain one governing idea at a time. Ask students to restate it using one vocabulary word, then reveal the equation only after its variables and mathematical boundary are named.</a:t>
            </a:r>
          </a:p>
          <a:p>
            <a:r>
              <a:t>[Syllabus coverage]</a:t>
            </a:r>
          </a:p>
          <a:p>
            <a:r>
              <a:t>Angular impulse changes angular momentum.; Angular momentum conservation requires negligible external torque impulse.; Rotational work changes rotational kinetic energy.; Rolling motion combines center-of-mass translation and rotation.</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8EB320-76CF-0BD0-9915-58E22C389C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3E1971-D266-5EB3-E1D4-CD5C61E688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931772-EE16-5EA0-058F-0818BE86745E}"/>
              </a:ext>
            </a:extLst>
          </p:cNvPr>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https://giophysics.com/chapter-10</a:t>
            </a:r>
          </a:p>
          <a:p>
            <a:r>
              <a:t>This deck uses original GioPhysics worked examples and AP-style questions; it does not reproduce College Board exam questions.</a:t>
            </a:r>
          </a:p>
          <a:p>
            <a:r>
              <a:t>[Visual description]</a:t>
            </a:r>
          </a:p>
          <a:p>
            <a:r>
              <a:t>The simple definition is stated in one sentence across the top of the slide. Below it a drawn diagram is labelled v = ωR, top moves at 2v, contact point is instantaneously at rest, K = ½Mv² + ½Iω². A caption reads: Rolling without slipping locks v to ωR, so translation and rotation share one variable.</a:t>
            </a:r>
          </a:p>
          <a:p>
            <a:r>
              <a:t>[Teacher cue]</a:t>
            </a:r>
          </a:p>
          <a:p>
            <a:r>
              <a:t>Explain one governing idea at a time. Ask students to restate it using one vocabulary word, then reveal the equation only after its variables and mathematical boundary are named.</a:t>
            </a:r>
          </a:p>
          <a:p>
            <a:r>
              <a:t>[Syllabus coverage]</a:t>
            </a:r>
          </a:p>
          <a:p>
            <a:r>
              <a:t>Angular impulse changes angular momentum.; Angular momentum conservation requires negligible external torque impulse.; Rotational work changes rotational kinetic energy.; Rolling motion combines center-of-mass translation and rotation.</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p:txBody>
      </p:sp>
      <p:sp>
        <p:nvSpPr>
          <p:cNvPr id="4" name="Slide Number Placeholder 3">
            <a:extLst>
              <a:ext uri="{FF2B5EF4-FFF2-40B4-BE49-F238E27FC236}">
                <a16:creationId xmlns:a16="http://schemas.microsoft.com/office/drawing/2014/main" id="{60252845-81F5-F213-B023-3018AE411F1C}"/>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1332496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https://giophysics.com/chapter-10</a:t>
            </a:r>
          </a:p>
          <a:p>
            <a:r>
              <a:t>This deck uses original GioPhysics worked examples and AP-style questions; it does not reproduce College Board exam questions.</a:t>
            </a:r>
          </a:p>
          <a:p>
            <a:r>
              <a:t>[Visual description]</a:t>
            </a:r>
          </a:p>
          <a:p>
            <a:r>
              <a:t>An editable scatter chart plots External torque in N·m against Time in s; Time remains in s; External torque remains in N·m. The left rail states the original data and scale so the graph remains accessible without colour.</a:t>
            </a:r>
          </a:p>
          <a:p>
            <a:r>
              <a:t>[Teacher cue]</a:t>
            </a:r>
          </a:p>
          <a:p>
            <a:r>
              <a:t>Ask for a silent prediction before showing the plotted relationship. Then select the native chart, edit one data value and ask which physical quantity and conclusion must change. Students integrate signed area to find ΔL and then infer final ω for a stated I.</a:t>
            </a:r>
          </a:p>
          <a:p>
            <a:r>
              <a:t>[Syllabus coverage]</a:t>
            </a:r>
          </a:p>
          <a:p>
            <a:r>
              <a:t>Angular impulse changes angular momentum.; Angular momentum conservation requires negligible external torque impulse.; Rotational work changes rotational kinetic energy.; Rolling motion combines center-of-mass translation and rotation.</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a:p>
            <a:r>
              <a:t>[Quantitative visual] Values: Editable model data: (0, 0), (1, 4), (2, 4), (3, 0), (4, -2). Data: illustrative lesson data. Scale: -2 to 4 N·m.</a:t>
            </a:r>
          </a:p>
          <a:p>
            <a:r>
              <a:t>Units: x uses s; y uses newton metres.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https://giophysics.com/chapter-10</a:t>
            </a:r>
          </a:p>
          <a:p>
            <a:r>
              <a:t>This deck uses original GioPhysics worked examples and AP-style questions; it does not reproduce College Board exam questions.</a:t>
            </a:r>
          </a:p>
          <a:p>
            <a:r>
              <a:t>[Visual description]</a:t>
            </a:r>
          </a:p>
          <a:p>
            <a:r>
              <a:t>A large problem statement is followed by three editable Step 1–3 reasoning lines and a high-contrast answer band.</a:t>
            </a:r>
          </a:p>
          <a:p>
            <a:r>
              <a:t>[Teacher cue]</a:t>
            </a:r>
          </a:p>
          <a:p>
            <a:r>
              <a:t>Model the reasoning aloud, then ask students to explain why each operation is valid. Pause before the answer and listen for unit or substitution errors.</a:t>
            </a:r>
          </a:p>
          <a:p>
            <a:r>
              <a:t>[Syllabus coverage]</a:t>
            </a:r>
          </a:p>
          <a:p>
            <a:r>
              <a:t>Angular impulse changes angular momentum.; Angular momentum conservation requires negligible external torque impulse.; Rotational work changes rotational kinetic energy.; Rolling motion combines center-of-mass translation and rotation.</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a:p>
            <a:r>
              <a:t>[Worked problem] Steps: 1) Angular impulse = τΔt = 15 N·m·s. 2) ΔL = 15 kg·m²/s. 3) Add initial angular momentum with sign. Answer: Lf = 17 kg·m²/s.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https://giophysics.com/chapter-10</a:t>
            </a:r>
          </a:p>
          <a:p>
            <a:r>
              <a:t>This deck uses original GioPhysics worked examples and AP-style questions; it does not reproduce College Board exam questions.</a:t>
            </a:r>
          </a:p>
          <a:p>
            <a:r>
              <a:t>[Visual description]</a:t>
            </a:r>
          </a:p>
          <a:p>
            <a:r>
              <a:t>A large problem statement is followed by three editable Step 1–3 reasoning lines and a high-contrast answer band.</a:t>
            </a:r>
          </a:p>
          <a:p>
            <a:r>
              <a:t>[Teacher cue]</a:t>
            </a:r>
          </a:p>
          <a:p>
            <a:r>
              <a:t>Ask students to solve each line on mini-whiteboards before you explain and reveal the next step. Compare units and methods, not only final numbers.</a:t>
            </a:r>
          </a:p>
          <a:p>
            <a:r>
              <a:t>[Syllabus coverage]</a:t>
            </a:r>
          </a:p>
          <a:p>
            <a:r>
              <a:t>Angular impulse changes angular momentum.; Angular momentum conservation requires negligible external torque impulse.; Rotational work changes rotational kinetic energy.; Rolling motion combines center-of-mass translation and rotation.</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a:p>
            <a:r>
              <a:t>[Worked problem] Steps: 1) W = 0.5(2.0)(49 − 9) 2) W = 40 3) Check the direction, significant figures and physical meaning of the result. Answer: W = 40 J.</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https://giophysics.com/chapter-10</a:t>
            </a:r>
          </a:p>
          <a:p>
            <a:r>
              <a:t>This deck uses original GioPhysics worked examples and AP-style questions; it does not reproduce College Board exam questions.</a:t>
            </a:r>
          </a:p>
          <a:p>
            <a:r>
              <a:t>[Visual description]</a:t>
            </a:r>
          </a:p>
          <a:p>
            <a:r>
              <a:t>A dark activity slide shows required materials on the left, three large numbered instructions on the right and a success criterion at the bottom.</a:t>
            </a:r>
          </a:p>
          <a:p>
            <a:r>
              <a:t>[Teacher cue]</a:t>
            </a:r>
          </a:p>
          <a:p>
            <a:r>
              <a:t>Explain the success check before starting. Circulate, listen for misconceptions and ask pairs to compare evidence. Stop the activity with enough time for one group to model a strong answer.</a:t>
            </a:r>
          </a:p>
          <a:p>
            <a:r>
              <a:t>[Syllabus coverage]</a:t>
            </a:r>
          </a:p>
          <a:p>
            <a:r>
              <a:t>Angular impulse changes angular momentum.; Angular momentum conservation requires negligible external torque impulse.; Rotational work changes rotational kinetic energy.; Rolling motion combines center-of-mass translation and rotation.</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a:p>
            <a:r>
              <a:t>[Safety] 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https://giophysics.com/chapter-10</a:t>
            </a:r>
          </a:p>
          <a:p>
            <a:r>
              <a:t>This deck uses original GioPhysics worked examples and AP-style questions; it does not reproduce College Board exam questions.</a:t>
            </a:r>
          </a:p>
          <a:p>
            <a:r>
              <a:t>[Visual description]</a:t>
            </a:r>
          </a:p>
          <a:p>
            <a:r>
              <a:t>A full accent-colour slide contrasts one large misconception with a dark correction band, a classroom-safe joke and a mini-whiteboard check.</a:t>
            </a:r>
          </a:p>
          <a:p>
            <a:r>
              <a:t>[Teacher cue]</a:t>
            </a:r>
          </a:p>
          <a:p>
            <a:r>
              <a:t>Ask students to vote true or false before reading the correction. Invite one pair to explain the trap, then use the humorous line as a memory cue rather than as the scientific explanation.</a:t>
            </a:r>
          </a:p>
          <a:p>
            <a:r>
              <a:t>[Syllabus coverage]</a:t>
            </a:r>
          </a:p>
          <a:p>
            <a:r>
              <a:t>Angular impulse changes angular momentum.; Angular momentum conservation requires negligible external torque impulse.; Rotational work changes rotational kinetic energy.; Rolling motion combines center-of-mass translation and rotation.</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a:p>
            <a:r>
              <a:t>[Humor] One calm instant does not sign a lifetime contract.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13" name="accent-rail">
            <a:extLst>
              <a:ext uri="{FF2B5EF4-FFF2-40B4-BE49-F238E27FC236}">
                <a16:creationId xmlns:a16="http://schemas.microsoft.com/office/drawing/2014/main" id="{668E206F-34BE-4B5C-A51F-A4E42C53EAC5}"/>
              </a:ext>
            </a:extLst>
          </p:cNvPr>
          <p:cNvSpPr>
            <a:spLocks noGrp="1"/>
          </p:cNvSpPr>
          <p:nvPr/>
        </p:nvSpPr>
        <p:spPr>
          <a:xfrm>
            <a:off x="0" y="0"/>
            <a:ext cx="171450" cy="6858000"/>
          </a:xfrm>
          <a:prstGeom prst="rect">
            <a:avLst/>
          </a:prstGeom>
          <a:solidFill>
            <a:srgbClr val="A88CFF"/>
          </a:solidFill>
          <a:ln w="0">
            <a:noFill/>
            <a:prstDash val="solid"/>
          </a:ln>
        </p:spPr>
      </p:sp>
      <p:sp>
        <p:nvSpPr>
          <p:cNvPr id="2" name="title-eyebrow">
            <a:extLst>
              <a:ext uri="{FF2B5EF4-FFF2-40B4-BE49-F238E27FC236}">
                <a16:creationId xmlns:a16="http://schemas.microsoft.com/office/drawing/2014/main" id="{CA68F8B5-4891-48DA-8D82-A389FC0D2915}"/>
              </a:ext>
            </a:extLst>
          </p:cNvPr>
          <p:cNvSpPr>
            <a:spLocks noGrp="1"/>
          </p:cNvSpPr>
          <p:nvPr/>
        </p:nvSpPr>
        <p:spPr>
          <a:xfrm>
            <a:off x="666750" y="523875"/>
            <a:ext cx="8096250" cy="361950"/>
          </a:xfrm>
          <a:prstGeom prst="rect">
            <a:avLst/>
          </a:prstGeom>
          <a:noFill/>
          <a:ln w="0">
            <a:noFill/>
            <a:prstDash val="solid"/>
          </a:ln>
        </p:spPr>
        <p:txBody>
          <a:bodyPr/>
          <a:lstStyle/>
          <a:p>
            <a:pPr algn="l">
              <a:defRPr sz="1800" b="1" i="0">
                <a:solidFill>
                  <a:srgbClr val="A88CFF"/>
                </a:solidFill>
              </a:defRPr>
            </a:pPr>
            <a:r>
              <a:rPr sz="1800" b="1" i="0">
                <a:solidFill>
                  <a:srgbClr val="A88CFF"/>
                </a:solidFill>
              </a:rPr>
              <a:t>AP PHYSICS C: MECHANICS · UNIT 6 · 10–15% OF MCQ SECTION</a:t>
            </a:r>
          </a:p>
        </p:txBody>
      </p:sp>
      <p:sp>
        <p:nvSpPr>
          <p:cNvPr id="3" name="topic-title">
            <a:extLst>
              <a:ext uri="{FF2B5EF4-FFF2-40B4-BE49-F238E27FC236}">
                <a16:creationId xmlns:a16="http://schemas.microsoft.com/office/drawing/2014/main" id="{DECE0EC9-0051-494C-9E34-A5EA14AE975A}"/>
              </a:ext>
            </a:extLst>
          </p:cNvPr>
          <p:cNvSpPr>
            <a:spLocks noGrp="1"/>
          </p:cNvSpPr>
          <p:nvPr/>
        </p:nvSpPr>
        <p:spPr>
          <a:xfrm>
            <a:off x="666750" y="1143000"/>
            <a:ext cx="8001000" cy="2190750"/>
          </a:xfrm>
          <a:prstGeom prst="rect">
            <a:avLst/>
          </a:prstGeom>
          <a:noFill/>
          <a:ln w="0">
            <a:noFill/>
            <a:prstDash val="solid"/>
          </a:ln>
        </p:spPr>
        <p:txBody>
          <a:bodyPr/>
          <a:lstStyle/>
          <a:p>
            <a:pPr algn="l">
              <a:defRPr sz="5400" b="1" i="0">
                <a:solidFill>
                  <a:srgbClr val="F4F0E2"/>
                </a:solidFill>
              </a:defRPr>
            </a:pPr>
            <a:r>
              <a:rPr sz="5400" b="1" i="0">
                <a:solidFill>
                  <a:srgbClr val="F4F0E2"/>
                </a:solidFill>
              </a:rPr>
              <a:t>Energy and Momentum of Rotating Systems</a:t>
            </a:r>
          </a:p>
        </p:txBody>
      </p:sp>
      <p:sp>
        <p:nvSpPr>
          <p:cNvPr id="4" name="lesson-title">
            <a:extLst>
              <a:ext uri="{FF2B5EF4-FFF2-40B4-BE49-F238E27FC236}">
                <a16:creationId xmlns:a16="http://schemas.microsoft.com/office/drawing/2014/main" id="{78F30212-129B-4631-B613-9FF5250ADC71}"/>
              </a:ext>
            </a:extLst>
          </p:cNvPr>
          <p:cNvSpPr>
            <a:spLocks noGrp="1"/>
          </p:cNvSpPr>
          <p:nvPr/>
        </p:nvSpPr>
        <p:spPr>
          <a:xfrm>
            <a:off x="666750" y="3571875"/>
            <a:ext cx="8001000" cy="495300"/>
          </a:xfrm>
          <a:prstGeom prst="rect">
            <a:avLst/>
          </a:prstGeom>
          <a:noFill/>
          <a:ln w="0">
            <a:noFill/>
            <a:prstDash val="solid"/>
          </a:ln>
        </p:spPr>
        <p:txBody>
          <a:bodyPr/>
          <a:lstStyle/>
          <a:p>
            <a:pPr algn="l">
              <a:defRPr sz="2850" b="1" i="0">
                <a:solidFill>
                  <a:srgbClr val="A88CFF"/>
                </a:solidFill>
              </a:defRPr>
            </a:pPr>
            <a:r>
              <a:rPr sz="2850" b="1" i="0">
                <a:solidFill>
                  <a:srgbClr val="A88CFF"/>
                </a:solidFill>
              </a:rPr>
              <a:t>The Collapsing Star’s Spin</a:t>
            </a:r>
          </a:p>
        </p:txBody>
      </p:sp>
      <p:sp>
        <p:nvSpPr>
          <p:cNvPr id="5" name="lesson-hook">
            <a:extLst>
              <a:ext uri="{FF2B5EF4-FFF2-40B4-BE49-F238E27FC236}">
                <a16:creationId xmlns:a16="http://schemas.microsoft.com/office/drawing/2014/main" id="{E97D19C0-CAF7-447F-853D-19F97FE70F2F}"/>
              </a:ext>
            </a:extLst>
          </p:cNvPr>
          <p:cNvSpPr>
            <a:spLocks noGrp="1"/>
          </p:cNvSpPr>
          <p:nvPr/>
        </p:nvSpPr>
        <p:spPr>
          <a:xfrm>
            <a:off x="666750" y="4333875"/>
            <a:ext cx="8096250" cy="1047750"/>
          </a:xfrm>
          <a:prstGeom prst="rect">
            <a:avLst/>
          </a:prstGeom>
          <a:noFill/>
          <a:ln w="0">
            <a:noFill/>
            <a:prstDash val="solid"/>
          </a:ln>
        </p:spPr>
        <p:txBody>
          <a:bodyPr/>
          <a:lstStyle/>
          <a:p>
            <a:pPr algn="l">
              <a:defRPr sz="2100" b="0" i="0">
                <a:solidFill>
                  <a:srgbClr val="F4F0E2"/>
                </a:solidFill>
              </a:defRPr>
            </a:pPr>
            <a:r>
              <a:rPr sz="2100" b="0" i="0">
                <a:solidFill>
                  <a:srgbClr val="F4F0E2"/>
                </a:solidFill>
              </a:rPr>
              <a:t>Why does a collapsing star spin faster even when no external agent twists it?</a:t>
            </a:r>
          </a:p>
        </p:txBody>
      </p:sp>
      <p:sp>
        <p:nvSpPr>
          <p:cNvPr id="6" name="topic-ring">
            <a:extLst>
              <a:ext uri="{FF2B5EF4-FFF2-40B4-BE49-F238E27FC236}">
                <a16:creationId xmlns:a16="http://schemas.microsoft.com/office/drawing/2014/main" id="{36DFFBD9-FC57-46F2-8DA3-AE2720D53F73}"/>
              </a:ext>
            </a:extLst>
          </p:cNvPr>
          <p:cNvSpPr>
            <a:spLocks noGrp="1"/>
          </p:cNvSpPr>
          <p:nvPr/>
        </p:nvSpPr>
        <p:spPr>
          <a:xfrm>
            <a:off x="9477375" y="1190625"/>
            <a:ext cx="1952625" cy="1952625"/>
          </a:xfrm>
          <a:prstGeom prst="ellipse">
            <a:avLst/>
          </a:prstGeom>
          <a:solidFill>
            <a:srgbClr val="A88CFF"/>
          </a:solidFill>
          <a:ln w="0">
            <a:noFill/>
            <a:prstDash val="solid"/>
          </a:ln>
        </p:spPr>
      </p:sp>
      <p:sp>
        <p:nvSpPr>
          <p:cNvPr id="7" name="topic-ring-center">
            <a:extLst>
              <a:ext uri="{FF2B5EF4-FFF2-40B4-BE49-F238E27FC236}">
                <a16:creationId xmlns:a16="http://schemas.microsoft.com/office/drawing/2014/main" id="{B3E70C05-A1D3-4163-B9CF-87956EFB0A7F}"/>
              </a:ext>
            </a:extLst>
          </p:cNvPr>
          <p:cNvSpPr>
            <a:spLocks noGrp="1"/>
          </p:cNvSpPr>
          <p:nvPr/>
        </p:nvSpPr>
        <p:spPr>
          <a:xfrm>
            <a:off x="10067925" y="1781175"/>
            <a:ext cx="771525" cy="771525"/>
          </a:xfrm>
          <a:prstGeom prst="ellipse">
            <a:avLst/>
          </a:prstGeom>
          <a:solidFill>
            <a:srgbClr val="0B342E"/>
          </a:solidFill>
          <a:ln w="0">
            <a:noFill/>
            <a:prstDash val="solid"/>
          </a:ln>
        </p:spPr>
      </p:sp>
      <p:sp>
        <p:nvSpPr>
          <p:cNvPr id="8" name="lesson-format">
            <a:extLst>
              <a:ext uri="{FF2B5EF4-FFF2-40B4-BE49-F238E27FC236}">
                <a16:creationId xmlns:a16="http://schemas.microsoft.com/office/drawing/2014/main" id="{405DA55C-20BC-4D13-819D-CE7D7071F2DA}"/>
              </a:ext>
            </a:extLst>
          </p:cNvPr>
          <p:cNvSpPr>
            <a:spLocks noGrp="1"/>
          </p:cNvSpPr>
          <p:nvPr/>
        </p:nvSpPr>
        <p:spPr>
          <a:xfrm>
            <a:off x="666750" y="5810250"/>
            <a:ext cx="8858250" cy="285750"/>
          </a:xfrm>
          <a:prstGeom prst="rect">
            <a:avLst/>
          </a:prstGeom>
          <a:noFill/>
          <a:ln w="0">
            <a:noFill/>
            <a:prstDash val="solid"/>
          </a:ln>
        </p:spPr>
        <p:txBody>
          <a:bodyPr/>
          <a:lstStyle/>
          <a:p>
            <a:pPr algn="l">
              <a:defRPr sz="1650" b="1" i="0">
                <a:solidFill>
                  <a:srgbClr val="A88CFF"/>
                </a:solidFill>
              </a:defRPr>
            </a:pPr>
            <a:r>
              <a:rPr sz="1650" b="1" i="0">
                <a:solidFill>
                  <a:srgbClr val="A88CFF"/>
                </a:solidFill>
              </a:rPr>
              <a:t>EDITABLE · 45-MINUTE CLASSROOM LESSON · CALCULUS-BASED</a:t>
            </a:r>
          </a:p>
        </p:txBody>
      </p:sp>
      <p:sp>
        <p:nvSpPr>
          <p:cNvPr id="9" name="group-label">
            <a:extLst>
              <a:ext uri="{FF2B5EF4-FFF2-40B4-BE49-F238E27FC236}">
                <a16:creationId xmlns:a16="http://schemas.microsoft.com/office/drawing/2014/main" id="{D4768DC1-5981-4A7D-AED5-C592FD241075}"/>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A88CFF"/>
                </a:solidFill>
              </a:defRPr>
            </a:pPr>
            <a:r>
              <a:rPr sz="1650" b="1" i="0">
                <a:solidFill>
                  <a:srgbClr val="A88CFF"/>
                </a:solidFill>
              </a:rPr>
              <a:t>APC-M · UNIT 6 · AP PHYSICS C: MECHANICS</a:t>
            </a:r>
          </a:p>
        </p:txBody>
      </p:sp>
      <p:sp>
        <p:nvSpPr>
          <p:cNvPr id="10" name="page-number">
            <a:extLst>
              <a:ext uri="{FF2B5EF4-FFF2-40B4-BE49-F238E27FC236}">
                <a16:creationId xmlns:a16="http://schemas.microsoft.com/office/drawing/2014/main" id="{C8874DBB-2CED-402C-84D4-A773366D2B14}"/>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01 / 13</a:t>
            </a:r>
            <a:endParaRPr sz="1650" b="1" i="0">
              <a:solidFill>
                <a:srgbClr val="F4F0E2"/>
              </a:solidFill>
            </a:endParaRPr>
          </a:p>
        </p:txBody>
      </p:sp>
      <p:sp>
        <p:nvSpPr>
          <p:cNvPr id="11" name="rule-70-666">
            <a:extLst>
              <a:ext uri="{FF2B5EF4-FFF2-40B4-BE49-F238E27FC236}">
                <a16:creationId xmlns:a16="http://schemas.microsoft.com/office/drawing/2014/main" id="{BDEDE832-2FDA-49A9-95C1-156276C7AE1F}"/>
              </a:ext>
            </a:extLst>
          </p:cNvPr>
          <p:cNvSpPr>
            <a:spLocks noGrp="1"/>
          </p:cNvSpPr>
          <p:nvPr/>
        </p:nvSpPr>
        <p:spPr>
          <a:xfrm>
            <a:off x="666750" y="6343650"/>
            <a:ext cx="10858500" cy="9525"/>
          </a:xfrm>
          <a:prstGeom prst="rect">
            <a:avLst/>
          </a:prstGeom>
          <a:solidFill>
            <a:srgbClr val="47716A"/>
          </a:solidFill>
          <a:ln w="0">
            <a:noFill/>
            <a:prstDash val="solid"/>
          </a:ln>
        </p:spPr>
      </p:sp>
      <p:sp>
        <p:nvSpPr>
          <p:cNvPr id="12" name="course-footer">
            <a:extLst>
              <a:ext uri="{FF2B5EF4-FFF2-40B4-BE49-F238E27FC236}">
                <a16:creationId xmlns:a16="http://schemas.microsoft.com/office/drawing/2014/main" id="{4181DABE-AD30-48FF-A267-A73217E2BD91}"/>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COLLEGE BOARD AP PHYSICS · APC-M-U6 · 10–15%</a:t>
            </a:r>
          </a:p>
        </p:txBody>
      </p:sp>
    </p:spTree>
    <p:extLst>
      <p:ext uri="{BB962C8B-B14F-4D97-AF65-F5344CB8AC3E}">
        <p14:creationId xmlns:p14="http://schemas.microsoft.com/office/powerpoint/2010/main" val="14285387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4C3D10C3-B5BE-4AC1-B460-06BF794C70CE}"/>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APC-M · UNIT 6 · AP PHYSICS C: MECHANICS</a:t>
            </a:r>
          </a:p>
        </p:txBody>
      </p:sp>
      <p:sp>
        <p:nvSpPr>
          <p:cNvPr id="2" name="page-number">
            <a:extLst>
              <a:ext uri="{FF2B5EF4-FFF2-40B4-BE49-F238E27FC236}">
                <a16:creationId xmlns:a16="http://schemas.microsoft.com/office/drawing/2014/main" id="{CD99DFE5-0FCC-4A31-83FF-7AB0AB84E51E}"/>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10 / 13</a:t>
            </a:r>
            <a:endParaRPr sz="1650" b="1" i="0">
              <a:solidFill>
                <a:srgbClr val="0A332E"/>
              </a:solidFill>
            </a:endParaRPr>
          </a:p>
        </p:txBody>
      </p:sp>
      <p:sp>
        <p:nvSpPr>
          <p:cNvPr id="3" name="rule-70-666">
            <a:extLst>
              <a:ext uri="{FF2B5EF4-FFF2-40B4-BE49-F238E27FC236}">
                <a16:creationId xmlns:a16="http://schemas.microsoft.com/office/drawing/2014/main" id="{3647B18F-60B6-4E58-8160-4FB77CBA3B9B}"/>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E7A18E92-7562-421A-A7F2-45EB4FBF969E}"/>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APC-M-U6 · 10–15%</a:t>
            </a:r>
          </a:p>
        </p:txBody>
      </p:sp>
      <p:sp>
        <p:nvSpPr>
          <p:cNvPr id="5" name="slide-title">
            <a:extLst>
              <a:ext uri="{FF2B5EF4-FFF2-40B4-BE49-F238E27FC236}">
                <a16:creationId xmlns:a16="http://schemas.microsoft.com/office/drawing/2014/main" id="{40CB5528-20FA-405E-AE22-11EEFF9B2E63}"/>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Original AP-style free-response challenge</a:t>
            </a:r>
          </a:p>
        </p:txBody>
      </p:sp>
      <p:sp>
        <p:nvSpPr>
          <p:cNvPr id="6" name="exam-meta">
            <a:extLst>
              <a:ext uri="{FF2B5EF4-FFF2-40B4-BE49-F238E27FC236}">
                <a16:creationId xmlns:a16="http://schemas.microsoft.com/office/drawing/2014/main" id="{FF9F0CCD-F363-4056-8270-B6F267CCB75F}"/>
              </a:ext>
            </a:extLst>
          </p:cNvPr>
          <p:cNvSpPr>
            <a:spLocks noGrp="1"/>
          </p:cNvSpPr>
          <p:nvPr/>
        </p:nvSpPr>
        <p:spPr>
          <a:xfrm>
            <a:off x="666750" y="1600200"/>
            <a:ext cx="8572500" cy="34290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Calculus-based · 3 MARKS · DERIVE · CALCULATE · JUSTIFY</a:t>
            </a:r>
          </a:p>
        </p:txBody>
      </p:sp>
      <p:sp>
        <p:nvSpPr>
          <p:cNvPr id="7" name="exam-question-frame">
            <a:extLst>
              <a:ext uri="{FF2B5EF4-FFF2-40B4-BE49-F238E27FC236}">
                <a16:creationId xmlns:a16="http://schemas.microsoft.com/office/drawing/2014/main" id="{7007D90D-F130-4EEA-8C35-F025973E34D1}"/>
              </a:ext>
            </a:extLst>
          </p:cNvPr>
          <p:cNvSpPr>
            <a:spLocks noGrp="1"/>
          </p:cNvSpPr>
          <p:nvPr/>
        </p:nvSpPr>
        <p:spPr>
          <a:xfrm>
            <a:off x="666750" y="2143125"/>
            <a:ext cx="8096250" cy="2952750"/>
          </a:xfrm>
          <a:prstGeom prst="roundRect">
            <a:avLst>
              <a:gd name="adj" fmla="val 3871"/>
            </a:avLst>
          </a:prstGeom>
          <a:solidFill>
            <a:srgbClr val="F4F0E2"/>
          </a:solidFill>
          <a:ln w="9525">
            <a:solidFill>
              <a:srgbClr val="A9BBB4"/>
            </a:solidFill>
            <a:prstDash val="solid"/>
          </a:ln>
        </p:spPr>
      </p:sp>
      <p:sp>
        <p:nvSpPr>
          <p:cNvPr id="8" name="exam-question">
            <a:extLst>
              <a:ext uri="{FF2B5EF4-FFF2-40B4-BE49-F238E27FC236}">
                <a16:creationId xmlns:a16="http://schemas.microsoft.com/office/drawing/2014/main" id="{19A4B2DF-19F9-47EF-8BCD-43513E908F5F}"/>
              </a:ext>
            </a:extLst>
          </p:cNvPr>
          <p:cNvSpPr>
            <a:spLocks noGrp="1"/>
          </p:cNvSpPr>
          <p:nvPr/>
        </p:nvSpPr>
        <p:spPr>
          <a:xfrm>
            <a:off x="952500" y="2428875"/>
            <a:ext cx="7524750" cy="2381250"/>
          </a:xfrm>
          <a:prstGeom prst="rect">
            <a:avLst/>
          </a:prstGeom>
          <a:noFill/>
          <a:ln w="0">
            <a:noFill/>
            <a:prstDash val="solid"/>
          </a:ln>
        </p:spPr>
        <p:txBody>
          <a:bodyPr/>
          <a:lstStyle/>
          <a:p>
            <a:pPr algn="l">
              <a:defRPr sz="2025" b="1" i="0">
                <a:solidFill>
                  <a:srgbClr val="0A332E"/>
                </a:solidFill>
              </a:defRPr>
            </a:pPr>
            <a:r>
              <a:rPr sz="2025" b="1" i="0">
                <a:solidFill>
                  <a:srgbClr val="0A332E"/>
                </a:solidFill>
              </a:rPr>
              <a:t>A person of mass m walks from the edge to the center of a freely rotating disk of mass M and radius R. Initial angular speed is ω₀. Treat the person as a point mass and derive final ω.</a:t>
            </a:r>
          </a:p>
        </p:txBody>
      </p:sp>
      <p:sp>
        <p:nvSpPr>
          <p:cNvPr id="9" name="exam-method-frame">
            <a:extLst>
              <a:ext uri="{FF2B5EF4-FFF2-40B4-BE49-F238E27FC236}">
                <a16:creationId xmlns:a16="http://schemas.microsoft.com/office/drawing/2014/main" id="{9ECFE189-B771-4BB1-BF80-CEFB1B887C12}"/>
              </a:ext>
            </a:extLst>
          </p:cNvPr>
          <p:cNvSpPr>
            <a:spLocks noGrp="1"/>
          </p:cNvSpPr>
          <p:nvPr/>
        </p:nvSpPr>
        <p:spPr>
          <a:xfrm>
            <a:off x="9144000" y="2143125"/>
            <a:ext cx="2381250" cy="2952750"/>
          </a:xfrm>
          <a:prstGeom prst="roundRect">
            <a:avLst>
              <a:gd name="adj" fmla="val 4800"/>
            </a:avLst>
          </a:prstGeom>
          <a:solidFill>
            <a:srgbClr val="0B342E"/>
          </a:solidFill>
          <a:ln w="0">
            <a:noFill/>
            <a:prstDash val="solid"/>
          </a:ln>
        </p:spPr>
      </p:sp>
      <p:sp>
        <p:nvSpPr>
          <p:cNvPr id="10" name="exam-method">
            <a:extLst>
              <a:ext uri="{FF2B5EF4-FFF2-40B4-BE49-F238E27FC236}">
                <a16:creationId xmlns:a16="http://schemas.microsoft.com/office/drawing/2014/main" id="{4321472A-91BB-483E-8824-FA9CC70784DC}"/>
              </a:ext>
            </a:extLst>
          </p:cNvPr>
          <p:cNvSpPr>
            <a:spLocks noGrp="1"/>
          </p:cNvSpPr>
          <p:nvPr/>
        </p:nvSpPr>
        <p:spPr>
          <a:xfrm>
            <a:off x="9429750" y="2524125"/>
            <a:ext cx="1809750" cy="2238375"/>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SOLVE PAIR COMPARE JUSTIFY</a:t>
            </a:r>
          </a:p>
        </p:txBody>
      </p:sp>
      <p:sp>
        <p:nvSpPr>
          <p:cNvPr id="11" name="exam-original-note">
            <a:extLst>
              <a:ext uri="{FF2B5EF4-FFF2-40B4-BE49-F238E27FC236}">
                <a16:creationId xmlns:a16="http://schemas.microsoft.com/office/drawing/2014/main" id="{3DEAF633-261A-42D6-A733-E46AAB5188FC}"/>
              </a:ext>
            </a:extLst>
          </p:cNvPr>
          <p:cNvSpPr>
            <a:spLocks noGrp="1"/>
          </p:cNvSpPr>
          <p:nvPr/>
        </p:nvSpPr>
        <p:spPr>
          <a:xfrm>
            <a:off x="666750" y="5429250"/>
            <a:ext cx="10382250" cy="4000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Original GioPhysics AP-style question · not a College Board exam question.</a:t>
            </a:r>
          </a:p>
        </p:txBody>
      </p:sp>
    </p:spTree>
    <p:extLst>
      <p:ext uri="{BB962C8B-B14F-4D97-AF65-F5344CB8AC3E}">
        <p14:creationId xmlns:p14="http://schemas.microsoft.com/office/powerpoint/2010/main" val="13391872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8" name="group-label">
            <a:extLst>
              <a:ext uri="{FF2B5EF4-FFF2-40B4-BE49-F238E27FC236}">
                <a16:creationId xmlns:a16="http://schemas.microsoft.com/office/drawing/2014/main" id="{450D159C-5848-4D31-8755-DEC3E7BE6F2F}"/>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APC-M · UNIT 6 · AP PHYSICS C: MECHANICS</a:t>
            </a:r>
          </a:p>
        </p:txBody>
      </p:sp>
      <p:sp>
        <p:nvSpPr>
          <p:cNvPr id="2" name="page-number">
            <a:extLst>
              <a:ext uri="{FF2B5EF4-FFF2-40B4-BE49-F238E27FC236}">
                <a16:creationId xmlns:a16="http://schemas.microsoft.com/office/drawing/2014/main" id="{A6DF3F1F-B842-473E-951D-51BA2DB30A63}"/>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11 / 13</a:t>
            </a:r>
            <a:endParaRPr sz="1650" b="1" i="0">
              <a:solidFill>
                <a:srgbClr val="0A332E"/>
              </a:solidFill>
            </a:endParaRPr>
          </a:p>
        </p:txBody>
      </p:sp>
      <p:sp>
        <p:nvSpPr>
          <p:cNvPr id="3" name="rule-70-666">
            <a:extLst>
              <a:ext uri="{FF2B5EF4-FFF2-40B4-BE49-F238E27FC236}">
                <a16:creationId xmlns:a16="http://schemas.microsoft.com/office/drawing/2014/main" id="{7264AA6A-20DC-4DB4-87F3-17DAD1AC8B0A}"/>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7C659BE0-32EC-49C7-93B1-C8998B0250AE}"/>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APC-M-U6 · 10–15%</a:t>
            </a:r>
          </a:p>
        </p:txBody>
      </p:sp>
      <p:sp>
        <p:nvSpPr>
          <p:cNvPr id="5" name="slide-title">
            <a:extLst>
              <a:ext uri="{FF2B5EF4-FFF2-40B4-BE49-F238E27FC236}">
                <a16:creationId xmlns:a16="http://schemas.microsoft.com/office/drawing/2014/main" id="{D33B0849-CDE2-43F2-86F2-AF2D4C05E353}"/>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Mark it like an examiner</a:t>
            </a:r>
          </a:p>
        </p:txBody>
      </p:sp>
      <p:sp>
        <p:nvSpPr>
          <p:cNvPr id="6" name="marking-instruction">
            <a:extLst>
              <a:ext uri="{FF2B5EF4-FFF2-40B4-BE49-F238E27FC236}">
                <a16:creationId xmlns:a16="http://schemas.microsoft.com/office/drawing/2014/main" id="{3642B772-C54F-4F46-95E7-3D3A0E79AAAF}"/>
              </a:ext>
            </a:extLst>
          </p:cNvPr>
          <p:cNvSpPr>
            <a:spLocks noGrp="1"/>
          </p:cNvSpPr>
          <p:nvPr/>
        </p:nvSpPr>
        <p:spPr>
          <a:xfrm>
            <a:off x="666750" y="1581150"/>
            <a:ext cx="9906000" cy="381000"/>
          </a:xfrm>
          <a:prstGeom prst="rect">
            <a:avLst/>
          </a:prstGeom>
          <a:noFill/>
          <a:ln w="0">
            <a:noFill/>
            <a:prstDash val="solid"/>
          </a:ln>
        </p:spPr>
        <p:txBody>
          <a:bodyPr/>
          <a:lstStyle/>
          <a:p>
            <a:pPr algn="l">
              <a:defRPr sz="1875" b="0" i="0">
                <a:solidFill>
                  <a:srgbClr val="48635E"/>
                </a:solidFill>
              </a:defRPr>
            </a:pPr>
            <a:r>
              <a:rPr sz="1875" b="0" i="0">
                <a:solidFill>
                  <a:srgbClr val="48635E"/>
                </a:solidFill>
              </a:rPr>
              <a:t>Compare evidence, award one idea at a time, then improve one line.</a:t>
            </a:r>
          </a:p>
        </p:txBody>
      </p:sp>
      <p:sp>
        <p:nvSpPr>
          <p:cNvPr id="7" name="mark-number-1">
            <a:extLst>
              <a:ext uri="{FF2B5EF4-FFF2-40B4-BE49-F238E27FC236}">
                <a16:creationId xmlns:a16="http://schemas.microsoft.com/office/drawing/2014/main" id="{66F4A524-7C84-4D9C-99B2-D15A659388EC}"/>
              </a:ext>
            </a:extLst>
          </p:cNvPr>
          <p:cNvSpPr>
            <a:spLocks noGrp="1"/>
          </p:cNvSpPr>
          <p:nvPr/>
        </p:nvSpPr>
        <p:spPr>
          <a:xfrm>
            <a:off x="666750" y="2266950"/>
            <a:ext cx="457200" cy="457200"/>
          </a:xfrm>
          <a:prstGeom prst="ellipse">
            <a:avLst/>
          </a:prstGeom>
          <a:solidFill>
            <a:srgbClr val="6336D6"/>
          </a:solidFill>
          <a:ln w="0">
            <a:noFill/>
            <a:prstDash val="solid"/>
          </a:ln>
        </p:spPr>
      </p:sp>
      <p:sp>
        <p:nvSpPr>
          <p:cNvPr id="8" name="mark-number-text-1">
            <a:extLst>
              <a:ext uri="{FF2B5EF4-FFF2-40B4-BE49-F238E27FC236}">
                <a16:creationId xmlns:a16="http://schemas.microsoft.com/office/drawing/2014/main" id="{B40B6491-6157-4681-B08D-D8AD8E81EA0A}"/>
              </a:ext>
            </a:extLst>
          </p:cNvPr>
          <p:cNvSpPr>
            <a:spLocks noGrp="1"/>
          </p:cNvSpPr>
          <p:nvPr/>
        </p:nvSpPr>
        <p:spPr>
          <a:xfrm>
            <a:off x="666750" y="23241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1</a:t>
            </a:r>
          </a:p>
        </p:txBody>
      </p:sp>
      <p:sp>
        <p:nvSpPr>
          <p:cNvPr id="9" name="mark-point-1">
            <a:extLst>
              <a:ext uri="{FF2B5EF4-FFF2-40B4-BE49-F238E27FC236}">
                <a16:creationId xmlns:a16="http://schemas.microsoft.com/office/drawing/2014/main" id="{0CD3214D-445A-4C58-927A-FB7C383F49AF}"/>
              </a:ext>
            </a:extLst>
          </p:cNvPr>
          <p:cNvSpPr>
            <a:spLocks noGrp="1"/>
          </p:cNvSpPr>
          <p:nvPr/>
        </p:nvSpPr>
        <p:spPr>
          <a:xfrm>
            <a:off x="1333500" y="22288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Ii = ½MR² + mR².</a:t>
            </a:r>
          </a:p>
        </p:txBody>
      </p:sp>
      <p:sp>
        <p:nvSpPr>
          <p:cNvPr id="10" name="mark-number-2">
            <a:extLst>
              <a:ext uri="{FF2B5EF4-FFF2-40B4-BE49-F238E27FC236}">
                <a16:creationId xmlns:a16="http://schemas.microsoft.com/office/drawing/2014/main" id="{025339BE-76B3-4045-A1F6-07DB89D67137}"/>
              </a:ext>
            </a:extLst>
          </p:cNvPr>
          <p:cNvSpPr>
            <a:spLocks noGrp="1"/>
          </p:cNvSpPr>
          <p:nvPr/>
        </p:nvSpPr>
        <p:spPr>
          <a:xfrm>
            <a:off x="666750" y="3333750"/>
            <a:ext cx="457200" cy="457200"/>
          </a:xfrm>
          <a:prstGeom prst="ellipse">
            <a:avLst/>
          </a:prstGeom>
          <a:solidFill>
            <a:srgbClr val="6336D6"/>
          </a:solidFill>
          <a:ln w="0">
            <a:noFill/>
            <a:prstDash val="solid"/>
          </a:ln>
        </p:spPr>
      </p:sp>
      <p:sp>
        <p:nvSpPr>
          <p:cNvPr id="11" name="mark-number-text-2">
            <a:extLst>
              <a:ext uri="{FF2B5EF4-FFF2-40B4-BE49-F238E27FC236}">
                <a16:creationId xmlns:a16="http://schemas.microsoft.com/office/drawing/2014/main" id="{5E40E265-E4AE-44DC-8A3E-304DE716A723}"/>
              </a:ext>
            </a:extLst>
          </p:cNvPr>
          <p:cNvSpPr>
            <a:spLocks noGrp="1"/>
          </p:cNvSpPr>
          <p:nvPr/>
        </p:nvSpPr>
        <p:spPr>
          <a:xfrm>
            <a:off x="666750" y="33909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2</a:t>
            </a:r>
          </a:p>
        </p:txBody>
      </p:sp>
      <p:sp>
        <p:nvSpPr>
          <p:cNvPr id="12" name="mark-point-2">
            <a:extLst>
              <a:ext uri="{FF2B5EF4-FFF2-40B4-BE49-F238E27FC236}">
                <a16:creationId xmlns:a16="http://schemas.microsoft.com/office/drawing/2014/main" id="{7F7439B2-958F-483E-AF67-E59E0A39CB0A}"/>
              </a:ext>
            </a:extLst>
          </p:cNvPr>
          <p:cNvSpPr>
            <a:spLocks noGrp="1"/>
          </p:cNvSpPr>
          <p:nvPr/>
        </p:nvSpPr>
        <p:spPr>
          <a:xfrm>
            <a:off x="1333500" y="32956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If = ½MR².</a:t>
            </a:r>
          </a:p>
        </p:txBody>
      </p:sp>
      <p:sp>
        <p:nvSpPr>
          <p:cNvPr id="13" name="mark-number-3">
            <a:extLst>
              <a:ext uri="{FF2B5EF4-FFF2-40B4-BE49-F238E27FC236}">
                <a16:creationId xmlns:a16="http://schemas.microsoft.com/office/drawing/2014/main" id="{622B09C3-6E07-4413-90B2-182C1293D6F9}"/>
              </a:ext>
            </a:extLst>
          </p:cNvPr>
          <p:cNvSpPr>
            <a:spLocks noGrp="1"/>
          </p:cNvSpPr>
          <p:nvPr/>
        </p:nvSpPr>
        <p:spPr>
          <a:xfrm>
            <a:off x="666750" y="4400550"/>
            <a:ext cx="457200" cy="457200"/>
          </a:xfrm>
          <a:prstGeom prst="ellipse">
            <a:avLst/>
          </a:prstGeom>
          <a:solidFill>
            <a:srgbClr val="6336D6"/>
          </a:solidFill>
          <a:ln w="0">
            <a:noFill/>
            <a:prstDash val="solid"/>
          </a:ln>
        </p:spPr>
      </p:sp>
      <p:sp>
        <p:nvSpPr>
          <p:cNvPr id="14" name="mark-number-text-3">
            <a:extLst>
              <a:ext uri="{FF2B5EF4-FFF2-40B4-BE49-F238E27FC236}">
                <a16:creationId xmlns:a16="http://schemas.microsoft.com/office/drawing/2014/main" id="{99995B45-69D7-4667-A91E-4934C3D6DB8E}"/>
              </a:ext>
            </a:extLst>
          </p:cNvPr>
          <p:cNvSpPr>
            <a:spLocks noGrp="1"/>
          </p:cNvSpPr>
          <p:nvPr/>
        </p:nvSpPr>
        <p:spPr>
          <a:xfrm>
            <a:off x="666750" y="44577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3</a:t>
            </a:r>
          </a:p>
        </p:txBody>
      </p:sp>
      <p:sp>
        <p:nvSpPr>
          <p:cNvPr id="15" name="mark-point-3">
            <a:extLst>
              <a:ext uri="{FF2B5EF4-FFF2-40B4-BE49-F238E27FC236}">
                <a16:creationId xmlns:a16="http://schemas.microsoft.com/office/drawing/2014/main" id="{1F14E2D5-21D4-4D46-B14B-083C549F7567}"/>
              </a:ext>
            </a:extLst>
          </p:cNvPr>
          <p:cNvSpPr>
            <a:spLocks noGrp="1"/>
          </p:cNvSpPr>
          <p:nvPr/>
        </p:nvSpPr>
        <p:spPr>
          <a:xfrm>
            <a:off x="1333500" y="43624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Conserve L: ωf = (Ii/If)ω₀ = (1 + 2m/M)ω₀.</a:t>
            </a:r>
          </a:p>
        </p:txBody>
      </p:sp>
      <p:sp>
        <p:nvSpPr>
          <p:cNvPr id="16" name="improvement-band">
            <a:extLst>
              <a:ext uri="{FF2B5EF4-FFF2-40B4-BE49-F238E27FC236}">
                <a16:creationId xmlns:a16="http://schemas.microsoft.com/office/drawing/2014/main" id="{F4E43DA4-3B08-4E72-AA3B-49ECCD657239}"/>
              </a:ext>
            </a:extLst>
          </p:cNvPr>
          <p:cNvSpPr>
            <a:spLocks noGrp="1"/>
          </p:cNvSpPr>
          <p:nvPr/>
        </p:nvSpPr>
        <p:spPr>
          <a:xfrm>
            <a:off x="666750" y="5524500"/>
            <a:ext cx="10858500" cy="552450"/>
          </a:xfrm>
          <a:prstGeom prst="roundRect">
            <a:avLst>
              <a:gd name="adj" fmla="val 20690"/>
            </a:avLst>
          </a:prstGeom>
          <a:solidFill>
            <a:srgbClr val="0B342E"/>
          </a:solidFill>
          <a:ln w="0">
            <a:noFill/>
            <a:prstDash val="solid"/>
          </a:ln>
        </p:spPr>
      </p:sp>
      <p:sp>
        <p:nvSpPr>
          <p:cNvPr id="17" name="improvement-prompt">
            <a:extLst>
              <a:ext uri="{FF2B5EF4-FFF2-40B4-BE49-F238E27FC236}">
                <a16:creationId xmlns:a16="http://schemas.microsoft.com/office/drawing/2014/main" id="{FA016CCD-3762-4A08-ACB8-A41FB772E0A2}"/>
              </a:ext>
            </a:extLst>
          </p:cNvPr>
          <p:cNvSpPr>
            <a:spLocks noGrp="1"/>
          </p:cNvSpPr>
          <p:nvPr/>
        </p:nvSpPr>
        <p:spPr>
          <a:xfrm>
            <a:off x="904875" y="5657850"/>
            <a:ext cx="10382250" cy="32385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Add one missing representation, one unit and one sentence of physical justification.</a:t>
            </a:r>
          </a:p>
        </p:txBody>
      </p:sp>
    </p:spTree>
    <p:extLst>
      <p:ext uri="{BB962C8B-B14F-4D97-AF65-F5344CB8AC3E}">
        <p14:creationId xmlns:p14="http://schemas.microsoft.com/office/powerpoint/2010/main" val="15436457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1" name="group-label">
            <a:extLst>
              <a:ext uri="{FF2B5EF4-FFF2-40B4-BE49-F238E27FC236}">
                <a16:creationId xmlns:a16="http://schemas.microsoft.com/office/drawing/2014/main" id="{D64F3C39-C11D-4BA2-8BA9-28A3C54CA456}"/>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APC-M · UNIT 6 · AP PHYSICS C: MECHANICS</a:t>
            </a:r>
          </a:p>
        </p:txBody>
      </p:sp>
      <p:sp>
        <p:nvSpPr>
          <p:cNvPr id="2" name="page-number">
            <a:extLst>
              <a:ext uri="{FF2B5EF4-FFF2-40B4-BE49-F238E27FC236}">
                <a16:creationId xmlns:a16="http://schemas.microsoft.com/office/drawing/2014/main" id="{2D73F5F7-ED49-482C-8886-FE8A789E0659}"/>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12 / 13</a:t>
            </a:r>
            <a:endParaRPr sz="1650" b="1" i="0">
              <a:solidFill>
                <a:srgbClr val="0A332E"/>
              </a:solidFill>
            </a:endParaRPr>
          </a:p>
        </p:txBody>
      </p:sp>
      <p:sp>
        <p:nvSpPr>
          <p:cNvPr id="3" name="rule-70-666">
            <a:extLst>
              <a:ext uri="{FF2B5EF4-FFF2-40B4-BE49-F238E27FC236}">
                <a16:creationId xmlns:a16="http://schemas.microsoft.com/office/drawing/2014/main" id="{03A2F4C2-D62F-47F2-805C-BAF81D2AB3C8}"/>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29A26F33-15F7-4915-9B08-515FA6754F7B}"/>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APC-M-U6 · 10–15%</a:t>
            </a:r>
          </a:p>
        </p:txBody>
      </p:sp>
      <p:sp>
        <p:nvSpPr>
          <p:cNvPr id="5" name="slide-title">
            <a:extLst>
              <a:ext uri="{FF2B5EF4-FFF2-40B4-BE49-F238E27FC236}">
                <a16:creationId xmlns:a16="http://schemas.microsoft.com/office/drawing/2014/main" id="{A82F13E5-A267-47F3-AF29-67A61C2D4B53}"/>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Final quiz: four questions, one calm brain</a:t>
            </a:r>
          </a:p>
        </p:txBody>
      </p:sp>
      <p:sp>
        <p:nvSpPr>
          <p:cNvPr id="6" name="quiz-instruction">
            <a:extLst>
              <a:ext uri="{FF2B5EF4-FFF2-40B4-BE49-F238E27FC236}">
                <a16:creationId xmlns:a16="http://schemas.microsoft.com/office/drawing/2014/main" id="{3C9F7806-EA12-4077-952D-A0741246F998}"/>
              </a:ext>
            </a:extLst>
          </p:cNvPr>
          <p:cNvSpPr>
            <a:spLocks noGrp="1"/>
          </p:cNvSpPr>
          <p:nvPr/>
        </p:nvSpPr>
        <p:spPr>
          <a:xfrm>
            <a:off x="666750" y="1543050"/>
            <a:ext cx="10001250" cy="381000"/>
          </a:xfrm>
          <a:prstGeom prst="rect">
            <a:avLst/>
          </a:prstGeom>
          <a:noFill/>
          <a:ln w="0">
            <a:noFill/>
            <a:prstDash val="solid"/>
          </a:ln>
        </p:spPr>
        <p:txBody>
          <a:bodyPr/>
          <a:lstStyle/>
          <a:p>
            <a:pPr algn="l">
              <a:defRPr sz="1800" b="0" i="0">
                <a:solidFill>
                  <a:srgbClr val="48635E"/>
                </a:solidFill>
              </a:defRPr>
            </a:pPr>
            <a:r>
              <a:rPr sz="1800" b="0" i="0">
                <a:solidFill>
                  <a:srgbClr val="48635E"/>
                </a:solidFill>
              </a:rPr>
              <a:t>Answer all four. Add one reason to the question you found hardest.</a:t>
            </a:r>
          </a:p>
        </p:txBody>
      </p:sp>
      <p:sp>
        <p:nvSpPr>
          <p:cNvPr id="7" name="quiz-question-label-1">
            <a:extLst>
              <a:ext uri="{FF2B5EF4-FFF2-40B4-BE49-F238E27FC236}">
                <a16:creationId xmlns:a16="http://schemas.microsoft.com/office/drawing/2014/main" id="{956810B7-AB26-44BE-9B1C-C722088F3457}"/>
              </a:ext>
            </a:extLst>
          </p:cNvPr>
          <p:cNvSpPr>
            <a:spLocks noGrp="1"/>
          </p:cNvSpPr>
          <p:nvPr/>
        </p:nvSpPr>
        <p:spPr>
          <a:xfrm>
            <a:off x="666750" y="2143125"/>
            <a:ext cx="2095500" cy="26670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Q1</a:t>
            </a:r>
          </a:p>
        </p:txBody>
      </p:sp>
      <p:sp>
        <p:nvSpPr>
          <p:cNvPr id="8" name="quiz-question-1">
            <a:extLst>
              <a:ext uri="{FF2B5EF4-FFF2-40B4-BE49-F238E27FC236}">
                <a16:creationId xmlns:a16="http://schemas.microsoft.com/office/drawing/2014/main" id="{0BDEB059-6959-41A5-9EEC-9DFC2A981E37}"/>
              </a:ext>
            </a:extLst>
          </p:cNvPr>
          <p:cNvSpPr>
            <a:spLocks noGrp="1"/>
          </p:cNvSpPr>
          <p:nvPr/>
        </p:nvSpPr>
        <p:spPr>
          <a:xfrm>
            <a:off x="6667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Which relationship belongs at the center of this unit model?</a:t>
            </a:r>
          </a:p>
        </p:txBody>
      </p:sp>
      <p:sp>
        <p:nvSpPr>
          <p:cNvPr id="9" name="quiz-choices-1">
            <a:extLst>
              <a:ext uri="{FF2B5EF4-FFF2-40B4-BE49-F238E27FC236}">
                <a16:creationId xmlns:a16="http://schemas.microsoft.com/office/drawing/2014/main" id="{123E726D-E7B1-4DA3-BBFD-F07DC29AD1B8}"/>
              </a:ext>
            </a:extLst>
          </p:cNvPr>
          <p:cNvSpPr>
            <a:spLocks noGrp="1"/>
          </p:cNvSpPr>
          <p:nvPr/>
        </p:nvSpPr>
        <p:spPr>
          <a:xfrm>
            <a:off x="666750" y="3171825"/>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L = Iω · B speed = distance only · C energy = force/time · D field = charge × time</a:t>
            </a:r>
          </a:p>
        </p:txBody>
      </p:sp>
      <p:sp>
        <p:nvSpPr>
          <p:cNvPr id="10" name="rule-70-425">
            <a:extLst>
              <a:ext uri="{FF2B5EF4-FFF2-40B4-BE49-F238E27FC236}">
                <a16:creationId xmlns:a16="http://schemas.microsoft.com/office/drawing/2014/main" id="{D12EAEFF-8780-40CB-9543-42D605C0A1C9}"/>
              </a:ext>
            </a:extLst>
          </p:cNvPr>
          <p:cNvSpPr>
            <a:spLocks noGrp="1"/>
          </p:cNvSpPr>
          <p:nvPr/>
        </p:nvSpPr>
        <p:spPr>
          <a:xfrm>
            <a:off x="666750" y="4048125"/>
            <a:ext cx="5143500" cy="9525"/>
          </a:xfrm>
          <a:prstGeom prst="rect">
            <a:avLst/>
          </a:prstGeom>
          <a:solidFill>
            <a:srgbClr val="A9BBB4"/>
          </a:solidFill>
          <a:ln w="0">
            <a:noFill/>
            <a:prstDash val="solid"/>
          </a:ln>
        </p:spPr>
      </p:sp>
      <p:sp>
        <p:nvSpPr>
          <p:cNvPr id="11" name="quiz-question-label-2">
            <a:extLst>
              <a:ext uri="{FF2B5EF4-FFF2-40B4-BE49-F238E27FC236}">
                <a16:creationId xmlns:a16="http://schemas.microsoft.com/office/drawing/2014/main" id="{9D068F4F-86BD-417C-B55F-755C4B1E58DF}"/>
              </a:ext>
            </a:extLst>
          </p:cNvPr>
          <p:cNvSpPr>
            <a:spLocks noGrp="1"/>
          </p:cNvSpPr>
          <p:nvPr/>
        </p:nvSpPr>
        <p:spPr>
          <a:xfrm>
            <a:off x="6191250" y="2143125"/>
            <a:ext cx="2095500" cy="26670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Q2</a:t>
            </a:r>
          </a:p>
        </p:txBody>
      </p:sp>
      <p:sp>
        <p:nvSpPr>
          <p:cNvPr id="12" name="quiz-question-2">
            <a:extLst>
              <a:ext uri="{FF2B5EF4-FFF2-40B4-BE49-F238E27FC236}">
                <a16:creationId xmlns:a16="http://schemas.microsoft.com/office/drawing/2014/main" id="{F1700D97-B2EB-4E74-80E2-6B5F86BCBD89}"/>
              </a:ext>
            </a:extLst>
          </p:cNvPr>
          <p:cNvSpPr>
            <a:spLocks noGrp="1"/>
          </p:cNvSpPr>
          <p:nvPr/>
        </p:nvSpPr>
        <p:spPr>
          <a:xfrm>
            <a:off x="61912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Which AP science practice is used when students plot labelled quantitative data?</a:t>
            </a:r>
          </a:p>
        </p:txBody>
      </p:sp>
      <p:sp>
        <p:nvSpPr>
          <p:cNvPr id="13" name="quiz-choices-2">
            <a:extLst>
              <a:ext uri="{FF2B5EF4-FFF2-40B4-BE49-F238E27FC236}">
                <a16:creationId xmlns:a16="http://schemas.microsoft.com/office/drawing/2014/main" id="{DB963F1A-F90B-4197-B11E-AC5F7C422187}"/>
              </a:ext>
            </a:extLst>
          </p:cNvPr>
          <p:cNvSpPr>
            <a:spLocks noGrp="1"/>
          </p:cNvSpPr>
          <p:nvPr/>
        </p:nvSpPr>
        <p:spPr>
          <a:xfrm>
            <a:off x="6191250" y="3171825"/>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1.B · B 2.D · C 3.A · D none</a:t>
            </a:r>
          </a:p>
        </p:txBody>
      </p:sp>
      <p:sp>
        <p:nvSpPr>
          <p:cNvPr id="14" name="rule-650-425">
            <a:extLst>
              <a:ext uri="{FF2B5EF4-FFF2-40B4-BE49-F238E27FC236}">
                <a16:creationId xmlns:a16="http://schemas.microsoft.com/office/drawing/2014/main" id="{39059DC5-F0EB-44C9-B1F6-9256C93FBB60}"/>
              </a:ext>
            </a:extLst>
          </p:cNvPr>
          <p:cNvSpPr>
            <a:spLocks noGrp="1"/>
          </p:cNvSpPr>
          <p:nvPr/>
        </p:nvSpPr>
        <p:spPr>
          <a:xfrm>
            <a:off x="6191250" y="4048125"/>
            <a:ext cx="5143500" cy="9525"/>
          </a:xfrm>
          <a:prstGeom prst="rect">
            <a:avLst/>
          </a:prstGeom>
          <a:solidFill>
            <a:srgbClr val="A9BBB4"/>
          </a:solidFill>
          <a:ln w="0">
            <a:noFill/>
            <a:prstDash val="solid"/>
          </a:ln>
        </p:spPr>
      </p:sp>
      <p:sp>
        <p:nvSpPr>
          <p:cNvPr id="15" name="quiz-question-label-3">
            <a:extLst>
              <a:ext uri="{FF2B5EF4-FFF2-40B4-BE49-F238E27FC236}">
                <a16:creationId xmlns:a16="http://schemas.microsoft.com/office/drawing/2014/main" id="{7DBC6027-319E-44E5-B27B-FE792726BD9D}"/>
              </a:ext>
            </a:extLst>
          </p:cNvPr>
          <p:cNvSpPr>
            <a:spLocks noGrp="1"/>
          </p:cNvSpPr>
          <p:nvPr/>
        </p:nvSpPr>
        <p:spPr>
          <a:xfrm>
            <a:off x="666750" y="4095750"/>
            <a:ext cx="2095500" cy="26670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Q3</a:t>
            </a:r>
          </a:p>
        </p:txBody>
      </p:sp>
      <p:sp>
        <p:nvSpPr>
          <p:cNvPr id="16" name="quiz-question-3">
            <a:extLst>
              <a:ext uri="{FF2B5EF4-FFF2-40B4-BE49-F238E27FC236}">
                <a16:creationId xmlns:a16="http://schemas.microsoft.com/office/drawing/2014/main" id="{03CE9457-379A-4A9F-A8DB-BAA752C82CBF}"/>
              </a:ext>
            </a:extLst>
          </p:cNvPr>
          <p:cNvSpPr>
            <a:spLocks noGrp="1"/>
          </p:cNvSpPr>
          <p:nvPr/>
        </p:nvSpPr>
        <p:spPr>
          <a:xfrm>
            <a:off x="666750" y="4419600"/>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Which statement correctly repairs today’s physics trap?</a:t>
            </a:r>
          </a:p>
        </p:txBody>
      </p:sp>
      <p:sp>
        <p:nvSpPr>
          <p:cNvPr id="17" name="quiz-choices-3">
            <a:extLst>
              <a:ext uri="{FF2B5EF4-FFF2-40B4-BE49-F238E27FC236}">
                <a16:creationId xmlns:a16="http://schemas.microsoft.com/office/drawing/2014/main" id="{62915DF3-F88A-4B72-A67E-5EFCE780A4B8}"/>
              </a:ext>
            </a:extLst>
          </p:cNvPr>
          <p:cNvSpPr>
            <a:spLocks noGrp="1"/>
          </p:cNvSpPr>
          <p:nvPr/>
        </p:nvSpPr>
        <p:spPr>
          <a:xfrm>
            <a:off x="666750" y="5124450"/>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Conservation applies over an interval during…impulse is negligible. · B If net external torque is zero…is conserved forever. · C Signs and units never matter · D A graph is decorative</a:t>
            </a:r>
          </a:p>
        </p:txBody>
      </p:sp>
      <p:sp>
        <p:nvSpPr>
          <p:cNvPr id="18" name="quiz-question-label-4">
            <a:extLst>
              <a:ext uri="{FF2B5EF4-FFF2-40B4-BE49-F238E27FC236}">
                <a16:creationId xmlns:a16="http://schemas.microsoft.com/office/drawing/2014/main" id="{5DB03105-EF82-46C2-908F-37E90A1FD2A7}"/>
              </a:ext>
            </a:extLst>
          </p:cNvPr>
          <p:cNvSpPr>
            <a:spLocks noGrp="1"/>
          </p:cNvSpPr>
          <p:nvPr/>
        </p:nvSpPr>
        <p:spPr>
          <a:xfrm>
            <a:off x="6191250" y="4095750"/>
            <a:ext cx="2095500" cy="26670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Q4</a:t>
            </a:r>
          </a:p>
        </p:txBody>
      </p:sp>
      <p:sp>
        <p:nvSpPr>
          <p:cNvPr id="19" name="quiz-question-4">
            <a:extLst>
              <a:ext uri="{FF2B5EF4-FFF2-40B4-BE49-F238E27FC236}">
                <a16:creationId xmlns:a16="http://schemas.microsoft.com/office/drawing/2014/main" id="{07CD5B7F-8697-4404-81D8-B377F422924E}"/>
              </a:ext>
            </a:extLst>
          </p:cNvPr>
          <p:cNvSpPr>
            <a:spLocks noGrp="1"/>
          </p:cNvSpPr>
          <p:nvPr/>
        </p:nvSpPr>
        <p:spPr>
          <a:xfrm>
            <a:off x="6191250" y="4419600"/>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What should follow a numerical AP Physics result?</a:t>
            </a:r>
          </a:p>
        </p:txBody>
      </p:sp>
      <p:sp>
        <p:nvSpPr>
          <p:cNvPr id="20" name="quiz-choices-4">
            <a:extLst>
              <a:ext uri="{FF2B5EF4-FFF2-40B4-BE49-F238E27FC236}">
                <a16:creationId xmlns:a16="http://schemas.microsoft.com/office/drawing/2014/main" id="{EDFCDE8B-7D55-4454-93B8-A47F8776E3AF}"/>
              </a:ext>
            </a:extLst>
          </p:cNvPr>
          <p:cNvSpPr>
            <a:spLocks noGrp="1"/>
          </p:cNvSpPr>
          <p:nvPr/>
        </p:nvSpPr>
        <p:spPr>
          <a:xfrm>
            <a:off x="6191250" y="5124450"/>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Units and a physical interpretation · B Only more decimals · C A copied formula · D No sign convention</a:t>
            </a:r>
          </a:p>
        </p:txBody>
      </p:sp>
    </p:spTree>
    <p:extLst>
      <p:ext uri="{BB962C8B-B14F-4D97-AF65-F5344CB8AC3E}">
        <p14:creationId xmlns:p14="http://schemas.microsoft.com/office/powerpoint/2010/main" val="17645660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6" name="group-label">
            <a:extLst>
              <a:ext uri="{FF2B5EF4-FFF2-40B4-BE49-F238E27FC236}">
                <a16:creationId xmlns:a16="http://schemas.microsoft.com/office/drawing/2014/main" id="{4FA0B976-0912-4490-93B7-D8DE075FD927}"/>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A88CFF"/>
                </a:solidFill>
              </a:defRPr>
            </a:pPr>
            <a:r>
              <a:rPr sz="1650" b="1" i="0">
                <a:solidFill>
                  <a:srgbClr val="A88CFF"/>
                </a:solidFill>
              </a:rPr>
              <a:t>APC-M · UNIT 6 · AP PHYSICS C: MECHANICS</a:t>
            </a:r>
          </a:p>
        </p:txBody>
      </p:sp>
      <p:sp>
        <p:nvSpPr>
          <p:cNvPr id="2" name="page-number">
            <a:extLst>
              <a:ext uri="{FF2B5EF4-FFF2-40B4-BE49-F238E27FC236}">
                <a16:creationId xmlns:a16="http://schemas.microsoft.com/office/drawing/2014/main" id="{8F2FA0CE-B4C4-4576-BE2B-1590D6E0E83D}"/>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13 / 13</a:t>
            </a:r>
            <a:endParaRPr sz="1650" b="1" i="0">
              <a:solidFill>
                <a:srgbClr val="F4F0E2"/>
              </a:solidFill>
            </a:endParaRPr>
          </a:p>
        </p:txBody>
      </p:sp>
      <p:sp>
        <p:nvSpPr>
          <p:cNvPr id="3" name="rule-70-666">
            <a:extLst>
              <a:ext uri="{FF2B5EF4-FFF2-40B4-BE49-F238E27FC236}">
                <a16:creationId xmlns:a16="http://schemas.microsoft.com/office/drawing/2014/main" id="{BBA77D2C-9B43-4786-B4B9-F5DCE8A2B569}"/>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B241F97F-5F4E-43AD-A0C1-F1A8E3F513F5}"/>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COLLEGE BOARD AP PHYSICS · APC-M-U6 · 10–15%</a:t>
            </a:r>
          </a:p>
        </p:txBody>
      </p:sp>
      <p:sp>
        <p:nvSpPr>
          <p:cNvPr id="5" name="slide-title">
            <a:extLst>
              <a:ext uri="{FF2B5EF4-FFF2-40B4-BE49-F238E27FC236}">
                <a16:creationId xmlns:a16="http://schemas.microsoft.com/office/drawing/2014/main" id="{C234175A-8C5A-4E8D-B2BC-9807327FB4BD}"/>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F4F0E2"/>
                </a:solidFill>
              </a:defRPr>
            </a:pPr>
            <a:r>
              <a:rPr sz="3600" b="1" i="0">
                <a:solidFill>
                  <a:srgbClr val="F4F0E2"/>
                </a:solidFill>
              </a:rPr>
              <a:t>Quiz answers: correct, explain, improve</a:t>
            </a:r>
          </a:p>
        </p:txBody>
      </p:sp>
      <p:sp>
        <p:nvSpPr>
          <p:cNvPr id="6" name="answer-number-1">
            <a:extLst>
              <a:ext uri="{FF2B5EF4-FFF2-40B4-BE49-F238E27FC236}">
                <a16:creationId xmlns:a16="http://schemas.microsoft.com/office/drawing/2014/main" id="{4B765EA4-7274-4FB2-ADD2-C64110775CFC}"/>
              </a:ext>
            </a:extLst>
          </p:cNvPr>
          <p:cNvSpPr>
            <a:spLocks noGrp="1"/>
          </p:cNvSpPr>
          <p:nvPr/>
        </p:nvSpPr>
        <p:spPr>
          <a:xfrm>
            <a:off x="714375" y="1714500"/>
            <a:ext cx="476250" cy="476250"/>
          </a:xfrm>
          <a:prstGeom prst="ellipse">
            <a:avLst/>
          </a:prstGeom>
          <a:solidFill>
            <a:srgbClr val="A88CFF"/>
          </a:solidFill>
          <a:ln w="0">
            <a:noFill/>
            <a:prstDash val="solid"/>
          </a:ln>
        </p:spPr>
      </p:sp>
      <p:sp>
        <p:nvSpPr>
          <p:cNvPr id="7" name="answer-number-text-1">
            <a:extLst>
              <a:ext uri="{FF2B5EF4-FFF2-40B4-BE49-F238E27FC236}">
                <a16:creationId xmlns:a16="http://schemas.microsoft.com/office/drawing/2014/main" id="{C9192DC4-7A7C-474B-97CB-42051CB95E5E}"/>
              </a:ext>
            </a:extLst>
          </p:cNvPr>
          <p:cNvSpPr>
            <a:spLocks noGrp="1"/>
          </p:cNvSpPr>
          <p:nvPr/>
        </p:nvSpPr>
        <p:spPr>
          <a:xfrm>
            <a:off x="714375" y="178117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1.</a:t>
            </a:r>
          </a:p>
        </p:txBody>
      </p:sp>
      <p:sp>
        <p:nvSpPr>
          <p:cNvPr id="8" name="answer-value-1">
            <a:extLst>
              <a:ext uri="{FF2B5EF4-FFF2-40B4-BE49-F238E27FC236}">
                <a16:creationId xmlns:a16="http://schemas.microsoft.com/office/drawing/2014/main" id="{127006CE-5F27-423B-A0A0-168BDE71C6D2}"/>
              </a:ext>
            </a:extLst>
          </p:cNvPr>
          <p:cNvSpPr>
            <a:spLocks noGrp="1"/>
          </p:cNvSpPr>
          <p:nvPr/>
        </p:nvSpPr>
        <p:spPr>
          <a:xfrm>
            <a:off x="1476375" y="1647825"/>
            <a:ext cx="4762500" cy="800100"/>
          </a:xfrm>
          <a:prstGeom prst="rect">
            <a:avLst/>
          </a:prstGeom>
          <a:noFill/>
          <a:ln w="0">
            <a:noFill/>
            <a:prstDash val="solid"/>
          </a:ln>
        </p:spPr>
        <p:txBody>
          <a:bodyPr/>
          <a:lstStyle/>
          <a:p>
            <a:pPr algn="l">
              <a:defRPr sz="1650" b="1" i="0">
                <a:solidFill>
                  <a:srgbClr val="A88CFF"/>
                </a:solidFill>
              </a:defRPr>
            </a:pPr>
            <a:r>
              <a:rPr sz="1650" b="1" i="0">
                <a:solidFill>
                  <a:srgbClr val="A88CFF"/>
                </a:solidFill>
              </a:rPr>
              <a:t>Answer: L = Iω</a:t>
            </a:r>
          </a:p>
        </p:txBody>
      </p:sp>
      <p:sp>
        <p:nvSpPr>
          <p:cNvPr id="9" name="answer-reason-1">
            <a:extLst>
              <a:ext uri="{FF2B5EF4-FFF2-40B4-BE49-F238E27FC236}">
                <a16:creationId xmlns:a16="http://schemas.microsoft.com/office/drawing/2014/main" id="{332F8470-A35E-40CF-95E3-E2CACAE34798}"/>
              </a:ext>
            </a:extLst>
          </p:cNvPr>
          <p:cNvSpPr>
            <a:spLocks noGrp="1"/>
          </p:cNvSpPr>
          <p:nvPr/>
        </p:nvSpPr>
        <p:spPr>
          <a:xfrm>
            <a:off x="6477000" y="1695450"/>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It is one of the unit’s governing relationships.</a:t>
            </a:r>
          </a:p>
        </p:txBody>
      </p:sp>
      <p:sp>
        <p:nvSpPr>
          <p:cNvPr id="10" name="rule-155-262">
            <a:extLst>
              <a:ext uri="{FF2B5EF4-FFF2-40B4-BE49-F238E27FC236}">
                <a16:creationId xmlns:a16="http://schemas.microsoft.com/office/drawing/2014/main" id="{57AC694C-BDD1-402D-8A22-16705CC95FA5}"/>
              </a:ext>
            </a:extLst>
          </p:cNvPr>
          <p:cNvSpPr>
            <a:spLocks noGrp="1"/>
          </p:cNvSpPr>
          <p:nvPr/>
        </p:nvSpPr>
        <p:spPr>
          <a:xfrm>
            <a:off x="1476375" y="2495550"/>
            <a:ext cx="9667875" cy="9525"/>
          </a:xfrm>
          <a:prstGeom prst="rect">
            <a:avLst/>
          </a:prstGeom>
          <a:solidFill>
            <a:srgbClr val="47716A"/>
          </a:solidFill>
          <a:ln w="0">
            <a:noFill/>
            <a:prstDash val="solid"/>
          </a:ln>
        </p:spPr>
      </p:sp>
      <p:sp>
        <p:nvSpPr>
          <p:cNvPr id="11" name="answer-number-2">
            <a:extLst>
              <a:ext uri="{FF2B5EF4-FFF2-40B4-BE49-F238E27FC236}">
                <a16:creationId xmlns:a16="http://schemas.microsoft.com/office/drawing/2014/main" id="{7B01E936-0844-42FE-8857-8AC5370A0495}"/>
              </a:ext>
            </a:extLst>
          </p:cNvPr>
          <p:cNvSpPr>
            <a:spLocks noGrp="1"/>
          </p:cNvSpPr>
          <p:nvPr/>
        </p:nvSpPr>
        <p:spPr>
          <a:xfrm>
            <a:off x="714375" y="2695575"/>
            <a:ext cx="476250" cy="476250"/>
          </a:xfrm>
          <a:prstGeom prst="ellipse">
            <a:avLst/>
          </a:prstGeom>
          <a:solidFill>
            <a:srgbClr val="A88CFF"/>
          </a:solidFill>
          <a:ln w="0">
            <a:noFill/>
            <a:prstDash val="solid"/>
          </a:ln>
        </p:spPr>
      </p:sp>
      <p:sp>
        <p:nvSpPr>
          <p:cNvPr id="12" name="answer-number-text-2">
            <a:extLst>
              <a:ext uri="{FF2B5EF4-FFF2-40B4-BE49-F238E27FC236}">
                <a16:creationId xmlns:a16="http://schemas.microsoft.com/office/drawing/2014/main" id="{607EA09A-317F-460C-801E-6C7FE07F9CC9}"/>
              </a:ext>
            </a:extLst>
          </p:cNvPr>
          <p:cNvSpPr>
            <a:spLocks noGrp="1"/>
          </p:cNvSpPr>
          <p:nvPr/>
        </p:nvSpPr>
        <p:spPr>
          <a:xfrm>
            <a:off x="714375" y="276225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2.</a:t>
            </a:r>
          </a:p>
        </p:txBody>
      </p:sp>
      <p:sp>
        <p:nvSpPr>
          <p:cNvPr id="13" name="answer-value-2">
            <a:extLst>
              <a:ext uri="{FF2B5EF4-FFF2-40B4-BE49-F238E27FC236}">
                <a16:creationId xmlns:a16="http://schemas.microsoft.com/office/drawing/2014/main" id="{39CC70B1-4584-4C5F-A250-C373BBB2D4F9}"/>
              </a:ext>
            </a:extLst>
          </p:cNvPr>
          <p:cNvSpPr>
            <a:spLocks noGrp="1"/>
          </p:cNvSpPr>
          <p:nvPr/>
        </p:nvSpPr>
        <p:spPr>
          <a:xfrm>
            <a:off x="1476375" y="2628900"/>
            <a:ext cx="4762500" cy="800100"/>
          </a:xfrm>
          <a:prstGeom prst="rect">
            <a:avLst/>
          </a:prstGeom>
          <a:noFill/>
          <a:ln w="0">
            <a:noFill/>
            <a:prstDash val="solid"/>
          </a:ln>
        </p:spPr>
        <p:txBody>
          <a:bodyPr/>
          <a:lstStyle/>
          <a:p>
            <a:pPr algn="l">
              <a:defRPr sz="1650" b="1" i="0">
                <a:solidFill>
                  <a:srgbClr val="A88CFF"/>
                </a:solidFill>
              </a:defRPr>
            </a:pPr>
            <a:r>
              <a:rPr sz="1650" b="1" i="0">
                <a:solidFill>
                  <a:srgbClr val="A88CFF"/>
                </a:solidFill>
              </a:rPr>
              <a:t>Answer: 1.B</a:t>
            </a:r>
          </a:p>
        </p:txBody>
      </p:sp>
      <p:sp>
        <p:nvSpPr>
          <p:cNvPr id="14" name="answer-reason-2">
            <a:extLst>
              <a:ext uri="{FF2B5EF4-FFF2-40B4-BE49-F238E27FC236}">
                <a16:creationId xmlns:a16="http://schemas.microsoft.com/office/drawing/2014/main" id="{161A8DA1-2E4E-4762-9ECB-678FA8BB8FF7}"/>
              </a:ext>
            </a:extLst>
          </p:cNvPr>
          <p:cNvSpPr>
            <a:spLocks noGrp="1"/>
          </p:cNvSpPr>
          <p:nvPr/>
        </p:nvSpPr>
        <p:spPr>
          <a:xfrm>
            <a:off x="6477000" y="2676525"/>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Practice 1.B is creating quantitative graphs with scales and units.</a:t>
            </a:r>
          </a:p>
        </p:txBody>
      </p:sp>
      <p:sp>
        <p:nvSpPr>
          <p:cNvPr id="15" name="rule-155-365">
            <a:extLst>
              <a:ext uri="{FF2B5EF4-FFF2-40B4-BE49-F238E27FC236}">
                <a16:creationId xmlns:a16="http://schemas.microsoft.com/office/drawing/2014/main" id="{6C57F94B-A60A-4CBB-A41B-5C49DABE0637}"/>
              </a:ext>
            </a:extLst>
          </p:cNvPr>
          <p:cNvSpPr>
            <a:spLocks noGrp="1"/>
          </p:cNvSpPr>
          <p:nvPr/>
        </p:nvSpPr>
        <p:spPr>
          <a:xfrm>
            <a:off x="1476375" y="3476625"/>
            <a:ext cx="9667875" cy="9525"/>
          </a:xfrm>
          <a:prstGeom prst="rect">
            <a:avLst/>
          </a:prstGeom>
          <a:solidFill>
            <a:srgbClr val="47716A"/>
          </a:solidFill>
          <a:ln w="0">
            <a:noFill/>
            <a:prstDash val="solid"/>
          </a:ln>
        </p:spPr>
      </p:sp>
      <p:sp>
        <p:nvSpPr>
          <p:cNvPr id="16" name="answer-number-3">
            <a:extLst>
              <a:ext uri="{FF2B5EF4-FFF2-40B4-BE49-F238E27FC236}">
                <a16:creationId xmlns:a16="http://schemas.microsoft.com/office/drawing/2014/main" id="{DC8EA71E-C514-4945-921B-9691BED7A716}"/>
              </a:ext>
            </a:extLst>
          </p:cNvPr>
          <p:cNvSpPr>
            <a:spLocks noGrp="1"/>
          </p:cNvSpPr>
          <p:nvPr/>
        </p:nvSpPr>
        <p:spPr>
          <a:xfrm>
            <a:off x="714375" y="3676650"/>
            <a:ext cx="476250" cy="476250"/>
          </a:xfrm>
          <a:prstGeom prst="ellipse">
            <a:avLst/>
          </a:prstGeom>
          <a:solidFill>
            <a:srgbClr val="A88CFF"/>
          </a:solidFill>
          <a:ln w="0">
            <a:noFill/>
            <a:prstDash val="solid"/>
          </a:ln>
        </p:spPr>
      </p:sp>
      <p:sp>
        <p:nvSpPr>
          <p:cNvPr id="17" name="answer-number-text-3">
            <a:extLst>
              <a:ext uri="{FF2B5EF4-FFF2-40B4-BE49-F238E27FC236}">
                <a16:creationId xmlns:a16="http://schemas.microsoft.com/office/drawing/2014/main" id="{8E2646F8-37A7-476A-843D-B9C2DA8850E4}"/>
              </a:ext>
            </a:extLst>
          </p:cNvPr>
          <p:cNvSpPr>
            <a:spLocks noGrp="1"/>
          </p:cNvSpPr>
          <p:nvPr/>
        </p:nvSpPr>
        <p:spPr>
          <a:xfrm>
            <a:off x="714375" y="374332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3.</a:t>
            </a:r>
          </a:p>
        </p:txBody>
      </p:sp>
      <p:sp>
        <p:nvSpPr>
          <p:cNvPr id="18" name="answer-value-3">
            <a:extLst>
              <a:ext uri="{FF2B5EF4-FFF2-40B4-BE49-F238E27FC236}">
                <a16:creationId xmlns:a16="http://schemas.microsoft.com/office/drawing/2014/main" id="{A4CF8AAE-836F-459F-8BF0-F7458AE15BFE}"/>
              </a:ext>
            </a:extLst>
          </p:cNvPr>
          <p:cNvSpPr>
            <a:spLocks noGrp="1"/>
          </p:cNvSpPr>
          <p:nvPr/>
        </p:nvSpPr>
        <p:spPr>
          <a:xfrm>
            <a:off x="1476375" y="3609975"/>
            <a:ext cx="4762500" cy="800100"/>
          </a:xfrm>
          <a:prstGeom prst="rect">
            <a:avLst/>
          </a:prstGeom>
          <a:noFill/>
          <a:ln w="0">
            <a:noFill/>
            <a:prstDash val="solid"/>
          </a:ln>
        </p:spPr>
        <p:txBody>
          <a:bodyPr/>
          <a:lstStyle/>
          <a:p>
            <a:pPr algn="l">
              <a:defRPr sz="1650" b="1" i="0">
                <a:solidFill>
                  <a:srgbClr val="A88CFF"/>
                </a:solidFill>
              </a:defRPr>
            </a:pPr>
            <a:r>
              <a:rPr sz="1650" b="1" i="0">
                <a:solidFill>
                  <a:srgbClr val="A88CFF"/>
                </a:solidFill>
              </a:rPr>
              <a:t>Answer: Conservation applies over an interval during which angular impulse is negligible.</a:t>
            </a:r>
          </a:p>
        </p:txBody>
      </p:sp>
      <p:sp>
        <p:nvSpPr>
          <p:cNvPr id="19" name="answer-reason-3">
            <a:extLst>
              <a:ext uri="{FF2B5EF4-FFF2-40B4-BE49-F238E27FC236}">
                <a16:creationId xmlns:a16="http://schemas.microsoft.com/office/drawing/2014/main" id="{ECE9C11F-F3D0-456A-8628-449281A48F94}"/>
              </a:ext>
            </a:extLst>
          </p:cNvPr>
          <p:cNvSpPr>
            <a:spLocks noGrp="1"/>
          </p:cNvSpPr>
          <p:nvPr/>
        </p:nvSpPr>
        <p:spPr>
          <a:xfrm>
            <a:off x="6477000" y="3657600"/>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The correction states the physically valid boundary or relationship.</a:t>
            </a:r>
          </a:p>
        </p:txBody>
      </p:sp>
      <p:sp>
        <p:nvSpPr>
          <p:cNvPr id="20" name="rule-155-468">
            <a:extLst>
              <a:ext uri="{FF2B5EF4-FFF2-40B4-BE49-F238E27FC236}">
                <a16:creationId xmlns:a16="http://schemas.microsoft.com/office/drawing/2014/main" id="{8C573A78-0F12-4629-BA66-F1ABD8B86E29}"/>
              </a:ext>
            </a:extLst>
          </p:cNvPr>
          <p:cNvSpPr>
            <a:spLocks noGrp="1"/>
          </p:cNvSpPr>
          <p:nvPr/>
        </p:nvSpPr>
        <p:spPr>
          <a:xfrm>
            <a:off x="1476375" y="4457700"/>
            <a:ext cx="9667875" cy="9525"/>
          </a:xfrm>
          <a:prstGeom prst="rect">
            <a:avLst/>
          </a:prstGeom>
          <a:solidFill>
            <a:srgbClr val="47716A"/>
          </a:solidFill>
          <a:ln w="0">
            <a:noFill/>
            <a:prstDash val="solid"/>
          </a:ln>
        </p:spPr>
      </p:sp>
      <p:sp>
        <p:nvSpPr>
          <p:cNvPr id="21" name="answer-number-4">
            <a:extLst>
              <a:ext uri="{FF2B5EF4-FFF2-40B4-BE49-F238E27FC236}">
                <a16:creationId xmlns:a16="http://schemas.microsoft.com/office/drawing/2014/main" id="{E5FA63E3-BE81-4864-8FE5-8702C86A6EAA}"/>
              </a:ext>
            </a:extLst>
          </p:cNvPr>
          <p:cNvSpPr>
            <a:spLocks noGrp="1"/>
          </p:cNvSpPr>
          <p:nvPr/>
        </p:nvSpPr>
        <p:spPr>
          <a:xfrm>
            <a:off x="714375" y="4657725"/>
            <a:ext cx="476250" cy="476250"/>
          </a:xfrm>
          <a:prstGeom prst="ellipse">
            <a:avLst/>
          </a:prstGeom>
          <a:solidFill>
            <a:srgbClr val="A88CFF"/>
          </a:solidFill>
          <a:ln w="0">
            <a:noFill/>
            <a:prstDash val="solid"/>
          </a:ln>
        </p:spPr>
      </p:sp>
      <p:sp>
        <p:nvSpPr>
          <p:cNvPr id="22" name="answer-number-text-4">
            <a:extLst>
              <a:ext uri="{FF2B5EF4-FFF2-40B4-BE49-F238E27FC236}">
                <a16:creationId xmlns:a16="http://schemas.microsoft.com/office/drawing/2014/main" id="{AF8498C6-1274-4AD0-8B55-825F454E0DE8}"/>
              </a:ext>
            </a:extLst>
          </p:cNvPr>
          <p:cNvSpPr>
            <a:spLocks noGrp="1"/>
          </p:cNvSpPr>
          <p:nvPr/>
        </p:nvSpPr>
        <p:spPr>
          <a:xfrm>
            <a:off x="714375" y="472440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4.</a:t>
            </a:r>
          </a:p>
        </p:txBody>
      </p:sp>
      <p:sp>
        <p:nvSpPr>
          <p:cNvPr id="23" name="answer-value-4">
            <a:extLst>
              <a:ext uri="{FF2B5EF4-FFF2-40B4-BE49-F238E27FC236}">
                <a16:creationId xmlns:a16="http://schemas.microsoft.com/office/drawing/2014/main" id="{C2F79639-DDE5-413D-973B-C982CFEF110F}"/>
              </a:ext>
            </a:extLst>
          </p:cNvPr>
          <p:cNvSpPr>
            <a:spLocks noGrp="1"/>
          </p:cNvSpPr>
          <p:nvPr/>
        </p:nvSpPr>
        <p:spPr>
          <a:xfrm>
            <a:off x="1476375" y="4591050"/>
            <a:ext cx="4762500" cy="800100"/>
          </a:xfrm>
          <a:prstGeom prst="rect">
            <a:avLst/>
          </a:prstGeom>
          <a:noFill/>
          <a:ln w="0">
            <a:noFill/>
            <a:prstDash val="solid"/>
          </a:ln>
        </p:spPr>
        <p:txBody>
          <a:bodyPr/>
          <a:lstStyle/>
          <a:p>
            <a:pPr algn="l">
              <a:defRPr sz="1650" b="1" i="0">
                <a:solidFill>
                  <a:srgbClr val="A88CFF"/>
                </a:solidFill>
              </a:defRPr>
            </a:pPr>
            <a:r>
              <a:rPr sz="1650" b="1" i="0">
                <a:solidFill>
                  <a:srgbClr val="A88CFF"/>
                </a:solidFill>
              </a:rPr>
              <a:t>Answer: Units and a physical interpretation</a:t>
            </a:r>
          </a:p>
        </p:txBody>
      </p:sp>
      <p:sp>
        <p:nvSpPr>
          <p:cNvPr id="24" name="answer-reason-4">
            <a:extLst>
              <a:ext uri="{FF2B5EF4-FFF2-40B4-BE49-F238E27FC236}">
                <a16:creationId xmlns:a16="http://schemas.microsoft.com/office/drawing/2014/main" id="{A83CFB9A-0F67-4C9C-9490-7145E357289B}"/>
              </a:ext>
            </a:extLst>
          </p:cNvPr>
          <p:cNvSpPr>
            <a:spLocks noGrp="1"/>
          </p:cNvSpPr>
          <p:nvPr/>
        </p:nvSpPr>
        <p:spPr>
          <a:xfrm>
            <a:off x="6477000" y="4638675"/>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A complete response connects mathematics to the model and reports units.</a:t>
            </a:r>
          </a:p>
        </p:txBody>
      </p:sp>
      <p:sp>
        <p:nvSpPr>
          <p:cNvPr id="25" name="exit-ticket">
            <a:extLst>
              <a:ext uri="{FF2B5EF4-FFF2-40B4-BE49-F238E27FC236}">
                <a16:creationId xmlns:a16="http://schemas.microsoft.com/office/drawing/2014/main" id="{8EFE4D46-53E3-4B23-83B6-040956C8A834}"/>
              </a:ext>
            </a:extLst>
          </p:cNvPr>
          <p:cNvSpPr>
            <a:spLocks noGrp="1"/>
          </p:cNvSpPr>
          <p:nvPr/>
        </p:nvSpPr>
        <p:spPr>
          <a:xfrm>
            <a:off x="1047750" y="5743575"/>
            <a:ext cx="10096500" cy="400050"/>
          </a:xfrm>
          <a:prstGeom prst="rect">
            <a:avLst/>
          </a:prstGeom>
          <a:noFill/>
          <a:ln w="0">
            <a:noFill/>
            <a:prstDash val="solid"/>
          </a:ln>
        </p:spPr>
        <p:txBody>
          <a:bodyPr/>
          <a:lstStyle/>
          <a:p>
            <a:pPr algn="ctr">
              <a:defRPr sz="1875" b="1" i="0">
                <a:solidFill>
                  <a:srgbClr val="A88CFF"/>
                </a:solidFill>
              </a:defRPr>
            </a:pPr>
            <a:r>
              <a:rPr sz="1875" b="1" i="0">
                <a:solidFill>
                  <a:srgbClr val="A88CFF"/>
                </a:solidFill>
              </a:rPr>
              <a:t>Next move: Correct one response, name the AP science practice you used, and write one new question about this unit.</a:t>
            </a:r>
          </a:p>
        </p:txBody>
      </p:sp>
    </p:spTree>
    <p:extLst>
      <p:ext uri="{BB962C8B-B14F-4D97-AF65-F5344CB8AC3E}">
        <p14:creationId xmlns:p14="http://schemas.microsoft.com/office/powerpoint/2010/main" val="15200178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7" name="group-label">
            <a:extLst>
              <a:ext uri="{FF2B5EF4-FFF2-40B4-BE49-F238E27FC236}">
                <a16:creationId xmlns:a16="http://schemas.microsoft.com/office/drawing/2014/main" id="{BDEBC2E5-BD22-4C9D-9E67-802674AD3963}"/>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APC-M · UNIT 6 · AP PHYSICS C: MECHANICS</a:t>
            </a:r>
          </a:p>
        </p:txBody>
      </p:sp>
      <p:sp>
        <p:nvSpPr>
          <p:cNvPr id="2" name="page-number">
            <a:extLst>
              <a:ext uri="{FF2B5EF4-FFF2-40B4-BE49-F238E27FC236}">
                <a16:creationId xmlns:a16="http://schemas.microsoft.com/office/drawing/2014/main" id="{448C4CE3-2181-4235-BDD7-7285132FE62B}"/>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02 / 13</a:t>
            </a:r>
            <a:endParaRPr sz="1650" b="1" i="0">
              <a:solidFill>
                <a:srgbClr val="0A332E"/>
              </a:solidFill>
            </a:endParaRPr>
          </a:p>
        </p:txBody>
      </p:sp>
      <p:sp>
        <p:nvSpPr>
          <p:cNvPr id="3" name="rule-70-666">
            <a:extLst>
              <a:ext uri="{FF2B5EF4-FFF2-40B4-BE49-F238E27FC236}">
                <a16:creationId xmlns:a16="http://schemas.microsoft.com/office/drawing/2014/main" id="{C7D6A15D-CE8D-4831-9502-49991CE79C21}"/>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547AFB91-72FC-4376-9A46-22F6E205F54F}"/>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APC-M-U6 · 10–15%</a:t>
            </a:r>
          </a:p>
        </p:txBody>
      </p:sp>
      <p:sp>
        <p:nvSpPr>
          <p:cNvPr id="5" name="slide-title">
            <a:extLst>
              <a:ext uri="{FF2B5EF4-FFF2-40B4-BE49-F238E27FC236}">
                <a16:creationId xmlns:a16="http://schemas.microsoft.com/office/drawing/2014/main" id="{6C8EA1F4-E89F-4C8B-A3E0-96661C6DDEA8}"/>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Three ideas to wake up</a:t>
            </a:r>
          </a:p>
        </p:txBody>
      </p:sp>
      <p:sp>
        <p:nvSpPr>
          <p:cNvPr id="6" name="retrieval-instruction">
            <a:extLst>
              <a:ext uri="{FF2B5EF4-FFF2-40B4-BE49-F238E27FC236}">
                <a16:creationId xmlns:a16="http://schemas.microsoft.com/office/drawing/2014/main" id="{4C58C260-DDCE-4CE3-AEA7-E8BBEBD85650}"/>
              </a:ext>
            </a:extLst>
          </p:cNvPr>
          <p:cNvSpPr>
            <a:spLocks noGrp="1"/>
          </p:cNvSpPr>
          <p:nvPr/>
        </p:nvSpPr>
        <p:spPr>
          <a:xfrm>
            <a:off x="666750" y="1524000"/>
            <a:ext cx="9906000" cy="419100"/>
          </a:xfrm>
          <a:prstGeom prst="rect">
            <a:avLst/>
          </a:prstGeom>
          <a:noFill/>
          <a:ln w="0">
            <a:noFill/>
            <a:prstDash val="solid"/>
          </a:ln>
        </p:spPr>
        <p:txBody>
          <a:bodyPr/>
          <a:lstStyle/>
          <a:p>
            <a:pPr algn="l">
              <a:defRPr sz="1950" b="0" i="0">
                <a:solidFill>
                  <a:srgbClr val="48635E"/>
                </a:solidFill>
              </a:defRPr>
            </a:pPr>
            <a:r>
              <a:rPr sz="1950" b="0" i="0">
                <a:solidFill>
                  <a:srgbClr val="48635E"/>
                </a:solidFill>
              </a:rPr>
              <a:t>Think alone → compare with a partner → vote with one reason.</a:t>
            </a:r>
          </a:p>
        </p:txBody>
      </p:sp>
      <p:sp>
        <p:nvSpPr>
          <p:cNvPr id="7" name="retrieval-number-1">
            <a:extLst>
              <a:ext uri="{FF2B5EF4-FFF2-40B4-BE49-F238E27FC236}">
                <a16:creationId xmlns:a16="http://schemas.microsoft.com/office/drawing/2014/main" id="{F9E1638B-ABEB-4B6A-98F7-5E54F17D405D}"/>
              </a:ext>
            </a:extLst>
          </p:cNvPr>
          <p:cNvSpPr>
            <a:spLocks noGrp="1"/>
          </p:cNvSpPr>
          <p:nvPr/>
        </p:nvSpPr>
        <p:spPr>
          <a:xfrm>
            <a:off x="723900" y="2209800"/>
            <a:ext cx="495300" cy="495300"/>
          </a:xfrm>
          <a:prstGeom prst="ellipse">
            <a:avLst/>
          </a:prstGeom>
          <a:solidFill>
            <a:srgbClr val="6336D6"/>
          </a:solidFill>
          <a:ln w="0">
            <a:noFill/>
            <a:prstDash val="solid"/>
          </a:ln>
        </p:spPr>
      </p:sp>
      <p:sp>
        <p:nvSpPr>
          <p:cNvPr id="8" name="retrieval-number-text-1">
            <a:extLst>
              <a:ext uri="{FF2B5EF4-FFF2-40B4-BE49-F238E27FC236}">
                <a16:creationId xmlns:a16="http://schemas.microsoft.com/office/drawing/2014/main" id="{92D557DE-F950-4BCC-A09A-DF06799FA177}"/>
              </a:ext>
            </a:extLst>
          </p:cNvPr>
          <p:cNvSpPr>
            <a:spLocks noGrp="1"/>
          </p:cNvSpPr>
          <p:nvPr/>
        </p:nvSpPr>
        <p:spPr>
          <a:xfrm>
            <a:off x="723900" y="22764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1</a:t>
            </a:r>
          </a:p>
        </p:txBody>
      </p:sp>
      <p:sp>
        <p:nvSpPr>
          <p:cNvPr id="9" name="retrieval-question-1">
            <a:extLst>
              <a:ext uri="{FF2B5EF4-FFF2-40B4-BE49-F238E27FC236}">
                <a16:creationId xmlns:a16="http://schemas.microsoft.com/office/drawing/2014/main" id="{DDD9200F-E60D-44F2-A531-535A082BDD96}"/>
              </a:ext>
            </a:extLst>
          </p:cNvPr>
          <p:cNvSpPr>
            <a:spLocks noGrp="1"/>
          </p:cNvSpPr>
          <p:nvPr/>
        </p:nvSpPr>
        <p:spPr>
          <a:xfrm>
            <a:off x="1524000" y="21717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Give the translational analogues of I, ω and τ.</a:t>
            </a:r>
          </a:p>
        </p:txBody>
      </p:sp>
      <p:sp>
        <p:nvSpPr>
          <p:cNvPr id="10" name="retrieval-number-2">
            <a:extLst>
              <a:ext uri="{FF2B5EF4-FFF2-40B4-BE49-F238E27FC236}">
                <a16:creationId xmlns:a16="http://schemas.microsoft.com/office/drawing/2014/main" id="{F33C940A-3DEF-43B7-BEE1-E469269887CA}"/>
              </a:ext>
            </a:extLst>
          </p:cNvPr>
          <p:cNvSpPr>
            <a:spLocks noGrp="1"/>
          </p:cNvSpPr>
          <p:nvPr/>
        </p:nvSpPr>
        <p:spPr>
          <a:xfrm>
            <a:off x="723900" y="3276600"/>
            <a:ext cx="495300" cy="495300"/>
          </a:xfrm>
          <a:prstGeom prst="ellipse">
            <a:avLst/>
          </a:prstGeom>
          <a:solidFill>
            <a:srgbClr val="6336D6"/>
          </a:solidFill>
          <a:ln w="0">
            <a:noFill/>
            <a:prstDash val="solid"/>
          </a:ln>
        </p:spPr>
      </p:sp>
      <p:sp>
        <p:nvSpPr>
          <p:cNvPr id="11" name="retrieval-number-text-2">
            <a:extLst>
              <a:ext uri="{FF2B5EF4-FFF2-40B4-BE49-F238E27FC236}">
                <a16:creationId xmlns:a16="http://schemas.microsoft.com/office/drawing/2014/main" id="{CD40A7A2-B436-4F8E-9067-45AF32A84E0B}"/>
              </a:ext>
            </a:extLst>
          </p:cNvPr>
          <p:cNvSpPr>
            <a:spLocks noGrp="1"/>
          </p:cNvSpPr>
          <p:nvPr/>
        </p:nvSpPr>
        <p:spPr>
          <a:xfrm>
            <a:off x="723900" y="33432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2</a:t>
            </a:r>
          </a:p>
        </p:txBody>
      </p:sp>
      <p:sp>
        <p:nvSpPr>
          <p:cNvPr id="12" name="retrieval-question-2">
            <a:extLst>
              <a:ext uri="{FF2B5EF4-FFF2-40B4-BE49-F238E27FC236}">
                <a16:creationId xmlns:a16="http://schemas.microsoft.com/office/drawing/2014/main" id="{89AC253F-99CF-4F9E-B421-DC42ABA17450}"/>
              </a:ext>
            </a:extLst>
          </p:cNvPr>
          <p:cNvSpPr>
            <a:spLocks noGrp="1"/>
          </p:cNvSpPr>
          <p:nvPr/>
        </p:nvSpPr>
        <p:spPr>
          <a:xfrm>
            <a:off x="1524000" y="32385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A disk with I = 0.40 kg·m² spins at 10 rad/s. What is its angular momentum?</a:t>
            </a:r>
          </a:p>
        </p:txBody>
      </p:sp>
      <p:sp>
        <p:nvSpPr>
          <p:cNvPr id="13" name="retrieval-number-3">
            <a:extLst>
              <a:ext uri="{FF2B5EF4-FFF2-40B4-BE49-F238E27FC236}">
                <a16:creationId xmlns:a16="http://schemas.microsoft.com/office/drawing/2014/main" id="{3EF3DC3C-3362-4B8E-89AA-8B3BCF6995FF}"/>
              </a:ext>
            </a:extLst>
          </p:cNvPr>
          <p:cNvSpPr>
            <a:spLocks noGrp="1"/>
          </p:cNvSpPr>
          <p:nvPr/>
        </p:nvSpPr>
        <p:spPr>
          <a:xfrm>
            <a:off x="723900" y="4343400"/>
            <a:ext cx="495300" cy="495300"/>
          </a:xfrm>
          <a:prstGeom prst="ellipse">
            <a:avLst/>
          </a:prstGeom>
          <a:solidFill>
            <a:srgbClr val="6336D6"/>
          </a:solidFill>
          <a:ln w="0">
            <a:noFill/>
            <a:prstDash val="solid"/>
          </a:ln>
        </p:spPr>
      </p:sp>
      <p:sp>
        <p:nvSpPr>
          <p:cNvPr id="14" name="retrieval-number-text-3">
            <a:extLst>
              <a:ext uri="{FF2B5EF4-FFF2-40B4-BE49-F238E27FC236}">
                <a16:creationId xmlns:a16="http://schemas.microsoft.com/office/drawing/2014/main" id="{A4502705-0706-48B8-9E4C-129F7C32FC3B}"/>
              </a:ext>
            </a:extLst>
          </p:cNvPr>
          <p:cNvSpPr>
            <a:spLocks noGrp="1"/>
          </p:cNvSpPr>
          <p:nvPr/>
        </p:nvSpPr>
        <p:spPr>
          <a:xfrm>
            <a:off x="723900" y="44100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3</a:t>
            </a:r>
          </a:p>
        </p:txBody>
      </p:sp>
      <p:sp>
        <p:nvSpPr>
          <p:cNvPr id="15" name="retrieval-question-3">
            <a:extLst>
              <a:ext uri="{FF2B5EF4-FFF2-40B4-BE49-F238E27FC236}">
                <a16:creationId xmlns:a16="http://schemas.microsoft.com/office/drawing/2014/main" id="{2ED8EACA-DE1C-4B50-A5DA-E703BFF7C90F}"/>
              </a:ext>
            </a:extLst>
          </p:cNvPr>
          <p:cNvSpPr>
            <a:spLocks noGrp="1"/>
          </p:cNvSpPr>
          <p:nvPr/>
        </p:nvSpPr>
        <p:spPr>
          <a:xfrm>
            <a:off x="1524000" y="43053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For rolling without slipping, what links the centre-of-mass speed to the angular speed?</a:t>
            </a:r>
          </a:p>
        </p:txBody>
      </p:sp>
      <p:sp>
        <p:nvSpPr>
          <p:cNvPr id="16" name="retrieval-close">
            <a:extLst>
              <a:ext uri="{FF2B5EF4-FFF2-40B4-BE49-F238E27FC236}">
                <a16:creationId xmlns:a16="http://schemas.microsoft.com/office/drawing/2014/main" id="{DD2AD4AB-46B1-41CF-8EFD-AF7414E0D482}"/>
              </a:ext>
            </a:extLst>
          </p:cNvPr>
          <p:cNvSpPr>
            <a:spLocks noGrp="1"/>
          </p:cNvSpPr>
          <p:nvPr/>
        </p:nvSpPr>
        <p:spPr>
          <a:xfrm>
            <a:off x="666750" y="5600700"/>
            <a:ext cx="10668000" cy="457200"/>
          </a:xfrm>
          <a:prstGeom prst="rect">
            <a:avLst/>
          </a:prstGeom>
          <a:noFill/>
          <a:ln w="0">
            <a:noFill/>
            <a:prstDash val="solid"/>
          </a:ln>
        </p:spPr>
        <p:txBody>
          <a:bodyPr/>
          <a:lstStyle/>
          <a:p>
            <a:pPr algn="l">
              <a:defRPr sz="1800" b="1" i="0">
                <a:solidFill>
                  <a:srgbClr val="6336D6"/>
                </a:solidFill>
              </a:defRPr>
            </a:pPr>
            <a:r>
              <a:rPr sz="1800" b="1" i="0">
                <a:solidFill>
                  <a:srgbClr val="6336D6"/>
                </a:solidFill>
              </a:rPr>
              <a:t>Mini-whiteboard challenge: sketch or calculate one idea you expect to use today.</a:t>
            </a:r>
          </a:p>
        </p:txBody>
      </p:sp>
    </p:spTree>
    <p:extLst>
      <p:ext uri="{BB962C8B-B14F-4D97-AF65-F5344CB8AC3E}">
        <p14:creationId xmlns:p14="http://schemas.microsoft.com/office/powerpoint/2010/main" val="1060059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2" name="group-label">
            <a:extLst>
              <a:ext uri="{FF2B5EF4-FFF2-40B4-BE49-F238E27FC236}">
                <a16:creationId xmlns:a16="http://schemas.microsoft.com/office/drawing/2014/main" id="{A37DFD24-9224-4366-9B94-363B52592A5E}"/>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APC-M · UNIT 6 · AP PHYSICS C: MECHANICS</a:t>
            </a:r>
          </a:p>
        </p:txBody>
      </p:sp>
      <p:sp>
        <p:nvSpPr>
          <p:cNvPr id="2" name="page-number">
            <a:extLst>
              <a:ext uri="{FF2B5EF4-FFF2-40B4-BE49-F238E27FC236}">
                <a16:creationId xmlns:a16="http://schemas.microsoft.com/office/drawing/2014/main" id="{63C0E839-E236-4DA9-91D1-00ECA7941B57}"/>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03 / 13</a:t>
            </a:r>
            <a:endParaRPr sz="1650" b="1" i="0">
              <a:solidFill>
                <a:srgbClr val="0A332E"/>
              </a:solidFill>
            </a:endParaRPr>
          </a:p>
        </p:txBody>
      </p:sp>
      <p:sp>
        <p:nvSpPr>
          <p:cNvPr id="3" name="rule-70-666">
            <a:extLst>
              <a:ext uri="{FF2B5EF4-FFF2-40B4-BE49-F238E27FC236}">
                <a16:creationId xmlns:a16="http://schemas.microsoft.com/office/drawing/2014/main" id="{143A3C1C-D2DC-4CAF-B000-28491CB3D966}"/>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851A7A0D-6F99-4B92-878F-ED910F2502EC}"/>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APC-M-U6 · 10–15%</a:t>
            </a:r>
          </a:p>
        </p:txBody>
      </p:sp>
      <p:sp>
        <p:nvSpPr>
          <p:cNvPr id="5" name="slide-title">
            <a:extLst>
              <a:ext uri="{FF2B5EF4-FFF2-40B4-BE49-F238E27FC236}">
                <a16:creationId xmlns:a16="http://schemas.microsoft.com/office/drawing/2014/main" id="{077049C1-D48E-4A40-BEE4-1D124B3A85D6}"/>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Build the model before reaching for numbers</a:t>
            </a:r>
          </a:p>
        </p:txBody>
      </p:sp>
      <p:sp>
        <p:nvSpPr>
          <p:cNvPr id="6" name="core-index-1">
            <a:extLst>
              <a:ext uri="{FF2B5EF4-FFF2-40B4-BE49-F238E27FC236}">
                <a16:creationId xmlns:a16="http://schemas.microsoft.com/office/drawing/2014/main" id="{2160937B-B857-4B45-A816-62AADF77CD8A}"/>
              </a:ext>
            </a:extLst>
          </p:cNvPr>
          <p:cNvSpPr>
            <a:spLocks noGrp="1"/>
          </p:cNvSpPr>
          <p:nvPr/>
        </p:nvSpPr>
        <p:spPr>
          <a:xfrm>
            <a:off x="685800" y="1809750"/>
            <a:ext cx="457200" cy="30480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01</a:t>
            </a:r>
          </a:p>
        </p:txBody>
      </p:sp>
      <p:sp>
        <p:nvSpPr>
          <p:cNvPr id="7" name="core-point-1">
            <a:extLst>
              <a:ext uri="{FF2B5EF4-FFF2-40B4-BE49-F238E27FC236}">
                <a16:creationId xmlns:a16="http://schemas.microsoft.com/office/drawing/2014/main" id="{9148969F-71B8-44BE-9FA6-B8F3D5939904}"/>
              </a:ext>
            </a:extLst>
          </p:cNvPr>
          <p:cNvSpPr>
            <a:spLocks noGrp="1"/>
          </p:cNvSpPr>
          <p:nvPr/>
        </p:nvSpPr>
        <p:spPr>
          <a:xfrm>
            <a:off x="1257300" y="17811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Calculus-based: Angular impulse changes angular momentum.</a:t>
            </a:r>
          </a:p>
        </p:txBody>
      </p:sp>
      <p:sp>
        <p:nvSpPr>
          <p:cNvPr id="8" name="core-index-2">
            <a:extLst>
              <a:ext uri="{FF2B5EF4-FFF2-40B4-BE49-F238E27FC236}">
                <a16:creationId xmlns:a16="http://schemas.microsoft.com/office/drawing/2014/main" id="{07292943-2C33-4D38-8FEE-10B206BC62BC}"/>
              </a:ext>
            </a:extLst>
          </p:cNvPr>
          <p:cNvSpPr>
            <a:spLocks noGrp="1"/>
          </p:cNvSpPr>
          <p:nvPr/>
        </p:nvSpPr>
        <p:spPr>
          <a:xfrm>
            <a:off x="685800" y="2590800"/>
            <a:ext cx="457200" cy="30480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02</a:t>
            </a:r>
          </a:p>
        </p:txBody>
      </p:sp>
      <p:sp>
        <p:nvSpPr>
          <p:cNvPr id="9" name="core-point-2">
            <a:extLst>
              <a:ext uri="{FF2B5EF4-FFF2-40B4-BE49-F238E27FC236}">
                <a16:creationId xmlns:a16="http://schemas.microsoft.com/office/drawing/2014/main" id="{5B9FB45A-A929-4634-8EB4-FA3A7E0AFFD8}"/>
              </a:ext>
            </a:extLst>
          </p:cNvPr>
          <p:cNvSpPr>
            <a:spLocks noGrp="1"/>
          </p:cNvSpPr>
          <p:nvPr/>
        </p:nvSpPr>
        <p:spPr>
          <a:xfrm>
            <a:off x="1257300" y="25622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Calculus-based: Angular momentum conservation requires negligible external torque impulse.</a:t>
            </a:r>
          </a:p>
        </p:txBody>
      </p:sp>
      <p:sp>
        <p:nvSpPr>
          <p:cNvPr id="10" name="core-index-3">
            <a:extLst>
              <a:ext uri="{FF2B5EF4-FFF2-40B4-BE49-F238E27FC236}">
                <a16:creationId xmlns:a16="http://schemas.microsoft.com/office/drawing/2014/main" id="{D8157B72-10AE-484B-AFAF-C290B425B0DD}"/>
              </a:ext>
            </a:extLst>
          </p:cNvPr>
          <p:cNvSpPr>
            <a:spLocks noGrp="1"/>
          </p:cNvSpPr>
          <p:nvPr/>
        </p:nvSpPr>
        <p:spPr>
          <a:xfrm>
            <a:off x="685800" y="3371850"/>
            <a:ext cx="457200" cy="30480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03</a:t>
            </a:r>
          </a:p>
        </p:txBody>
      </p:sp>
      <p:sp>
        <p:nvSpPr>
          <p:cNvPr id="11" name="core-point-3">
            <a:extLst>
              <a:ext uri="{FF2B5EF4-FFF2-40B4-BE49-F238E27FC236}">
                <a16:creationId xmlns:a16="http://schemas.microsoft.com/office/drawing/2014/main" id="{2F491C99-F011-4F97-BDF9-4EDC5C444AD0}"/>
              </a:ext>
            </a:extLst>
          </p:cNvPr>
          <p:cNvSpPr>
            <a:spLocks noGrp="1"/>
          </p:cNvSpPr>
          <p:nvPr/>
        </p:nvSpPr>
        <p:spPr>
          <a:xfrm>
            <a:off x="1257300" y="33432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Calculus-based: Rotational work changes rotational kinetic energy.</a:t>
            </a:r>
          </a:p>
        </p:txBody>
      </p:sp>
      <p:sp>
        <p:nvSpPr>
          <p:cNvPr id="12" name="core-index-4">
            <a:extLst>
              <a:ext uri="{FF2B5EF4-FFF2-40B4-BE49-F238E27FC236}">
                <a16:creationId xmlns:a16="http://schemas.microsoft.com/office/drawing/2014/main" id="{79B8BC69-4F2D-40BB-9012-A4078622EDB5}"/>
              </a:ext>
            </a:extLst>
          </p:cNvPr>
          <p:cNvSpPr>
            <a:spLocks noGrp="1"/>
          </p:cNvSpPr>
          <p:nvPr/>
        </p:nvSpPr>
        <p:spPr>
          <a:xfrm>
            <a:off x="685800" y="4152900"/>
            <a:ext cx="457200" cy="30480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04</a:t>
            </a:r>
          </a:p>
        </p:txBody>
      </p:sp>
      <p:sp>
        <p:nvSpPr>
          <p:cNvPr id="13" name="core-point-4">
            <a:extLst>
              <a:ext uri="{FF2B5EF4-FFF2-40B4-BE49-F238E27FC236}">
                <a16:creationId xmlns:a16="http://schemas.microsoft.com/office/drawing/2014/main" id="{B11C6458-57E0-4822-9A4E-DB5AC2DC3E81}"/>
              </a:ext>
            </a:extLst>
          </p:cNvPr>
          <p:cNvSpPr>
            <a:spLocks noGrp="1"/>
          </p:cNvSpPr>
          <p:nvPr/>
        </p:nvSpPr>
        <p:spPr>
          <a:xfrm>
            <a:off x="1257300" y="41243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Calculus-based: Rolling motion combines center-of-mass translation and rotation.</a:t>
            </a:r>
          </a:p>
        </p:txBody>
      </p:sp>
      <p:sp>
        <p:nvSpPr>
          <p:cNvPr id="14" name="equation-panel">
            <a:extLst>
              <a:ext uri="{FF2B5EF4-FFF2-40B4-BE49-F238E27FC236}">
                <a16:creationId xmlns:a16="http://schemas.microsoft.com/office/drawing/2014/main" id="{4F6E5340-0977-4D63-8F71-56071619666B}"/>
              </a:ext>
            </a:extLst>
          </p:cNvPr>
          <p:cNvSpPr>
            <a:spLocks noGrp="1"/>
          </p:cNvSpPr>
          <p:nvPr/>
        </p:nvSpPr>
        <p:spPr>
          <a:xfrm>
            <a:off x="7858125" y="1809750"/>
            <a:ext cx="3667125" cy="2952750"/>
          </a:xfrm>
          <a:prstGeom prst="roundRect">
            <a:avLst>
              <a:gd name="adj" fmla="val 3871"/>
            </a:avLst>
          </a:prstGeom>
          <a:solidFill>
            <a:srgbClr val="0B342E"/>
          </a:solidFill>
          <a:ln w="0">
            <a:noFill/>
            <a:prstDash val="solid"/>
          </a:ln>
        </p:spPr>
      </p:sp>
      <p:sp>
        <p:nvSpPr>
          <p:cNvPr id="15" name="equation-label">
            <a:extLst>
              <a:ext uri="{FF2B5EF4-FFF2-40B4-BE49-F238E27FC236}">
                <a16:creationId xmlns:a16="http://schemas.microsoft.com/office/drawing/2014/main" id="{B3BC3B90-B5A6-49AC-B341-4871C6520764}"/>
              </a:ext>
            </a:extLst>
          </p:cNvPr>
          <p:cNvSpPr>
            <a:spLocks noGrp="1"/>
          </p:cNvSpPr>
          <p:nvPr/>
        </p:nvSpPr>
        <p:spPr>
          <a:xfrm>
            <a:off x="8143875" y="2095500"/>
            <a:ext cx="3095625" cy="323850"/>
          </a:xfrm>
          <a:prstGeom prst="rect">
            <a:avLst/>
          </a:prstGeom>
          <a:noFill/>
          <a:ln w="0">
            <a:noFill/>
            <a:prstDash val="solid"/>
          </a:ln>
        </p:spPr>
        <p:txBody>
          <a:bodyPr/>
          <a:lstStyle/>
          <a:p>
            <a:pPr algn="l">
              <a:defRPr sz="1650" b="1" i="0">
                <a:solidFill>
                  <a:srgbClr val="A88CFF"/>
                </a:solidFill>
              </a:defRPr>
            </a:pPr>
            <a:r>
              <a:rPr sz="1650" b="1" i="0">
                <a:solidFill>
                  <a:srgbClr val="A88CFF"/>
                </a:solidFill>
              </a:rPr>
              <a:t>EQUATIONS TO OWN</a:t>
            </a:r>
          </a:p>
        </p:txBody>
      </p:sp>
      <p:sp>
        <p:nvSpPr>
          <p:cNvPr id="16" name="equation-expression-1">
            <a:extLst>
              <a:ext uri="{FF2B5EF4-FFF2-40B4-BE49-F238E27FC236}">
                <a16:creationId xmlns:a16="http://schemas.microsoft.com/office/drawing/2014/main" id="{33F12A8A-E144-446B-A349-C0A657E1821D}"/>
              </a:ext>
            </a:extLst>
          </p:cNvPr>
          <p:cNvSpPr>
            <a:spLocks noGrp="1"/>
          </p:cNvSpPr>
          <p:nvPr/>
        </p:nvSpPr>
        <p:spPr>
          <a:xfrm>
            <a:off x="8143875" y="2552700"/>
            <a:ext cx="3095625" cy="6858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CALCULUS-BASED · L = Iω</a:t>
            </a:r>
          </a:p>
        </p:txBody>
      </p:sp>
      <p:sp>
        <p:nvSpPr>
          <p:cNvPr id="17" name="equation-units-1">
            <a:extLst>
              <a:ext uri="{FF2B5EF4-FFF2-40B4-BE49-F238E27FC236}">
                <a16:creationId xmlns:a16="http://schemas.microsoft.com/office/drawing/2014/main" id="{F011009B-26D9-4107-9F33-E61D63BA3828}"/>
              </a:ext>
            </a:extLst>
          </p:cNvPr>
          <p:cNvSpPr>
            <a:spLocks noGrp="1"/>
          </p:cNvSpPr>
          <p:nvPr/>
        </p:nvSpPr>
        <p:spPr>
          <a:xfrm>
            <a:off x="8143875" y="32766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kg·m²/s</a:t>
            </a:r>
          </a:p>
        </p:txBody>
      </p:sp>
      <p:sp>
        <p:nvSpPr>
          <p:cNvPr id="18" name="equation-expression-2">
            <a:extLst>
              <a:ext uri="{FF2B5EF4-FFF2-40B4-BE49-F238E27FC236}">
                <a16:creationId xmlns:a16="http://schemas.microsoft.com/office/drawing/2014/main" id="{7F2CB169-E9A0-4AF1-B150-EF7C2C4A091D}"/>
              </a:ext>
            </a:extLst>
          </p:cNvPr>
          <p:cNvSpPr>
            <a:spLocks noGrp="1"/>
          </p:cNvSpPr>
          <p:nvPr/>
        </p:nvSpPr>
        <p:spPr>
          <a:xfrm>
            <a:off x="8143875" y="3714750"/>
            <a:ext cx="3095625" cy="51435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CALCULUS-BASED · ΔL = ∫ τₑₓₜ dt</a:t>
            </a:r>
          </a:p>
        </p:txBody>
      </p:sp>
      <p:sp>
        <p:nvSpPr>
          <p:cNvPr id="19" name="equation-units-2">
            <a:extLst>
              <a:ext uri="{FF2B5EF4-FFF2-40B4-BE49-F238E27FC236}">
                <a16:creationId xmlns:a16="http://schemas.microsoft.com/office/drawing/2014/main" id="{5D75C2C4-050F-4CFB-B8BC-2D0C18008F98}"/>
              </a:ext>
            </a:extLst>
          </p:cNvPr>
          <p:cNvSpPr>
            <a:spLocks noGrp="1"/>
          </p:cNvSpPr>
          <p:nvPr/>
        </p:nvSpPr>
        <p:spPr>
          <a:xfrm>
            <a:off x="8143875" y="42672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N·m·s</a:t>
            </a:r>
          </a:p>
        </p:txBody>
      </p:sp>
      <p:sp>
        <p:nvSpPr>
          <p:cNvPr id="20" name="vocabulary-label">
            <a:extLst>
              <a:ext uri="{FF2B5EF4-FFF2-40B4-BE49-F238E27FC236}">
                <a16:creationId xmlns:a16="http://schemas.microsoft.com/office/drawing/2014/main" id="{9481F93F-0721-47BD-8C02-49967F3B1B9E}"/>
              </a:ext>
            </a:extLst>
          </p:cNvPr>
          <p:cNvSpPr>
            <a:spLocks noGrp="1"/>
          </p:cNvSpPr>
          <p:nvPr/>
        </p:nvSpPr>
        <p:spPr>
          <a:xfrm>
            <a:off x="7858125" y="4895850"/>
            <a:ext cx="3667125" cy="28575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SAY IT PRECISELY</a:t>
            </a:r>
          </a:p>
        </p:txBody>
      </p:sp>
      <p:sp>
        <p:nvSpPr>
          <p:cNvPr id="21" name="vocabulary">
            <a:extLst>
              <a:ext uri="{FF2B5EF4-FFF2-40B4-BE49-F238E27FC236}">
                <a16:creationId xmlns:a16="http://schemas.microsoft.com/office/drawing/2014/main" id="{FE966FAF-7FED-4576-B827-9D802DC89754}"/>
              </a:ext>
            </a:extLst>
          </p:cNvPr>
          <p:cNvSpPr>
            <a:spLocks noGrp="1"/>
          </p:cNvSpPr>
          <p:nvPr/>
        </p:nvSpPr>
        <p:spPr>
          <a:xfrm>
            <a:off x="7858125" y="5257800"/>
            <a:ext cx="3667125" cy="904875"/>
          </a:xfrm>
          <a:prstGeom prst="rect">
            <a:avLst/>
          </a:prstGeom>
          <a:noFill/>
          <a:ln w="0">
            <a:noFill/>
            <a:prstDash val="solid"/>
          </a:ln>
        </p:spPr>
        <p:txBody>
          <a:bodyPr/>
          <a:lstStyle/>
          <a:p>
            <a:pPr algn="l">
              <a:defRPr sz="1800" b="1" i="0">
                <a:solidFill>
                  <a:srgbClr val="0A332E"/>
                </a:solidFill>
              </a:defRPr>
            </a:pPr>
            <a:r>
              <a:rPr sz="1800" b="1" i="0">
                <a:solidFill>
                  <a:srgbClr val="0A332E"/>
                </a:solidFill>
              </a:rPr>
              <a:t>angular impulse · angular momentum · rolling · instantaneous axis · conservation · rotational work</a:t>
            </a:r>
          </a:p>
        </p:txBody>
      </p:sp>
    </p:spTree>
    <p:extLst>
      <p:ext uri="{BB962C8B-B14F-4D97-AF65-F5344CB8AC3E}">
        <p14:creationId xmlns:p14="http://schemas.microsoft.com/office/powerpoint/2010/main" val="4931248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E17279-DBA4-05D6-E35F-440A5BFCEFEB}"/>
            </a:ext>
          </a:extLst>
        </p:cNvPr>
        <p:cNvGrpSpPr/>
        <p:nvPr/>
      </p:nvGrpSpPr>
      <p:grpSpPr>
        <a:xfrm>
          <a:off x="0" y="0"/>
          <a:ext cx="0" cy="0"/>
          <a:chOff x="0" y="0"/>
          <a:chExt cx="0" cy="0"/>
        </a:xfrm>
      </p:grpSpPr>
      <p:sp>
        <p:nvSpPr>
          <p:cNvPr id="22" name="group-label">
            <a:extLst>
              <a:ext uri="{FF2B5EF4-FFF2-40B4-BE49-F238E27FC236}">
                <a16:creationId xmlns:a16="http://schemas.microsoft.com/office/drawing/2014/main" id="{756684E1-9D71-13ED-6A58-1EBFAE392031}"/>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APC-M · UNIT 6 · AP PHYSICS C: MECHANICS</a:t>
            </a:r>
          </a:p>
        </p:txBody>
      </p:sp>
      <p:sp>
        <p:nvSpPr>
          <p:cNvPr id="2" name="page-number">
            <a:extLst>
              <a:ext uri="{FF2B5EF4-FFF2-40B4-BE49-F238E27FC236}">
                <a16:creationId xmlns:a16="http://schemas.microsoft.com/office/drawing/2014/main" id="{E64BEDAA-8052-0ED0-2148-9D7D6EE73CD0}"/>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04 / 13</a:t>
            </a:r>
            <a:endParaRPr sz="1650" b="1" i="0">
              <a:solidFill>
                <a:srgbClr val="0A332E"/>
              </a:solidFill>
            </a:endParaRPr>
          </a:p>
        </p:txBody>
      </p:sp>
      <p:sp>
        <p:nvSpPr>
          <p:cNvPr id="3" name="rule-70-666">
            <a:extLst>
              <a:ext uri="{FF2B5EF4-FFF2-40B4-BE49-F238E27FC236}">
                <a16:creationId xmlns:a16="http://schemas.microsoft.com/office/drawing/2014/main" id="{F31B00D6-DD47-7101-0549-9CC8EAA72CF0}"/>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AFF881D6-D29D-7218-8F55-E0F455FFE33C}"/>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APC-M-U6 · 10–15%</a:t>
            </a:r>
          </a:p>
        </p:txBody>
      </p:sp>
      <p:sp>
        <p:nvSpPr>
          <p:cNvPr id="5" name="slide-title">
            <a:extLst>
              <a:ext uri="{FF2B5EF4-FFF2-40B4-BE49-F238E27FC236}">
                <a16:creationId xmlns:a16="http://schemas.microsoft.com/office/drawing/2014/main" id="{C73E1216-309F-978D-8B81-FE958BCDFACF}"/>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lang="en-US" sz="3600" b="1" i="0">
                <a:solidFill>
                  <a:srgbClr val="0A332E"/>
                </a:solidFill>
              </a:rPr>
              <a:t>In one sentence</a:t>
            </a:r>
            <a:endParaRPr sz="3600" b="1" i="0">
              <a:solidFill>
                <a:srgbClr val="0A332E"/>
              </a:solidFill>
            </a:endParaRPr>
          </a:p>
        </p:txBody>
      </p:sp>
      <p:sp>
        <p:nvSpPr>
          <p:cNvPr id="23" name="simple-definition-label">
            <a:extLst>
              <a:ext uri="{FF2B5EF4-FFF2-40B4-BE49-F238E27FC236}">
                <a16:creationId xmlns:a16="http://schemas.microsoft.com/office/drawing/2014/main" id="{FBF8C538-7256-5EBC-043A-0ED9A102C59A}"/>
              </a:ext>
            </a:extLst>
          </p:cNvPr>
          <p:cNvSpPr txBox="1"/>
          <p:nvPr/>
        </p:nvSpPr>
        <p:spPr>
          <a:xfrm>
            <a:off x="660400" y="1524000"/>
            <a:ext cx="10858500" cy="276999"/>
          </a:xfrm>
          <a:prstGeom prst="rect">
            <a:avLst/>
          </a:prstGeom>
          <a:noFill/>
        </p:spPr>
        <p:txBody>
          <a:bodyPr vert="horz" lIns="0" tIns="0" bIns="0" rtlCol="0">
            <a:noAutofit/>
          </a:bodyPr>
          <a:lstStyle/>
          <a:p>
            <a:r>
              <a:rPr lang="en-US" sz="1600" b="1">
                <a:solidFill>
                  <a:srgbClr val="EF5C3E"/>
                </a:solidFill>
              </a:rPr>
              <a:t>SIMPLE DEFINITION</a:t>
            </a:r>
          </a:p>
        </p:txBody>
      </p:sp>
      <p:sp>
        <p:nvSpPr>
          <p:cNvPr id="24" name="simple-definition">
            <a:extLst>
              <a:ext uri="{FF2B5EF4-FFF2-40B4-BE49-F238E27FC236}">
                <a16:creationId xmlns:a16="http://schemas.microsoft.com/office/drawing/2014/main" id="{F16FBE8B-453B-A577-25BF-6162B8FE1D89}"/>
              </a:ext>
            </a:extLst>
          </p:cNvPr>
          <p:cNvSpPr txBox="1"/>
          <p:nvPr/>
        </p:nvSpPr>
        <p:spPr>
          <a:xfrm>
            <a:off x="660400" y="1879600"/>
            <a:ext cx="10858500" cy="323165"/>
          </a:xfrm>
          <a:prstGeom prst="rect">
            <a:avLst/>
          </a:prstGeom>
          <a:noFill/>
        </p:spPr>
        <p:txBody>
          <a:bodyPr vert="horz" wrap="square" lIns="0" tIns="0" rtlCol="0">
            <a:noAutofit/>
          </a:bodyPr>
          <a:lstStyle/>
          <a:p>
            <a:r>
              <a:rPr lang="en-US" sz="2600">
                <a:solidFill>
                  <a:srgbClr val="102E29"/>
                </a:solidFill>
              </a:rPr>
              <a:t>A rotating body carries its energy and momentum in two forms at once, moving through space while turning about its own centre — and rolling without slipping locks the two together.</a:t>
            </a:r>
          </a:p>
        </p:txBody>
      </p:sp>
      <p:sp>
        <p:nvSpPr>
          <p:cNvPr id="25" name="Oval 24">
            <a:extLst>
              <a:ext uri="{FF2B5EF4-FFF2-40B4-BE49-F238E27FC236}">
                <a16:creationId xmlns:a16="http://schemas.microsoft.com/office/drawing/2014/main" id="{56D3DB1F-D9FF-D45A-8108-F17940A44C8E}"/>
              </a:ext>
            </a:extLst>
          </p:cNvPr>
          <p:cNvSpPr/>
          <p:nvPr/>
        </p:nvSpPr>
        <p:spPr>
          <a:xfrm>
            <a:off x="2540000" y="4036718"/>
            <a:ext cx="1524000" cy="1749778"/>
          </a:xfrm>
          <a:prstGeom prst="ellipse">
            <a:avLst/>
          </a:prstGeom>
          <a:noFill/>
          <a:ln w="25400">
            <a:solidFill>
              <a:srgbClr val="102E29"/>
            </a:solid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id="{B7C2A468-F575-0D8A-7D7F-5E6A07F864D6}"/>
              </a:ext>
            </a:extLst>
          </p:cNvPr>
          <p:cNvCxnSpPr/>
          <p:nvPr/>
        </p:nvCxnSpPr>
        <p:spPr>
          <a:xfrm>
            <a:off x="1778000" y="5815659"/>
            <a:ext cx="7874000" cy="0"/>
          </a:xfrm>
          <a:prstGeom prst="line">
            <a:avLst/>
          </a:prstGeom>
          <a:ln w="25400">
            <a:solidFill>
              <a:srgbClr val="6B7F79"/>
            </a:solidFill>
            <a:tailEnd type="none"/>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68C0C94F-0356-D3E6-5A0D-34398BE519E6}"/>
              </a:ext>
            </a:extLst>
          </p:cNvPr>
          <p:cNvSpPr/>
          <p:nvPr/>
        </p:nvSpPr>
        <p:spPr>
          <a:xfrm>
            <a:off x="3225800" y="4824118"/>
            <a:ext cx="152400" cy="174978"/>
          </a:xfrm>
          <a:prstGeom prst="ellipse">
            <a:avLst/>
          </a:prstGeom>
          <a:solidFill>
            <a:srgbClr val="102E29"/>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Connector 27">
            <a:extLst>
              <a:ext uri="{FF2B5EF4-FFF2-40B4-BE49-F238E27FC236}">
                <a16:creationId xmlns:a16="http://schemas.microsoft.com/office/drawing/2014/main" id="{721FADC6-0768-3907-1EBA-5602ED97AF85}"/>
              </a:ext>
            </a:extLst>
          </p:cNvPr>
          <p:cNvCxnSpPr/>
          <p:nvPr/>
        </p:nvCxnSpPr>
        <p:spPr>
          <a:xfrm>
            <a:off x="3403600" y="4911608"/>
            <a:ext cx="1117600" cy="0"/>
          </a:xfrm>
          <a:prstGeom prst="line">
            <a:avLst/>
          </a:prstGeom>
          <a:ln w="31750">
            <a:solidFill>
              <a:srgbClr val="102E29"/>
            </a:solidFill>
            <a:tailEnd type="arrow"/>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042065C8-E5BD-C53F-458E-CA323E0C7BD8}"/>
              </a:ext>
            </a:extLst>
          </p:cNvPr>
          <p:cNvSpPr txBox="1"/>
          <p:nvPr/>
        </p:nvSpPr>
        <p:spPr>
          <a:xfrm>
            <a:off x="4597400" y="4794955"/>
            <a:ext cx="1397000" cy="276999"/>
          </a:xfrm>
          <a:prstGeom prst="rect">
            <a:avLst/>
          </a:prstGeom>
          <a:noFill/>
        </p:spPr>
        <p:txBody>
          <a:bodyPr vert="horz" wrap="square" lIns="0" tIns="0" bIns="0" rtlCol="0">
            <a:noAutofit/>
          </a:bodyPr>
          <a:lstStyle/>
          <a:p>
            <a:r>
              <a:rPr lang="en-US" sz="1600">
                <a:solidFill>
                  <a:srgbClr val="102E29"/>
                </a:solidFill>
              </a:rPr>
              <a:t>v = </a:t>
            </a:r>
            <a:r>
              <a:rPr lang="el-GR" sz="1600">
                <a:solidFill>
                  <a:srgbClr val="102E29"/>
                </a:solidFill>
              </a:rPr>
              <a:t>ω</a:t>
            </a:r>
            <a:r>
              <a:rPr lang="en-US" sz="1600">
                <a:solidFill>
                  <a:srgbClr val="102E29"/>
                </a:solidFill>
              </a:rPr>
              <a:t>R</a:t>
            </a:r>
          </a:p>
        </p:txBody>
      </p:sp>
      <p:cxnSp>
        <p:nvCxnSpPr>
          <p:cNvPr id="30" name="Straight Connector 29">
            <a:extLst>
              <a:ext uri="{FF2B5EF4-FFF2-40B4-BE49-F238E27FC236}">
                <a16:creationId xmlns:a16="http://schemas.microsoft.com/office/drawing/2014/main" id="{4593B80C-63E1-BED1-72BF-48943F054D70}"/>
              </a:ext>
            </a:extLst>
          </p:cNvPr>
          <p:cNvCxnSpPr/>
          <p:nvPr/>
        </p:nvCxnSpPr>
        <p:spPr>
          <a:xfrm>
            <a:off x="2819400" y="4153371"/>
            <a:ext cx="965200" cy="0"/>
          </a:xfrm>
          <a:prstGeom prst="line">
            <a:avLst/>
          </a:prstGeom>
          <a:ln w="25400">
            <a:solidFill>
              <a:srgbClr val="EF5C3E"/>
            </a:solidFill>
            <a:tailEnd type="arrow"/>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5038B2BA-763C-B020-303F-595B3315C760}"/>
              </a:ext>
            </a:extLst>
          </p:cNvPr>
          <p:cNvSpPr txBox="1"/>
          <p:nvPr/>
        </p:nvSpPr>
        <p:spPr>
          <a:xfrm>
            <a:off x="3860800" y="4036718"/>
            <a:ext cx="1905000" cy="276999"/>
          </a:xfrm>
          <a:prstGeom prst="rect">
            <a:avLst/>
          </a:prstGeom>
          <a:noFill/>
        </p:spPr>
        <p:txBody>
          <a:bodyPr vert="horz" wrap="square" lIns="0" tIns="0" bIns="0" rtlCol="0">
            <a:noAutofit/>
          </a:bodyPr>
          <a:lstStyle/>
          <a:p>
            <a:r>
              <a:rPr lang="en-US" sz="1600">
                <a:solidFill>
                  <a:srgbClr val="EF5C3E"/>
                </a:solidFill>
              </a:rPr>
              <a:t>top moves at 2v</a:t>
            </a:r>
          </a:p>
        </p:txBody>
      </p:sp>
      <p:sp>
        <p:nvSpPr>
          <p:cNvPr id="32" name="Oval 31">
            <a:extLst>
              <a:ext uri="{FF2B5EF4-FFF2-40B4-BE49-F238E27FC236}">
                <a16:creationId xmlns:a16="http://schemas.microsoft.com/office/drawing/2014/main" id="{824CF8FD-494E-3866-0534-049FA38AC931}"/>
              </a:ext>
            </a:extLst>
          </p:cNvPr>
          <p:cNvSpPr/>
          <p:nvPr/>
        </p:nvSpPr>
        <p:spPr>
          <a:xfrm>
            <a:off x="3225800" y="5699008"/>
            <a:ext cx="152400" cy="174977"/>
          </a:xfrm>
          <a:prstGeom prst="ellipse">
            <a:avLst/>
          </a:prstGeom>
          <a:solidFill>
            <a:srgbClr val="EF5C3E"/>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F792FB14-6CEB-D87F-F430-3F9F6A57A92E}"/>
              </a:ext>
            </a:extLst>
          </p:cNvPr>
          <p:cNvSpPr txBox="1"/>
          <p:nvPr/>
        </p:nvSpPr>
        <p:spPr>
          <a:xfrm>
            <a:off x="711200" y="5378215"/>
            <a:ext cx="1778000" cy="276999"/>
          </a:xfrm>
          <a:prstGeom prst="rect">
            <a:avLst/>
          </a:prstGeom>
          <a:noFill/>
        </p:spPr>
        <p:txBody>
          <a:bodyPr vert="horz" wrap="square" lIns="0" tIns="0" bIns="0" rtlCol="0">
            <a:noAutofit/>
          </a:bodyPr>
          <a:lstStyle/>
          <a:p>
            <a:r>
              <a:rPr lang="en-US" sz="1600">
                <a:solidFill>
                  <a:srgbClr val="EF5C3E"/>
                </a:solidFill>
              </a:rPr>
              <a:t>contact point is instantaneously at rest</a:t>
            </a:r>
          </a:p>
        </p:txBody>
      </p:sp>
      <p:sp>
        <p:nvSpPr>
          <p:cNvPr id="34" name="TextBox 33">
            <a:extLst>
              <a:ext uri="{FF2B5EF4-FFF2-40B4-BE49-F238E27FC236}">
                <a16:creationId xmlns:a16="http://schemas.microsoft.com/office/drawing/2014/main" id="{C18FE910-4713-58CD-4BCF-3B0B167FC215}"/>
              </a:ext>
            </a:extLst>
          </p:cNvPr>
          <p:cNvSpPr txBox="1"/>
          <p:nvPr/>
        </p:nvSpPr>
        <p:spPr>
          <a:xfrm>
            <a:off x="6858000" y="4182533"/>
            <a:ext cx="4572000" cy="276999"/>
          </a:xfrm>
          <a:prstGeom prst="rect">
            <a:avLst/>
          </a:prstGeom>
          <a:noFill/>
        </p:spPr>
        <p:txBody>
          <a:bodyPr vert="horz" wrap="square" lIns="0" tIns="0" bIns="0" rtlCol="0">
            <a:noAutofit/>
          </a:bodyPr>
          <a:lstStyle/>
          <a:p>
            <a:r>
              <a:rPr lang="en-US" sz="1600" b="1">
                <a:solidFill>
                  <a:srgbClr val="102E29"/>
                </a:solidFill>
              </a:rPr>
              <a:t>K = ½Mv² + ½I</a:t>
            </a:r>
            <a:r>
              <a:rPr lang="el-GR" sz="1600" b="1">
                <a:solidFill>
                  <a:srgbClr val="102E29"/>
                </a:solidFill>
              </a:rPr>
              <a:t>ω²</a:t>
            </a:r>
            <a:endParaRPr lang="en-US" sz="1600" b="1">
              <a:solidFill>
                <a:srgbClr val="102E29"/>
              </a:solidFill>
            </a:endParaRPr>
          </a:p>
        </p:txBody>
      </p:sp>
      <p:sp>
        <p:nvSpPr>
          <p:cNvPr id="35" name="TextBox 34">
            <a:extLst>
              <a:ext uri="{FF2B5EF4-FFF2-40B4-BE49-F238E27FC236}">
                <a16:creationId xmlns:a16="http://schemas.microsoft.com/office/drawing/2014/main" id="{566BAC3E-46E1-3E25-F7D5-D5D65283287C}"/>
              </a:ext>
            </a:extLst>
          </p:cNvPr>
          <p:cNvSpPr txBox="1"/>
          <p:nvPr/>
        </p:nvSpPr>
        <p:spPr>
          <a:xfrm>
            <a:off x="6858000" y="4649141"/>
            <a:ext cx="4572000" cy="276999"/>
          </a:xfrm>
          <a:prstGeom prst="rect">
            <a:avLst/>
          </a:prstGeom>
          <a:noFill/>
        </p:spPr>
        <p:txBody>
          <a:bodyPr vert="horz" wrap="square" lIns="0" tIns="0" bIns="0" rtlCol="0">
            <a:noAutofit/>
          </a:bodyPr>
          <a:lstStyle/>
          <a:p>
            <a:r>
              <a:rPr lang="en-US" sz="1600">
                <a:solidFill>
                  <a:srgbClr val="102E29"/>
                </a:solidFill>
              </a:rPr>
              <a:t>Rolling ties the two together with v = ωR, so one speed sets both shares.</a:t>
            </a:r>
          </a:p>
        </p:txBody>
      </p:sp>
      <p:sp>
        <p:nvSpPr>
          <p:cNvPr id="36" name="TextBox 35">
            <a:extLst>
              <a:ext uri="{FF2B5EF4-FFF2-40B4-BE49-F238E27FC236}">
                <a16:creationId xmlns:a16="http://schemas.microsoft.com/office/drawing/2014/main" id="{1CB2AF4C-AEE7-5FB3-34F2-F2E3A87032EA}"/>
              </a:ext>
            </a:extLst>
          </p:cNvPr>
          <p:cNvSpPr txBox="1"/>
          <p:nvPr/>
        </p:nvSpPr>
        <p:spPr>
          <a:xfrm>
            <a:off x="6858000" y="5378215"/>
            <a:ext cx="4572000" cy="276999"/>
          </a:xfrm>
          <a:prstGeom prst="rect">
            <a:avLst/>
          </a:prstGeom>
          <a:noFill/>
        </p:spPr>
        <p:txBody>
          <a:bodyPr vert="horz" wrap="square" lIns="0" tIns="0" bIns="0" rtlCol="0">
            <a:noAutofit/>
          </a:bodyPr>
          <a:lstStyle/>
          <a:p>
            <a:r>
              <a:rPr lang="en-US" sz="1600">
                <a:solidFill>
                  <a:srgbClr val="6B7F79"/>
                </a:solidFill>
              </a:rPr>
              <a:t>L = Iω changes only under external torque.</a:t>
            </a:r>
          </a:p>
        </p:txBody>
      </p:sp>
      <p:sp>
        <p:nvSpPr>
          <p:cNvPr id="37" name="diagram-caption">
            <a:extLst>
              <a:ext uri="{FF2B5EF4-FFF2-40B4-BE49-F238E27FC236}">
                <a16:creationId xmlns:a16="http://schemas.microsoft.com/office/drawing/2014/main" id="{F916CB79-3C06-DE96-4839-957573A64F88}"/>
              </a:ext>
            </a:extLst>
          </p:cNvPr>
          <p:cNvSpPr txBox="1"/>
          <p:nvPr/>
        </p:nvSpPr>
        <p:spPr>
          <a:xfrm>
            <a:off x="660400" y="6070600"/>
            <a:ext cx="10858500" cy="323165"/>
          </a:xfrm>
          <a:prstGeom prst="rect">
            <a:avLst/>
          </a:prstGeom>
          <a:noFill/>
        </p:spPr>
        <p:txBody>
          <a:bodyPr vert="horz" lIns="0" tIns="0" rtlCol="0">
            <a:noAutofit/>
          </a:bodyPr>
          <a:lstStyle/>
          <a:p>
            <a:r>
              <a:rPr lang="en-US" sz="1600" i="1">
                <a:solidFill>
                  <a:srgbClr val="6B7F79"/>
                </a:solidFill>
              </a:rPr>
              <a:t>Rolling without slipping locks v to ωR, so translation and rotation share one variable.</a:t>
            </a:r>
          </a:p>
        </p:txBody>
      </p:sp>
    </p:spTree>
    <p:extLst>
      <p:ext uri="{BB962C8B-B14F-4D97-AF65-F5344CB8AC3E}">
        <p14:creationId xmlns:p14="http://schemas.microsoft.com/office/powerpoint/2010/main" val="7471876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7A0A712F-372B-42E8-9366-0DAA1A8F8FEC}"/>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APC-M · UNIT 6 · AP PHYSICS C: MECHANICS</a:t>
            </a:r>
          </a:p>
        </p:txBody>
      </p:sp>
      <p:sp>
        <p:nvSpPr>
          <p:cNvPr id="2" name="page-number">
            <a:extLst>
              <a:ext uri="{FF2B5EF4-FFF2-40B4-BE49-F238E27FC236}">
                <a16:creationId xmlns:a16="http://schemas.microsoft.com/office/drawing/2014/main" id="{99A9C318-289A-4F40-B02C-83A7CBFE7077}"/>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05 / 13</a:t>
            </a:r>
            <a:endParaRPr sz="1650" b="1" i="0">
              <a:solidFill>
                <a:srgbClr val="0A332E"/>
              </a:solidFill>
            </a:endParaRPr>
          </a:p>
        </p:txBody>
      </p:sp>
      <p:sp>
        <p:nvSpPr>
          <p:cNvPr id="3" name="rule-70-666">
            <a:extLst>
              <a:ext uri="{FF2B5EF4-FFF2-40B4-BE49-F238E27FC236}">
                <a16:creationId xmlns:a16="http://schemas.microsoft.com/office/drawing/2014/main" id="{A3070C46-854D-4366-8832-D604D35D2D7F}"/>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1557FF58-457E-4FF8-9A82-6C7AD73C1F88}"/>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APC-M-U6 · 10–15%</a:t>
            </a:r>
          </a:p>
        </p:txBody>
      </p:sp>
      <p:sp>
        <p:nvSpPr>
          <p:cNvPr id="5" name="slide-title">
            <a:extLst>
              <a:ext uri="{FF2B5EF4-FFF2-40B4-BE49-F238E27FC236}">
                <a16:creationId xmlns:a16="http://schemas.microsoft.com/office/drawing/2014/main" id="{0B452377-70B8-4F0C-9E68-3C2D2AB6A953}"/>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Angular impulse is area under torque–time</a:t>
            </a:r>
          </a:p>
        </p:txBody>
      </p:sp>
      <p:sp>
        <p:nvSpPr>
          <p:cNvPr id="6" name="graph-mode">
            <a:extLst>
              <a:ext uri="{FF2B5EF4-FFF2-40B4-BE49-F238E27FC236}">
                <a16:creationId xmlns:a16="http://schemas.microsoft.com/office/drawing/2014/main" id="{84831E48-F29B-456F-BF49-6315C0B5BEED}"/>
              </a:ext>
            </a:extLst>
          </p:cNvPr>
          <p:cNvSpPr>
            <a:spLocks noGrp="1"/>
          </p:cNvSpPr>
          <p:nvPr/>
        </p:nvSpPr>
        <p:spPr>
          <a:xfrm>
            <a:off x="666750" y="1657350"/>
            <a:ext cx="3429000" cy="53340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INTERACTIVE GRAPH · PREDICT → EDIT → EXPLAIN</a:t>
            </a:r>
          </a:p>
        </p:txBody>
      </p:sp>
      <p:sp>
        <p:nvSpPr>
          <p:cNvPr id="7" name="graph-prompt">
            <a:extLst>
              <a:ext uri="{FF2B5EF4-FFF2-40B4-BE49-F238E27FC236}">
                <a16:creationId xmlns:a16="http://schemas.microsoft.com/office/drawing/2014/main" id="{61CF46D1-B05A-419E-9120-8345D8073005}"/>
              </a:ext>
            </a:extLst>
          </p:cNvPr>
          <p:cNvSpPr>
            <a:spLocks noGrp="1"/>
          </p:cNvSpPr>
          <p:nvPr/>
        </p:nvSpPr>
        <p:spPr>
          <a:xfrm>
            <a:off x="666750" y="2362200"/>
            <a:ext cx="3143250" cy="1314450"/>
          </a:xfrm>
          <a:prstGeom prst="rect">
            <a:avLst/>
          </a:prstGeom>
          <a:noFill/>
          <a:ln w="0">
            <a:noFill/>
            <a:prstDash val="solid"/>
          </a:ln>
        </p:spPr>
        <p:txBody>
          <a:bodyPr/>
          <a:lstStyle/>
          <a:p>
            <a:pPr algn="l">
              <a:defRPr sz="1950" b="1" i="0">
                <a:solidFill>
                  <a:srgbClr val="0A332E"/>
                </a:solidFill>
              </a:defRPr>
            </a:pPr>
            <a:r>
              <a:rPr sz="1950" b="1" i="0">
                <a:solidFill>
                  <a:srgbClr val="0A332E"/>
                </a:solidFill>
              </a:rPr>
              <a:t>Predict the shape first. Then click the native chart in PowerPoint, change one value and explain what physics changed.</a:t>
            </a:r>
          </a:p>
        </p:txBody>
      </p:sp>
      <p:sp>
        <p:nvSpPr>
          <p:cNvPr id="8" name="graph-data">
            <a:extLst>
              <a:ext uri="{FF2B5EF4-FFF2-40B4-BE49-F238E27FC236}">
                <a16:creationId xmlns:a16="http://schemas.microsoft.com/office/drawing/2014/main" id="{9698F042-EC4D-4E96-BA04-7294BD22DDEB}"/>
              </a:ext>
            </a:extLst>
          </p:cNvPr>
          <p:cNvSpPr>
            <a:spLocks noGrp="1"/>
          </p:cNvSpPr>
          <p:nvPr/>
        </p:nvSpPr>
        <p:spPr>
          <a:xfrm>
            <a:off x="666750" y="4000500"/>
            <a:ext cx="3143250" cy="8763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Data: Editable model data: (0, 0), (1, 4), …, (3, 0), (4, -2).</a:t>
            </a:r>
          </a:p>
        </p:txBody>
      </p:sp>
      <p:sp>
        <p:nvSpPr>
          <p:cNvPr id="9" name="graph-scale">
            <a:extLst>
              <a:ext uri="{FF2B5EF4-FFF2-40B4-BE49-F238E27FC236}">
                <a16:creationId xmlns:a16="http://schemas.microsoft.com/office/drawing/2014/main" id="{911570C8-D1B4-4C8A-BE2E-E897020F372C}"/>
              </a:ext>
            </a:extLst>
          </p:cNvPr>
          <p:cNvSpPr>
            <a:spLocks noGrp="1"/>
          </p:cNvSpPr>
          <p:nvPr/>
        </p:nvSpPr>
        <p:spPr>
          <a:xfrm>
            <a:off x="666750" y="4953000"/>
            <a:ext cx="3143250" cy="10287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Scale: -2–4 N·m. Axes: Time / s; External torque / N·m.</a:t>
            </a:r>
          </a:p>
        </p:txBody>
      </p:sp>
      <p:sp>
        <p:nvSpPr>
          <p:cNvPr id="10" name="chart-frame">
            <a:extLst>
              <a:ext uri="{FF2B5EF4-FFF2-40B4-BE49-F238E27FC236}">
                <a16:creationId xmlns:a16="http://schemas.microsoft.com/office/drawing/2014/main" id="{E974633D-E77A-40B5-AB4E-1D31682B5095}"/>
              </a:ext>
            </a:extLst>
          </p:cNvPr>
          <p:cNvSpPr>
            <a:spLocks noGrp="1"/>
          </p:cNvSpPr>
          <p:nvPr/>
        </p:nvSpPr>
        <p:spPr>
          <a:xfrm>
            <a:off x="4143375" y="1790700"/>
            <a:ext cx="7381875" cy="4191000"/>
          </a:xfrm>
          <a:prstGeom prst="roundRect">
            <a:avLst>
              <a:gd name="adj" fmla="val 2727"/>
            </a:avLst>
          </a:prstGeom>
          <a:solidFill>
            <a:srgbClr val="FCFAF1"/>
          </a:solidFill>
          <a:ln w="9525">
            <a:solidFill>
              <a:srgbClr val="A9BBB4"/>
            </a:solidFill>
            <a:prstDash val="solid"/>
          </a:ln>
        </p:spPr>
      </p:sp>
      <p:graphicFrame>
        <p:nvGraphicFramePr>
          <p:cNvPr id="22" name="Chart"/>
          <p:cNvGraphicFramePr/>
          <p:nvPr/>
        </p:nvGraphicFramePr>
        <p:xfrm>
          <a:off x="4429125" y="2076450"/>
          <a:ext cx="6810375" cy="36195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139478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E6D46044-8242-4CCF-BCFE-4AE1CF63B573}"/>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APC-M · UNIT 6 · AP PHYSICS C: MECHANICS</a:t>
            </a:r>
          </a:p>
        </p:txBody>
      </p:sp>
      <p:sp>
        <p:nvSpPr>
          <p:cNvPr id="2" name="page-number">
            <a:extLst>
              <a:ext uri="{FF2B5EF4-FFF2-40B4-BE49-F238E27FC236}">
                <a16:creationId xmlns:a16="http://schemas.microsoft.com/office/drawing/2014/main" id="{90933859-6266-48AC-99BB-6C647CCD4E8A}"/>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06 / 13</a:t>
            </a:r>
            <a:endParaRPr sz="1650" b="1" i="0">
              <a:solidFill>
                <a:srgbClr val="0A332E"/>
              </a:solidFill>
            </a:endParaRPr>
          </a:p>
        </p:txBody>
      </p:sp>
      <p:sp>
        <p:nvSpPr>
          <p:cNvPr id="3" name="rule-70-666">
            <a:extLst>
              <a:ext uri="{FF2B5EF4-FFF2-40B4-BE49-F238E27FC236}">
                <a16:creationId xmlns:a16="http://schemas.microsoft.com/office/drawing/2014/main" id="{756F446E-B2B2-4101-8078-E26CABF473A1}"/>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6790D519-09CF-4172-BA1B-158583FEC607}"/>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APC-M-U6 · 10–15%</a:t>
            </a:r>
          </a:p>
        </p:txBody>
      </p:sp>
      <p:sp>
        <p:nvSpPr>
          <p:cNvPr id="5" name="slide-title">
            <a:extLst>
              <a:ext uri="{FF2B5EF4-FFF2-40B4-BE49-F238E27FC236}">
                <a16:creationId xmlns:a16="http://schemas.microsoft.com/office/drawing/2014/main" id="{D862E0C3-2821-4275-8826-2E131F894D23}"/>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Worked problem: model → equation → answer</a:t>
            </a:r>
          </a:p>
        </p:txBody>
      </p:sp>
      <p:sp>
        <p:nvSpPr>
          <p:cNvPr id="6" name="worked-label">
            <a:extLst>
              <a:ext uri="{FF2B5EF4-FFF2-40B4-BE49-F238E27FC236}">
                <a16:creationId xmlns:a16="http://schemas.microsoft.com/office/drawing/2014/main" id="{17E0B2BA-8F11-4C9C-B91C-12C63ECA4EAA}"/>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6336D6"/>
                </a:solidFill>
              </a:defRPr>
            </a:pPr>
            <a:r>
              <a:rPr sz="1650" b="1" i="0">
                <a:solidFill>
                  <a:srgbClr val="6336D6"/>
                </a:solidFill>
              </a:rPr>
              <a:t>CALCULUS-BASED · FULLY WORKED PROBLEM · SHOW THE METHOD</a:t>
            </a:r>
          </a:p>
        </p:txBody>
      </p:sp>
      <p:sp>
        <p:nvSpPr>
          <p:cNvPr id="7" name="problem-frame">
            <a:extLst>
              <a:ext uri="{FF2B5EF4-FFF2-40B4-BE49-F238E27FC236}">
                <a16:creationId xmlns:a16="http://schemas.microsoft.com/office/drawing/2014/main" id="{FEDA5A4F-3F56-4912-8911-91A663BFE74C}"/>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03D546C8-A0A0-434D-9AB9-03E0C309F5E1}"/>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A constant 5.0 N·m torque acts for 3.0 s on a wheel initially at L = 2.0 kg·m²/s. Find final angular momentum.</a:t>
            </a:r>
          </a:p>
        </p:txBody>
      </p:sp>
      <p:sp>
        <p:nvSpPr>
          <p:cNvPr id="9" name="step-label-1">
            <a:extLst>
              <a:ext uri="{FF2B5EF4-FFF2-40B4-BE49-F238E27FC236}">
                <a16:creationId xmlns:a16="http://schemas.microsoft.com/office/drawing/2014/main" id="{17C463C0-6396-4B68-AAE4-B0376E9583D7}"/>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6336D6"/>
                </a:solidFill>
              </a:defRPr>
            </a:pPr>
            <a:r>
              <a:rPr sz="1800" b="1" i="0">
                <a:solidFill>
                  <a:srgbClr val="6336D6"/>
                </a:solidFill>
              </a:rPr>
              <a:t>Step 1</a:t>
            </a:r>
          </a:p>
        </p:txBody>
      </p:sp>
      <p:sp>
        <p:nvSpPr>
          <p:cNvPr id="10" name="rule-190-358">
            <a:extLst>
              <a:ext uri="{FF2B5EF4-FFF2-40B4-BE49-F238E27FC236}">
                <a16:creationId xmlns:a16="http://schemas.microsoft.com/office/drawing/2014/main" id="{28E935A5-B650-4AE8-A71A-5F3BDB167656}"/>
              </a:ext>
            </a:extLst>
          </p:cNvPr>
          <p:cNvSpPr>
            <a:spLocks noGrp="1"/>
          </p:cNvSpPr>
          <p:nvPr/>
        </p:nvSpPr>
        <p:spPr>
          <a:xfrm>
            <a:off x="1809750" y="3409950"/>
            <a:ext cx="381000" cy="19050"/>
          </a:xfrm>
          <a:prstGeom prst="rect">
            <a:avLst/>
          </a:prstGeom>
          <a:solidFill>
            <a:srgbClr val="6336D6"/>
          </a:solidFill>
          <a:ln w="0">
            <a:noFill/>
            <a:prstDash val="solid"/>
          </a:ln>
        </p:spPr>
      </p:sp>
      <p:sp>
        <p:nvSpPr>
          <p:cNvPr id="11" name="step-text-1">
            <a:extLst>
              <a:ext uri="{FF2B5EF4-FFF2-40B4-BE49-F238E27FC236}">
                <a16:creationId xmlns:a16="http://schemas.microsoft.com/office/drawing/2014/main" id="{9A2B1326-8044-4CAC-B240-F8EAF5A4E9CF}"/>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Angular impulse = τΔt = 15 N·m·s.</a:t>
            </a:r>
          </a:p>
        </p:txBody>
      </p:sp>
      <p:sp>
        <p:nvSpPr>
          <p:cNvPr id="12" name="step-label-2">
            <a:extLst>
              <a:ext uri="{FF2B5EF4-FFF2-40B4-BE49-F238E27FC236}">
                <a16:creationId xmlns:a16="http://schemas.microsoft.com/office/drawing/2014/main" id="{5110DFDE-3472-4F51-9A72-99DB64C55493}"/>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6336D6"/>
                </a:solidFill>
              </a:defRPr>
            </a:pPr>
            <a:r>
              <a:rPr sz="1800" b="1" i="0">
                <a:solidFill>
                  <a:srgbClr val="6336D6"/>
                </a:solidFill>
              </a:rPr>
              <a:t>Step 2</a:t>
            </a:r>
          </a:p>
        </p:txBody>
      </p:sp>
      <p:sp>
        <p:nvSpPr>
          <p:cNvPr id="13" name="rule-190-430">
            <a:extLst>
              <a:ext uri="{FF2B5EF4-FFF2-40B4-BE49-F238E27FC236}">
                <a16:creationId xmlns:a16="http://schemas.microsoft.com/office/drawing/2014/main" id="{4E77B001-DEF5-464D-8383-24BCBF0A215D}"/>
              </a:ext>
            </a:extLst>
          </p:cNvPr>
          <p:cNvSpPr>
            <a:spLocks noGrp="1"/>
          </p:cNvSpPr>
          <p:nvPr/>
        </p:nvSpPr>
        <p:spPr>
          <a:xfrm>
            <a:off x="1809750" y="4095750"/>
            <a:ext cx="381000" cy="19050"/>
          </a:xfrm>
          <a:prstGeom prst="rect">
            <a:avLst/>
          </a:prstGeom>
          <a:solidFill>
            <a:srgbClr val="6336D6"/>
          </a:solidFill>
          <a:ln w="0">
            <a:noFill/>
            <a:prstDash val="solid"/>
          </a:ln>
        </p:spPr>
      </p:sp>
      <p:sp>
        <p:nvSpPr>
          <p:cNvPr id="14" name="step-text-2">
            <a:extLst>
              <a:ext uri="{FF2B5EF4-FFF2-40B4-BE49-F238E27FC236}">
                <a16:creationId xmlns:a16="http://schemas.microsoft.com/office/drawing/2014/main" id="{F8C98F26-0E6D-47C2-BCB3-BFB91CDA1256}"/>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ΔL = 15 kg·m²/s.</a:t>
            </a:r>
          </a:p>
        </p:txBody>
      </p:sp>
      <p:sp>
        <p:nvSpPr>
          <p:cNvPr id="15" name="step-label-3">
            <a:extLst>
              <a:ext uri="{FF2B5EF4-FFF2-40B4-BE49-F238E27FC236}">
                <a16:creationId xmlns:a16="http://schemas.microsoft.com/office/drawing/2014/main" id="{CBFCDEDD-1F4D-45DF-A97C-35A640175CA3}"/>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6336D6"/>
                </a:solidFill>
              </a:defRPr>
            </a:pPr>
            <a:r>
              <a:rPr sz="1800" b="1" i="0">
                <a:solidFill>
                  <a:srgbClr val="6336D6"/>
                </a:solidFill>
              </a:rPr>
              <a:t>Step 3</a:t>
            </a:r>
          </a:p>
        </p:txBody>
      </p:sp>
      <p:sp>
        <p:nvSpPr>
          <p:cNvPr id="16" name="rule-190-502">
            <a:extLst>
              <a:ext uri="{FF2B5EF4-FFF2-40B4-BE49-F238E27FC236}">
                <a16:creationId xmlns:a16="http://schemas.microsoft.com/office/drawing/2014/main" id="{A1F1D812-3F40-411A-8FED-D3C047B040F6}"/>
              </a:ext>
            </a:extLst>
          </p:cNvPr>
          <p:cNvSpPr>
            <a:spLocks noGrp="1"/>
          </p:cNvSpPr>
          <p:nvPr/>
        </p:nvSpPr>
        <p:spPr>
          <a:xfrm>
            <a:off x="1809750" y="4781550"/>
            <a:ext cx="381000" cy="19050"/>
          </a:xfrm>
          <a:prstGeom prst="rect">
            <a:avLst/>
          </a:prstGeom>
          <a:solidFill>
            <a:srgbClr val="6336D6"/>
          </a:solidFill>
          <a:ln w="0">
            <a:noFill/>
            <a:prstDash val="solid"/>
          </a:ln>
        </p:spPr>
      </p:sp>
      <p:sp>
        <p:nvSpPr>
          <p:cNvPr id="17" name="step-text-3">
            <a:extLst>
              <a:ext uri="{FF2B5EF4-FFF2-40B4-BE49-F238E27FC236}">
                <a16:creationId xmlns:a16="http://schemas.microsoft.com/office/drawing/2014/main" id="{C3386504-F864-4306-8417-3B50FDDF59AA}"/>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Add initial angular momentum with sign.</a:t>
            </a:r>
          </a:p>
        </p:txBody>
      </p:sp>
      <p:sp>
        <p:nvSpPr>
          <p:cNvPr id="18" name="answer-frame">
            <a:extLst>
              <a:ext uri="{FF2B5EF4-FFF2-40B4-BE49-F238E27FC236}">
                <a16:creationId xmlns:a16="http://schemas.microsoft.com/office/drawing/2014/main" id="{F8267C80-18DE-4856-9251-EB2A55794006}"/>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731D4B75-5E72-4BB0-B12B-FCB3E4C9E1DB}"/>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Lf = 17 kg·m²/s.</a:t>
            </a:r>
          </a:p>
        </p:txBody>
      </p:sp>
    </p:spTree>
    <p:extLst>
      <p:ext uri="{BB962C8B-B14F-4D97-AF65-F5344CB8AC3E}">
        <p14:creationId xmlns:p14="http://schemas.microsoft.com/office/powerpoint/2010/main" val="12020170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72102277-B976-4683-BF8C-3DF30CB5FFF8}"/>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APC-M · UNIT 6 · AP PHYSICS C: MECHANICS</a:t>
            </a:r>
          </a:p>
        </p:txBody>
      </p:sp>
      <p:sp>
        <p:nvSpPr>
          <p:cNvPr id="2" name="page-number">
            <a:extLst>
              <a:ext uri="{FF2B5EF4-FFF2-40B4-BE49-F238E27FC236}">
                <a16:creationId xmlns:a16="http://schemas.microsoft.com/office/drawing/2014/main" id="{0283E87F-1380-44C5-8275-48E0B1F0AFA5}"/>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07 / 13</a:t>
            </a:r>
            <a:endParaRPr sz="1650" b="1" i="0">
              <a:solidFill>
                <a:srgbClr val="0A332E"/>
              </a:solidFill>
            </a:endParaRPr>
          </a:p>
        </p:txBody>
      </p:sp>
      <p:sp>
        <p:nvSpPr>
          <p:cNvPr id="3" name="rule-70-666">
            <a:extLst>
              <a:ext uri="{FF2B5EF4-FFF2-40B4-BE49-F238E27FC236}">
                <a16:creationId xmlns:a16="http://schemas.microsoft.com/office/drawing/2014/main" id="{AD89A3DC-16C8-4FB5-A28B-1E612F4D87AA}"/>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DF24CC36-AFF7-456F-82E8-0262AFA50E0F}"/>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APC-M-U6 · 10–15%</a:t>
            </a:r>
          </a:p>
        </p:txBody>
      </p:sp>
      <p:sp>
        <p:nvSpPr>
          <p:cNvPr id="5" name="slide-title">
            <a:extLst>
              <a:ext uri="{FF2B5EF4-FFF2-40B4-BE49-F238E27FC236}">
                <a16:creationId xmlns:a16="http://schemas.microsoft.com/office/drawing/2014/main" id="{6F03B385-E58C-4A82-A5AC-739EFDF77381}"/>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Guided problem: finish the reasoning</a:t>
            </a:r>
          </a:p>
        </p:txBody>
      </p:sp>
      <p:sp>
        <p:nvSpPr>
          <p:cNvPr id="6" name="worked-label">
            <a:extLst>
              <a:ext uri="{FF2B5EF4-FFF2-40B4-BE49-F238E27FC236}">
                <a16:creationId xmlns:a16="http://schemas.microsoft.com/office/drawing/2014/main" id="{D130A944-2C02-46D1-A84D-8D38A8D4B6DD}"/>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6336D6"/>
                </a:solidFill>
              </a:defRPr>
            </a:pPr>
            <a:r>
              <a:rPr sz="1650" b="1" i="0">
                <a:solidFill>
                  <a:srgbClr val="6336D6"/>
                </a:solidFill>
              </a:rPr>
              <a:t>CALCULUS-BASED · GUIDED WORKED PROBLEM · TRY EACH STEP BEFORE READING ON</a:t>
            </a:r>
          </a:p>
        </p:txBody>
      </p:sp>
      <p:sp>
        <p:nvSpPr>
          <p:cNvPr id="7" name="problem-frame">
            <a:extLst>
              <a:ext uri="{FF2B5EF4-FFF2-40B4-BE49-F238E27FC236}">
                <a16:creationId xmlns:a16="http://schemas.microsoft.com/office/drawing/2014/main" id="{DB246702-F1E6-4C88-8FF6-E6E12F861B09}"/>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36093D2F-1086-461C-9C74-BC7981A1F8F8}"/>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A disk with I = 2.0 kg·m² speeds from 3.0 to 7.0 rad/s. Find rotational work.</a:t>
            </a:r>
          </a:p>
        </p:txBody>
      </p:sp>
      <p:sp>
        <p:nvSpPr>
          <p:cNvPr id="9" name="step-label-1">
            <a:extLst>
              <a:ext uri="{FF2B5EF4-FFF2-40B4-BE49-F238E27FC236}">
                <a16:creationId xmlns:a16="http://schemas.microsoft.com/office/drawing/2014/main" id="{5B07D062-BEC6-4050-A2CD-B023BC5ACA40}"/>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6336D6"/>
                </a:solidFill>
              </a:defRPr>
            </a:pPr>
            <a:r>
              <a:rPr sz="1800" b="1" i="0">
                <a:solidFill>
                  <a:srgbClr val="6336D6"/>
                </a:solidFill>
              </a:rPr>
              <a:t>Step 1</a:t>
            </a:r>
          </a:p>
        </p:txBody>
      </p:sp>
      <p:sp>
        <p:nvSpPr>
          <p:cNvPr id="10" name="rule-190-358">
            <a:extLst>
              <a:ext uri="{FF2B5EF4-FFF2-40B4-BE49-F238E27FC236}">
                <a16:creationId xmlns:a16="http://schemas.microsoft.com/office/drawing/2014/main" id="{284F5E89-09F5-48AE-8F88-CBE3DEE2B720}"/>
              </a:ext>
            </a:extLst>
          </p:cNvPr>
          <p:cNvSpPr>
            <a:spLocks noGrp="1"/>
          </p:cNvSpPr>
          <p:nvPr/>
        </p:nvSpPr>
        <p:spPr>
          <a:xfrm>
            <a:off x="1809750" y="3409950"/>
            <a:ext cx="381000" cy="19050"/>
          </a:xfrm>
          <a:prstGeom prst="rect">
            <a:avLst/>
          </a:prstGeom>
          <a:solidFill>
            <a:srgbClr val="6336D6"/>
          </a:solidFill>
          <a:ln w="0">
            <a:noFill/>
            <a:prstDash val="solid"/>
          </a:ln>
        </p:spPr>
      </p:sp>
      <p:sp>
        <p:nvSpPr>
          <p:cNvPr id="11" name="step-text-1">
            <a:extLst>
              <a:ext uri="{FF2B5EF4-FFF2-40B4-BE49-F238E27FC236}">
                <a16:creationId xmlns:a16="http://schemas.microsoft.com/office/drawing/2014/main" id="{F572EEF6-10DD-43A4-809A-0B21A334D149}"/>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W = 0.5(2.0)(49 − 9)</a:t>
            </a:r>
          </a:p>
        </p:txBody>
      </p:sp>
      <p:sp>
        <p:nvSpPr>
          <p:cNvPr id="12" name="step-label-2">
            <a:extLst>
              <a:ext uri="{FF2B5EF4-FFF2-40B4-BE49-F238E27FC236}">
                <a16:creationId xmlns:a16="http://schemas.microsoft.com/office/drawing/2014/main" id="{06296C35-B6F8-4A28-82C4-DB0C27CB7445}"/>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6336D6"/>
                </a:solidFill>
              </a:defRPr>
            </a:pPr>
            <a:r>
              <a:rPr sz="1800" b="1" i="0">
                <a:solidFill>
                  <a:srgbClr val="6336D6"/>
                </a:solidFill>
              </a:rPr>
              <a:t>Step 2</a:t>
            </a:r>
          </a:p>
        </p:txBody>
      </p:sp>
      <p:sp>
        <p:nvSpPr>
          <p:cNvPr id="13" name="rule-190-430">
            <a:extLst>
              <a:ext uri="{FF2B5EF4-FFF2-40B4-BE49-F238E27FC236}">
                <a16:creationId xmlns:a16="http://schemas.microsoft.com/office/drawing/2014/main" id="{57A366AC-1EC1-49F4-8181-982A97AD9525}"/>
              </a:ext>
            </a:extLst>
          </p:cNvPr>
          <p:cNvSpPr>
            <a:spLocks noGrp="1"/>
          </p:cNvSpPr>
          <p:nvPr/>
        </p:nvSpPr>
        <p:spPr>
          <a:xfrm>
            <a:off x="1809750" y="4095750"/>
            <a:ext cx="381000" cy="19050"/>
          </a:xfrm>
          <a:prstGeom prst="rect">
            <a:avLst/>
          </a:prstGeom>
          <a:solidFill>
            <a:srgbClr val="6336D6"/>
          </a:solidFill>
          <a:ln w="0">
            <a:noFill/>
            <a:prstDash val="solid"/>
          </a:ln>
        </p:spPr>
      </p:sp>
      <p:sp>
        <p:nvSpPr>
          <p:cNvPr id="14" name="step-text-2">
            <a:extLst>
              <a:ext uri="{FF2B5EF4-FFF2-40B4-BE49-F238E27FC236}">
                <a16:creationId xmlns:a16="http://schemas.microsoft.com/office/drawing/2014/main" id="{4CC426EC-1E5D-497D-A829-64EDC6B2366D}"/>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W = 40</a:t>
            </a:r>
          </a:p>
        </p:txBody>
      </p:sp>
      <p:sp>
        <p:nvSpPr>
          <p:cNvPr id="15" name="step-label-3">
            <a:extLst>
              <a:ext uri="{FF2B5EF4-FFF2-40B4-BE49-F238E27FC236}">
                <a16:creationId xmlns:a16="http://schemas.microsoft.com/office/drawing/2014/main" id="{04686E6B-E5A6-4E47-AE6C-80C42C5F29B6}"/>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6336D6"/>
                </a:solidFill>
              </a:defRPr>
            </a:pPr>
            <a:r>
              <a:rPr sz="1800" b="1" i="0">
                <a:solidFill>
                  <a:srgbClr val="6336D6"/>
                </a:solidFill>
              </a:rPr>
              <a:t>Step 3</a:t>
            </a:r>
          </a:p>
        </p:txBody>
      </p:sp>
      <p:sp>
        <p:nvSpPr>
          <p:cNvPr id="16" name="rule-190-502">
            <a:extLst>
              <a:ext uri="{FF2B5EF4-FFF2-40B4-BE49-F238E27FC236}">
                <a16:creationId xmlns:a16="http://schemas.microsoft.com/office/drawing/2014/main" id="{343B1BF8-4A3B-4C44-B721-32A73360739F}"/>
              </a:ext>
            </a:extLst>
          </p:cNvPr>
          <p:cNvSpPr>
            <a:spLocks noGrp="1"/>
          </p:cNvSpPr>
          <p:nvPr/>
        </p:nvSpPr>
        <p:spPr>
          <a:xfrm>
            <a:off x="1809750" y="4781550"/>
            <a:ext cx="381000" cy="19050"/>
          </a:xfrm>
          <a:prstGeom prst="rect">
            <a:avLst/>
          </a:prstGeom>
          <a:solidFill>
            <a:srgbClr val="6336D6"/>
          </a:solidFill>
          <a:ln w="0">
            <a:noFill/>
            <a:prstDash val="solid"/>
          </a:ln>
        </p:spPr>
      </p:sp>
      <p:sp>
        <p:nvSpPr>
          <p:cNvPr id="17" name="step-text-3">
            <a:extLst>
              <a:ext uri="{FF2B5EF4-FFF2-40B4-BE49-F238E27FC236}">
                <a16:creationId xmlns:a16="http://schemas.microsoft.com/office/drawing/2014/main" id="{3FB9E897-CE49-4985-AB0F-276DDCE60032}"/>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Check the direction, significant figures and physical meaning of the result.</a:t>
            </a:r>
          </a:p>
        </p:txBody>
      </p:sp>
      <p:sp>
        <p:nvSpPr>
          <p:cNvPr id="18" name="answer-frame">
            <a:extLst>
              <a:ext uri="{FF2B5EF4-FFF2-40B4-BE49-F238E27FC236}">
                <a16:creationId xmlns:a16="http://schemas.microsoft.com/office/drawing/2014/main" id="{53BF8542-8186-4350-88B1-346C73EBF9D3}"/>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F9D1246D-AE8D-4550-959D-7ADF1EA109FB}"/>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W = 40 J.</a:t>
            </a:r>
          </a:p>
        </p:txBody>
      </p:sp>
    </p:spTree>
    <p:extLst>
      <p:ext uri="{BB962C8B-B14F-4D97-AF65-F5344CB8AC3E}">
        <p14:creationId xmlns:p14="http://schemas.microsoft.com/office/powerpoint/2010/main" val="9439990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FA12CFC3-42B4-4D93-B048-5B9044DB8DFE}"/>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A88CFF"/>
                </a:solidFill>
              </a:defRPr>
            </a:pPr>
            <a:r>
              <a:rPr sz="1650" b="1" i="0">
                <a:solidFill>
                  <a:srgbClr val="A88CFF"/>
                </a:solidFill>
              </a:rPr>
              <a:t>APC-M · UNIT 6 · AP PHYSICS C: MECHANICS</a:t>
            </a:r>
          </a:p>
        </p:txBody>
      </p:sp>
      <p:sp>
        <p:nvSpPr>
          <p:cNvPr id="2" name="page-number">
            <a:extLst>
              <a:ext uri="{FF2B5EF4-FFF2-40B4-BE49-F238E27FC236}">
                <a16:creationId xmlns:a16="http://schemas.microsoft.com/office/drawing/2014/main" id="{88678AC8-FF42-4951-B716-11210EE90266}"/>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08 / 13</a:t>
            </a:r>
            <a:endParaRPr sz="1650" b="1" i="0">
              <a:solidFill>
                <a:srgbClr val="F4F0E2"/>
              </a:solidFill>
            </a:endParaRPr>
          </a:p>
        </p:txBody>
      </p:sp>
      <p:sp>
        <p:nvSpPr>
          <p:cNvPr id="3" name="rule-70-666">
            <a:extLst>
              <a:ext uri="{FF2B5EF4-FFF2-40B4-BE49-F238E27FC236}">
                <a16:creationId xmlns:a16="http://schemas.microsoft.com/office/drawing/2014/main" id="{8581AEAB-B54C-4DEC-9AF3-AFFFA01EC66F}"/>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D6AD9B74-2FEA-48B2-A446-15AE3E14AA1E}"/>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COLLEGE BOARD AP PHYSICS · APC-M-U6 · 10–15%</a:t>
            </a:r>
          </a:p>
        </p:txBody>
      </p:sp>
      <p:sp>
        <p:nvSpPr>
          <p:cNvPr id="5" name="slide-title">
            <a:extLst>
              <a:ext uri="{FF2B5EF4-FFF2-40B4-BE49-F238E27FC236}">
                <a16:creationId xmlns:a16="http://schemas.microsoft.com/office/drawing/2014/main" id="{D1944C74-723D-4DD7-992D-083EBC981F32}"/>
              </a:ext>
            </a:extLst>
          </p:cNvPr>
          <p:cNvSpPr>
            <a:spLocks noGrp="1"/>
          </p:cNvSpPr>
          <p:nvPr/>
        </p:nvSpPr>
        <p:spPr>
          <a:xfrm>
            <a:off x="666750" y="685800"/>
            <a:ext cx="10858500" cy="952500"/>
          </a:xfrm>
          <a:prstGeom prst="rect">
            <a:avLst/>
          </a:prstGeom>
          <a:noFill/>
          <a:ln w="0">
            <a:noFill/>
            <a:prstDash val="solid"/>
          </a:ln>
        </p:spPr>
        <p:txBody>
          <a:bodyPr/>
          <a:lstStyle/>
          <a:p>
            <a:endParaRPr/>
          </a:p>
        </p:txBody>
      </p:sp>
      <p:sp>
        <p:nvSpPr>
          <p:cNvPr id="6" name="activity-format">
            <a:extLst>
              <a:ext uri="{FF2B5EF4-FFF2-40B4-BE49-F238E27FC236}">
                <a16:creationId xmlns:a16="http://schemas.microsoft.com/office/drawing/2014/main" id="{A1CC7211-8CA4-4472-8454-039984EA584D}"/>
              </a:ext>
            </a:extLst>
          </p:cNvPr>
          <p:cNvSpPr>
            <a:spLocks noGrp="1"/>
          </p:cNvSpPr>
          <p:nvPr/>
        </p:nvSpPr>
        <p:spPr>
          <a:xfrm>
            <a:off x="666750" y="1600200"/>
            <a:ext cx="6667500" cy="323850"/>
          </a:xfrm>
          <a:prstGeom prst="rect">
            <a:avLst/>
          </a:prstGeom>
          <a:noFill/>
          <a:ln w="0">
            <a:noFill/>
            <a:prstDash val="solid"/>
          </a:ln>
        </p:spPr>
        <p:txBody>
          <a:bodyPr/>
          <a:lstStyle/>
          <a:p>
            <a:pPr algn="l">
              <a:defRPr sz="1650" b="1" i="0">
                <a:solidFill>
                  <a:srgbClr val="A88CFF"/>
                </a:solidFill>
              </a:defRPr>
            </a:pPr>
            <a:r>
              <a:rPr sz="1650" b="1" i="0">
                <a:solidFill>
                  <a:srgbClr val="A88CFF"/>
                </a:solidFill>
              </a:rPr>
              <a:t>CLASS ACTIVITY · AP SCIENCE-PRACTICE ACTIVITY</a:t>
            </a:r>
          </a:p>
        </p:txBody>
      </p:sp>
      <p:sp>
        <p:nvSpPr>
          <p:cNvPr id="7" name="materials-label">
            <a:extLst>
              <a:ext uri="{FF2B5EF4-FFF2-40B4-BE49-F238E27FC236}">
                <a16:creationId xmlns:a16="http://schemas.microsoft.com/office/drawing/2014/main" id="{CA5052D4-F7F5-434B-BAFE-9A4A4B7D85C4}"/>
              </a:ext>
            </a:extLst>
          </p:cNvPr>
          <p:cNvSpPr>
            <a:spLocks noGrp="1"/>
          </p:cNvSpPr>
          <p:nvPr/>
        </p:nvSpPr>
        <p:spPr>
          <a:xfrm>
            <a:off x="666750" y="2190750"/>
            <a:ext cx="2571750" cy="323850"/>
          </a:xfrm>
          <a:prstGeom prst="rect">
            <a:avLst/>
          </a:prstGeom>
          <a:noFill/>
          <a:ln w="0">
            <a:noFill/>
            <a:prstDash val="solid"/>
          </a:ln>
        </p:spPr>
        <p:txBody>
          <a:bodyPr/>
          <a:lstStyle/>
          <a:p>
            <a:pPr algn="l">
              <a:defRPr sz="1650" b="1" i="0">
                <a:solidFill>
                  <a:srgbClr val="A88CFF"/>
                </a:solidFill>
              </a:defRPr>
            </a:pPr>
            <a:r>
              <a:rPr sz="1650" b="1" i="0">
                <a:solidFill>
                  <a:srgbClr val="A88CFF"/>
                </a:solidFill>
              </a:rPr>
              <a:t>YOU NEED</a:t>
            </a:r>
          </a:p>
        </p:txBody>
      </p:sp>
      <p:sp>
        <p:nvSpPr>
          <p:cNvPr id="8" name="materials">
            <a:extLst>
              <a:ext uri="{FF2B5EF4-FFF2-40B4-BE49-F238E27FC236}">
                <a16:creationId xmlns:a16="http://schemas.microsoft.com/office/drawing/2014/main" id="{3A94D75D-430D-4836-AD51-21DCB0D25AE2}"/>
              </a:ext>
            </a:extLst>
          </p:cNvPr>
          <p:cNvSpPr>
            <a:spLocks noGrp="1"/>
          </p:cNvSpPr>
          <p:nvPr/>
        </p:nvSpPr>
        <p:spPr>
          <a:xfrm>
            <a:off x="666750" y="2667000"/>
            <a:ext cx="3429000" cy="1809750"/>
          </a:xfrm>
          <a:prstGeom prst="rect">
            <a:avLst/>
          </a:prstGeom>
          <a:noFill/>
          <a:ln w="0">
            <a:noFill/>
            <a:prstDash val="solid"/>
          </a:ln>
        </p:spPr>
        <p:txBody>
          <a:bodyPr/>
          <a:lstStyle/>
          <a:p>
            <a:pPr algn="l">
              <a:defRPr sz="1875" b="0" i="0">
                <a:solidFill>
                  <a:srgbClr val="F4F0E2"/>
                </a:solidFill>
              </a:defRPr>
            </a:pPr>
            <a:r>
              <a:rPr sz="1875" b="0" i="0">
                <a:solidFill>
                  <a:srgbClr val="F4F0E2"/>
                </a:solidFill>
              </a:rPr>
              <a:t>• editable slide • mini-whiteboards • calculator when useful</a:t>
            </a:r>
          </a:p>
        </p:txBody>
      </p:sp>
      <p:sp>
        <p:nvSpPr>
          <p:cNvPr id="9" name="activity-step-1">
            <a:extLst>
              <a:ext uri="{FF2B5EF4-FFF2-40B4-BE49-F238E27FC236}">
                <a16:creationId xmlns:a16="http://schemas.microsoft.com/office/drawing/2014/main" id="{B77647EE-7E06-4B7E-B049-DF1D1AC83795}"/>
              </a:ext>
            </a:extLst>
          </p:cNvPr>
          <p:cNvSpPr>
            <a:spLocks noGrp="1"/>
          </p:cNvSpPr>
          <p:nvPr/>
        </p:nvSpPr>
        <p:spPr>
          <a:xfrm>
            <a:off x="4905375" y="2143125"/>
            <a:ext cx="514350" cy="514350"/>
          </a:xfrm>
          <a:prstGeom prst="ellipse">
            <a:avLst/>
          </a:prstGeom>
          <a:solidFill>
            <a:srgbClr val="A88CFF"/>
          </a:solidFill>
          <a:ln w="0">
            <a:noFill/>
            <a:prstDash val="solid"/>
          </a:ln>
        </p:spPr>
      </p:sp>
      <p:sp>
        <p:nvSpPr>
          <p:cNvPr id="10" name="activity-step-number-1">
            <a:extLst>
              <a:ext uri="{FF2B5EF4-FFF2-40B4-BE49-F238E27FC236}">
                <a16:creationId xmlns:a16="http://schemas.microsoft.com/office/drawing/2014/main" id="{47ED1EDD-441E-47F8-B98B-9D5B787CF6AC}"/>
              </a:ext>
            </a:extLst>
          </p:cNvPr>
          <p:cNvSpPr>
            <a:spLocks noGrp="1"/>
          </p:cNvSpPr>
          <p:nvPr/>
        </p:nvSpPr>
        <p:spPr>
          <a:xfrm>
            <a:off x="4905375" y="22098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1</a:t>
            </a:r>
          </a:p>
        </p:txBody>
      </p:sp>
      <p:sp>
        <p:nvSpPr>
          <p:cNvPr id="11" name="activity-step-text-1">
            <a:extLst>
              <a:ext uri="{FF2B5EF4-FFF2-40B4-BE49-F238E27FC236}">
                <a16:creationId xmlns:a16="http://schemas.microsoft.com/office/drawing/2014/main" id="{3B9FAB3E-086E-450E-A4A9-5A19407F491B}"/>
              </a:ext>
            </a:extLst>
          </p:cNvPr>
          <p:cNvSpPr>
            <a:spLocks noGrp="1"/>
          </p:cNvSpPr>
          <p:nvPr/>
        </p:nvSpPr>
        <p:spPr>
          <a:xfrm>
            <a:off x="5715000" y="20955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For each scenario, define the system and external torque.</a:t>
            </a:r>
          </a:p>
        </p:txBody>
      </p:sp>
      <p:sp>
        <p:nvSpPr>
          <p:cNvPr id="12" name="activity-step-2">
            <a:extLst>
              <a:ext uri="{FF2B5EF4-FFF2-40B4-BE49-F238E27FC236}">
                <a16:creationId xmlns:a16="http://schemas.microsoft.com/office/drawing/2014/main" id="{48D293A1-E806-4AB4-A942-63A539DD694E}"/>
              </a:ext>
            </a:extLst>
          </p:cNvPr>
          <p:cNvSpPr>
            <a:spLocks noGrp="1"/>
          </p:cNvSpPr>
          <p:nvPr/>
        </p:nvSpPr>
        <p:spPr>
          <a:xfrm>
            <a:off x="4905375" y="3209925"/>
            <a:ext cx="514350" cy="514350"/>
          </a:xfrm>
          <a:prstGeom prst="ellipse">
            <a:avLst/>
          </a:prstGeom>
          <a:solidFill>
            <a:srgbClr val="A88CFF"/>
          </a:solidFill>
          <a:ln w="0">
            <a:noFill/>
            <a:prstDash val="solid"/>
          </a:ln>
        </p:spPr>
      </p:sp>
      <p:sp>
        <p:nvSpPr>
          <p:cNvPr id="13" name="activity-step-number-2">
            <a:extLst>
              <a:ext uri="{FF2B5EF4-FFF2-40B4-BE49-F238E27FC236}">
                <a16:creationId xmlns:a16="http://schemas.microsoft.com/office/drawing/2014/main" id="{1CF85FAF-30AA-40B6-AD9F-1D782999F011}"/>
              </a:ext>
            </a:extLst>
          </p:cNvPr>
          <p:cNvSpPr>
            <a:spLocks noGrp="1"/>
          </p:cNvSpPr>
          <p:nvPr/>
        </p:nvSpPr>
        <p:spPr>
          <a:xfrm>
            <a:off x="4905375" y="32766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2</a:t>
            </a:r>
          </a:p>
        </p:txBody>
      </p:sp>
      <p:sp>
        <p:nvSpPr>
          <p:cNvPr id="14" name="activity-step-text-2">
            <a:extLst>
              <a:ext uri="{FF2B5EF4-FFF2-40B4-BE49-F238E27FC236}">
                <a16:creationId xmlns:a16="http://schemas.microsoft.com/office/drawing/2014/main" id="{300C04D8-1379-4054-8191-1FE9E4CE8412}"/>
              </a:ext>
            </a:extLst>
          </p:cNvPr>
          <p:cNvSpPr>
            <a:spLocks noGrp="1"/>
          </p:cNvSpPr>
          <p:nvPr/>
        </p:nvSpPr>
        <p:spPr>
          <a:xfrm>
            <a:off x="5715000" y="31623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Decide whether L is conserved over the interval.</a:t>
            </a:r>
          </a:p>
        </p:txBody>
      </p:sp>
      <p:sp>
        <p:nvSpPr>
          <p:cNvPr id="15" name="activity-step-3">
            <a:extLst>
              <a:ext uri="{FF2B5EF4-FFF2-40B4-BE49-F238E27FC236}">
                <a16:creationId xmlns:a16="http://schemas.microsoft.com/office/drawing/2014/main" id="{2DB5F6C1-5E9C-4CD9-B3A9-1B017B327B7C}"/>
              </a:ext>
            </a:extLst>
          </p:cNvPr>
          <p:cNvSpPr>
            <a:spLocks noGrp="1"/>
          </p:cNvSpPr>
          <p:nvPr/>
        </p:nvSpPr>
        <p:spPr>
          <a:xfrm>
            <a:off x="4905375" y="4276725"/>
            <a:ext cx="514350" cy="514350"/>
          </a:xfrm>
          <a:prstGeom prst="ellipse">
            <a:avLst/>
          </a:prstGeom>
          <a:solidFill>
            <a:srgbClr val="A88CFF"/>
          </a:solidFill>
          <a:ln w="0">
            <a:noFill/>
            <a:prstDash val="solid"/>
          </a:ln>
        </p:spPr>
      </p:sp>
      <p:sp>
        <p:nvSpPr>
          <p:cNvPr id="16" name="activity-step-number-3">
            <a:extLst>
              <a:ext uri="{FF2B5EF4-FFF2-40B4-BE49-F238E27FC236}">
                <a16:creationId xmlns:a16="http://schemas.microsoft.com/office/drawing/2014/main" id="{D0A7F58C-2C6F-44E7-B672-2E416E596FF7}"/>
              </a:ext>
            </a:extLst>
          </p:cNvPr>
          <p:cNvSpPr>
            <a:spLocks noGrp="1"/>
          </p:cNvSpPr>
          <p:nvPr/>
        </p:nvSpPr>
        <p:spPr>
          <a:xfrm>
            <a:off x="4905375" y="43434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3</a:t>
            </a:r>
          </a:p>
        </p:txBody>
      </p:sp>
      <p:sp>
        <p:nvSpPr>
          <p:cNvPr id="17" name="activity-step-text-3">
            <a:extLst>
              <a:ext uri="{FF2B5EF4-FFF2-40B4-BE49-F238E27FC236}">
                <a16:creationId xmlns:a16="http://schemas.microsoft.com/office/drawing/2014/main" id="{3C5D95CF-2B3A-4458-9FC0-C1A329F8812F}"/>
              </a:ext>
            </a:extLst>
          </p:cNvPr>
          <p:cNvSpPr>
            <a:spLocks noGrp="1"/>
          </p:cNvSpPr>
          <p:nvPr/>
        </p:nvSpPr>
        <p:spPr>
          <a:xfrm>
            <a:off x="5715000" y="42291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If not, identify the angular impulse source.</a:t>
            </a:r>
          </a:p>
        </p:txBody>
      </p:sp>
      <p:sp>
        <p:nvSpPr>
          <p:cNvPr id="18" name="rule-70-518">
            <a:extLst>
              <a:ext uri="{FF2B5EF4-FFF2-40B4-BE49-F238E27FC236}">
                <a16:creationId xmlns:a16="http://schemas.microsoft.com/office/drawing/2014/main" id="{EAEF787D-DC0E-46AD-A7E0-C5188AA44954}"/>
              </a:ext>
            </a:extLst>
          </p:cNvPr>
          <p:cNvSpPr>
            <a:spLocks noGrp="1"/>
          </p:cNvSpPr>
          <p:nvPr/>
        </p:nvSpPr>
        <p:spPr>
          <a:xfrm>
            <a:off x="666750" y="4933950"/>
            <a:ext cx="10477500" cy="9525"/>
          </a:xfrm>
          <a:prstGeom prst="rect">
            <a:avLst/>
          </a:prstGeom>
          <a:solidFill>
            <a:srgbClr val="47716A"/>
          </a:solidFill>
          <a:ln w="0">
            <a:noFill/>
            <a:prstDash val="solid"/>
          </a:ln>
        </p:spPr>
      </p:sp>
      <p:sp>
        <p:nvSpPr>
          <p:cNvPr id="19" name="success-check">
            <a:extLst>
              <a:ext uri="{FF2B5EF4-FFF2-40B4-BE49-F238E27FC236}">
                <a16:creationId xmlns:a16="http://schemas.microsoft.com/office/drawing/2014/main" id="{5E1AF35B-405F-4DB5-8CA6-5A1D61282232}"/>
              </a:ext>
            </a:extLst>
          </p:cNvPr>
          <p:cNvSpPr>
            <a:spLocks noGrp="1"/>
          </p:cNvSpPr>
          <p:nvPr/>
        </p:nvSpPr>
        <p:spPr>
          <a:xfrm>
            <a:off x="666750" y="5219700"/>
            <a:ext cx="10572750" cy="647700"/>
          </a:xfrm>
          <a:prstGeom prst="rect">
            <a:avLst/>
          </a:prstGeom>
          <a:noFill/>
          <a:ln w="0">
            <a:noFill/>
            <a:prstDash val="solid"/>
          </a:ln>
        </p:spPr>
        <p:txBody>
          <a:bodyPr/>
          <a:lstStyle/>
          <a:p>
            <a:pPr algn="l">
              <a:defRPr sz="1875" b="1" i="0">
                <a:solidFill>
                  <a:srgbClr val="A88CFF"/>
                </a:solidFill>
              </a:defRPr>
            </a:pPr>
            <a:r>
              <a:rPr sz="1875" b="1" i="0">
                <a:solidFill>
                  <a:srgbClr val="A88CFF"/>
                </a:solidFill>
              </a:rPr>
              <a:t>Success check: Each decision names axis, system and interval.</a:t>
            </a:r>
          </a:p>
        </p:txBody>
      </p:sp>
    </p:spTree>
    <p:extLst>
      <p:ext uri="{BB962C8B-B14F-4D97-AF65-F5344CB8AC3E}">
        <p14:creationId xmlns:p14="http://schemas.microsoft.com/office/powerpoint/2010/main" val="12830129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7E59F7"/>
        </a:solidFill>
        <a:effectLst/>
      </p:bgPr>
    </p:bg>
    <p:spTree>
      <p:nvGrpSpPr>
        <p:cNvPr id="1" name=""/>
        <p:cNvGrpSpPr/>
        <p:nvPr/>
      </p:nvGrpSpPr>
      <p:grpSpPr>
        <a:xfrm>
          <a:off x="0" y="0"/>
          <a:ext cx="0" cy="0"/>
          <a:chOff x="0" y="0"/>
          <a:chExt cx="0" cy="0"/>
        </a:xfrm>
      </p:grpSpPr>
      <p:sp>
        <p:nvSpPr>
          <p:cNvPr id="11" name="group-label">
            <a:extLst>
              <a:ext uri="{FF2B5EF4-FFF2-40B4-BE49-F238E27FC236}">
                <a16:creationId xmlns:a16="http://schemas.microsoft.com/office/drawing/2014/main" id="{0D95BB2B-D6A8-45BF-A561-68A302C4C717}"/>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APC-M · UNIT 6 · AP PHYSICS C: MECHANICS</a:t>
            </a:r>
          </a:p>
        </p:txBody>
      </p:sp>
      <p:sp>
        <p:nvSpPr>
          <p:cNvPr id="2" name="page-number">
            <a:extLst>
              <a:ext uri="{FF2B5EF4-FFF2-40B4-BE49-F238E27FC236}">
                <a16:creationId xmlns:a16="http://schemas.microsoft.com/office/drawing/2014/main" id="{1FC35C3A-3844-4E48-ABA4-9CBA867F70B8}"/>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B342E"/>
                </a:solidFill>
              </a:defRPr>
            </a:pPr>
            <a:r>
              <a:rPr lang="en-US" sz="1650" b="1" i="0">
                <a:solidFill>
                  <a:srgbClr val="0B342E"/>
                </a:solidFill>
              </a:rPr>
              <a:t>09 / 13</a:t>
            </a:r>
            <a:endParaRPr sz="1650" b="1" i="0">
              <a:solidFill>
                <a:srgbClr val="0B342E"/>
              </a:solidFill>
            </a:endParaRPr>
          </a:p>
        </p:txBody>
      </p:sp>
      <p:sp>
        <p:nvSpPr>
          <p:cNvPr id="3" name="rule-70-666">
            <a:extLst>
              <a:ext uri="{FF2B5EF4-FFF2-40B4-BE49-F238E27FC236}">
                <a16:creationId xmlns:a16="http://schemas.microsoft.com/office/drawing/2014/main" id="{F9940B48-7532-45D9-973F-E11D658FADD6}"/>
              </a:ext>
            </a:extLst>
          </p:cNvPr>
          <p:cNvSpPr>
            <a:spLocks noGrp="1"/>
          </p:cNvSpPr>
          <p:nvPr/>
        </p:nvSpPr>
        <p:spPr>
          <a:xfrm>
            <a:off x="666750" y="6343650"/>
            <a:ext cx="10858500" cy="9525"/>
          </a:xfrm>
          <a:prstGeom prst="rect">
            <a:avLst/>
          </a:prstGeom>
          <a:solidFill>
            <a:srgbClr val="0B342E"/>
          </a:solidFill>
          <a:ln w="0">
            <a:noFill/>
            <a:prstDash val="solid"/>
          </a:ln>
        </p:spPr>
      </p:sp>
      <p:sp>
        <p:nvSpPr>
          <p:cNvPr id="4" name="course-footer">
            <a:extLst>
              <a:ext uri="{FF2B5EF4-FFF2-40B4-BE49-F238E27FC236}">
                <a16:creationId xmlns:a16="http://schemas.microsoft.com/office/drawing/2014/main" id="{48E591C4-5075-4D94-9863-276765250675}"/>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GIOPHYSICS · COLLEGE BOARD AP PHYSICS · APC-M-U6 · 10–15%</a:t>
            </a:r>
          </a:p>
        </p:txBody>
      </p:sp>
      <p:sp>
        <p:nvSpPr>
          <p:cNvPr id="5" name="misconception-label">
            <a:extLst>
              <a:ext uri="{FF2B5EF4-FFF2-40B4-BE49-F238E27FC236}">
                <a16:creationId xmlns:a16="http://schemas.microsoft.com/office/drawing/2014/main" id="{86AA4641-A3FB-48CE-975D-6EE3B3855D9A}"/>
              </a:ext>
            </a:extLst>
          </p:cNvPr>
          <p:cNvSpPr>
            <a:spLocks noGrp="1"/>
          </p:cNvSpPr>
          <p:nvPr/>
        </p:nvSpPr>
        <p:spPr>
          <a:xfrm>
            <a:off x="666750" y="666750"/>
            <a:ext cx="8096250" cy="3429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MISCONCEPTION SHOWDOWN · SPOT THE MISTAKE</a:t>
            </a:r>
          </a:p>
        </p:txBody>
      </p:sp>
      <p:sp>
        <p:nvSpPr>
          <p:cNvPr id="6" name="misconception-claim">
            <a:extLst>
              <a:ext uri="{FF2B5EF4-FFF2-40B4-BE49-F238E27FC236}">
                <a16:creationId xmlns:a16="http://schemas.microsoft.com/office/drawing/2014/main" id="{F4B4AD18-A7FE-4A14-911A-0816D814EFA8}"/>
              </a:ext>
            </a:extLst>
          </p:cNvPr>
          <p:cNvSpPr>
            <a:spLocks noGrp="1"/>
          </p:cNvSpPr>
          <p:nvPr/>
        </p:nvSpPr>
        <p:spPr>
          <a:xfrm>
            <a:off x="666750" y="1285875"/>
            <a:ext cx="10668000" cy="1381125"/>
          </a:xfrm>
          <a:prstGeom prst="rect">
            <a:avLst/>
          </a:prstGeom>
          <a:noFill/>
          <a:ln w="0">
            <a:noFill/>
            <a:prstDash val="solid"/>
          </a:ln>
        </p:spPr>
        <p:txBody>
          <a:bodyPr/>
          <a:lstStyle/>
          <a:p>
            <a:pPr algn="l">
              <a:defRPr sz="3600" b="1" i="0">
                <a:solidFill>
                  <a:srgbClr val="F4F0E2"/>
                </a:solidFill>
              </a:defRPr>
            </a:pPr>
            <a:r>
              <a:rPr sz="3600" b="1" i="0">
                <a:solidFill>
                  <a:srgbClr val="F4F0E2"/>
                </a:solidFill>
              </a:rPr>
              <a:t>“If net external torque is zero at one instant, angular momentum is conserved forever.”</a:t>
            </a:r>
          </a:p>
        </p:txBody>
      </p:sp>
      <p:sp>
        <p:nvSpPr>
          <p:cNvPr id="7" name="correction-frame">
            <a:extLst>
              <a:ext uri="{FF2B5EF4-FFF2-40B4-BE49-F238E27FC236}">
                <a16:creationId xmlns:a16="http://schemas.microsoft.com/office/drawing/2014/main" id="{F9193254-FD65-4326-81E8-F4664293E0D3}"/>
              </a:ext>
            </a:extLst>
          </p:cNvPr>
          <p:cNvSpPr>
            <a:spLocks noGrp="1"/>
          </p:cNvSpPr>
          <p:nvPr/>
        </p:nvSpPr>
        <p:spPr>
          <a:xfrm>
            <a:off x="666750" y="3048000"/>
            <a:ext cx="10858500" cy="857250"/>
          </a:xfrm>
          <a:prstGeom prst="roundRect">
            <a:avLst>
              <a:gd name="adj" fmla="val 13333"/>
            </a:avLst>
          </a:prstGeom>
          <a:solidFill>
            <a:srgbClr val="0B342E"/>
          </a:solidFill>
          <a:ln w="0">
            <a:noFill/>
            <a:prstDash val="solid"/>
          </a:ln>
        </p:spPr>
      </p:sp>
      <p:sp>
        <p:nvSpPr>
          <p:cNvPr id="8" name="correction">
            <a:extLst>
              <a:ext uri="{FF2B5EF4-FFF2-40B4-BE49-F238E27FC236}">
                <a16:creationId xmlns:a16="http://schemas.microsoft.com/office/drawing/2014/main" id="{5EFF9415-78BC-4F51-B889-B2CE0640962B}"/>
              </a:ext>
            </a:extLst>
          </p:cNvPr>
          <p:cNvSpPr>
            <a:spLocks noGrp="1"/>
          </p:cNvSpPr>
          <p:nvPr/>
        </p:nvSpPr>
        <p:spPr>
          <a:xfrm>
            <a:off x="952500" y="3238500"/>
            <a:ext cx="10287000" cy="552450"/>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Conservation applies over an interval during which angular impulse is negligible.</a:t>
            </a:r>
          </a:p>
        </p:txBody>
      </p:sp>
      <p:sp>
        <p:nvSpPr>
          <p:cNvPr id="9" name="humor-line">
            <a:extLst>
              <a:ext uri="{FF2B5EF4-FFF2-40B4-BE49-F238E27FC236}">
                <a16:creationId xmlns:a16="http://schemas.microsoft.com/office/drawing/2014/main" id="{C16FF913-88B4-4AC2-8272-60DE3D8F0970}"/>
              </a:ext>
            </a:extLst>
          </p:cNvPr>
          <p:cNvSpPr>
            <a:spLocks noGrp="1"/>
          </p:cNvSpPr>
          <p:nvPr/>
        </p:nvSpPr>
        <p:spPr>
          <a:xfrm>
            <a:off x="1238250" y="4324350"/>
            <a:ext cx="9715500" cy="723900"/>
          </a:xfrm>
          <a:prstGeom prst="rect">
            <a:avLst/>
          </a:prstGeom>
          <a:noFill/>
          <a:ln w="0">
            <a:noFill/>
            <a:prstDash val="solid"/>
          </a:ln>
        </p:spPr>
        <p:txBody>
          <a:bodyPr/>
          <a:lstStyle/>
          <a:p>
            <a:pPr algn="ctr">
              <a:defRPr sz="1950" b="0" i="1">
                <a:solidFill>
                  <a:srgbClr val="F4F0E2"/>
                </a:solidFill>
              </a:defRPr>
            </a:pPr>
            <a:r>
              <a:rPr sz="1950" b="0" i="1">
                <a:solidFill>
                  <a:srgbClr val="F4F0E2"/>
                </a:solidFill>
              </a:rPr>
              <a:t>One calm instant does not sign a lifetime contract.</a:t>
            </a:r>
          </a:p>
        </p:txBody>
      </p:sp>
      <p:sp>
        <p:nvSpPr>
          <p:cNvPr id="10" name="misconception-check">
            <a:extLst>
              <a:ext uri="{FF2B5EF4-FFF2-40B4-BE49-F238E27FC236}">
                <a16:creationId xmlns:a16="http://schemas.microsoft.com/office/drawing/2014/main" id="{AE7C5F6C-4A36-497D-BAD7-E01F6C5031DE}"/>
              </a:ext>
            </a:extLst>
          </p:cNvPr>
          <p:cNvSpPr>
            <a:spLocks noGrp="1"/>
          </p:cNvSpPr>
          <p:nvPr/>
        </p:nvSpPr>
        <p:spPr>
          <a:xfrm>
            <a:off x="952500" y="5286375"/>
            <a:ext cx="10287000" cy="609600"/>
          </a:xfrm>
          <a:prstGeom prst="rect">
            <a:avLst/>
          </a:prstGeom>
          <a:noFill/>
          <a:ln w="0">
            <a:noFill/>
            <a:prstDash val="solid"/>
          </a:ln>
        </p:spPr>
        <p:txBody>
          <a:bodyPr/>
          <a:lstStyle/>
          <a:p>
            <a:pPr algn="ctr">
              <a:defRPr sz="1875" b="1" i="0">
                <a:solidFill>
                  <a:srgbClr val="F4F0E2"/>
                </a:solidFill>
              </a:defRPr>
            </a:pPr>
            <a:r>
              <a:rPr sz="1875" b="1" i="0">
                <a:solidFill>
                  <a:srgbClr val="F4F0E2"/>
                </a:solidFill>
              </a:rPr>
              <a:t>Mini-whiteboard: What graph area tests conservation over an interval?</a:t>
            </a:r>
          </a:p>
        </p:txBody>
      </p:sp>
    </p:spTree>
    <p:extLst>
      <p:ext uri="{BB962C8B-B14F-4D97-AF65-F5344CB8AC3E}">
        <p14:creationId xmlns:p14="http://schemas.microsoft.com/office/powerpoint/2010/main" val="249613557"/>
      </p:ext>
    </p:extLst>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5486</Words>
  <Application>Microsoft Office PowerPoint</Application>
  <DocSecurity>0</DocSecurity>
  <PresentationFormat>Widescreen</PresentationFormat>
  <Paragraphs>392</Paragraphs>
  <Slides>13</Slides>
  <Notes>13</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13</vt:i4>
      </vt:variant>
    </vt:vector>
  </HeadingPairs>
  <TitlesOfParts>
    <vt:vector size="15" baseType="lpstr">
      <vt:lpstr>Calibri</vt:lpstr>
      <vt:lpstr>ChatGPT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Giovanni Alexander Rojas</cp:lastModifiedBy>
  <cp:revision>3</cp:revision>
  <dcterms:created xsi:type="dcterms:W3CDTF">2026-08-14T20:14:45Z</dcterms:created>
  <dcterms:modified xsi:type="dcterms:W3CDTF">2026-08-15T16:01:26Z</dcterms:modified>
</cp:coreProperties>
</file>