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57" r:id="rId3"/>
    <p:sldId id="258" r:id="rId4"/>
    <p:sldId id="26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1"/>
  <c:lang val="en-US"/>
  <c:roundedCorners val="1"/>
  <c:style val="2"/>
  <c:chart>
    <c:autoTitleDeleted val="1"/>
    <c:plotArea>
      <c:layout/>
      <c:scatterChart>
        <c:scatterStyle val="lineMarker"/>
        <c:varyColors val="1"/>
        <c:ser>
          <c:idx val="0"/>
          <c:order val="0"/>
          <c:tx>
            <c:v>Acceleration of the oscillator</c:v>
          </c:tx>
          <c:spPr>
            <a:ln w="28575">
              <a:solidFill>
                <a:srgbClr val="6336D6"/>
              </a:solidFill>
              <a:prstDash val="solid"/>
            </a:ln>
          </c:spPr>
          <c:marker>
            <c:symbol val="circle"/>
            <c:size val="7"/>
            <c:spPr>
              <a:solidFill>
                <a:srgbClr val="6336D6"/>
              </a:solidFill>
            </c:spPr>
          </c:marker>
          <c:xVal>
            <c:numLit>
              <c:formatCode>General</c:formatCode>
              <c:ptCount val="5"/>
              <c:pt idx="0">
                <c:v>-20</c:v>
              </c:pt>
              <c:pt idx="1">
                <c:v>-10</c:v>
              </c:pt>
              <c:pt idx="2">
                <c:v>0</c:v>
              </c:pt>
              <c:pt idx="3">
                <c:v>10</c:v>
              </c:pt>
              <c:pt idx="4">
                <c:v>20</c:v>
              </c:pt>
            </c:numLit>
          </c:xVal>
          <c:yVal>
            <c:numLit>
              <c:formatCode>General</c:formatCode>
              <c:ptCount val="5"/>
              <c:pt idx="0">
                <c:v>8</c:v>
              </c:pt>
              <c:pt idx="1">
                <c:v>4</c:v>
              </c:pt>
              <c:pt idx="2">
                <c:v>0</c:v>
              </c:pt>
              <c:pt idx="3">
                <c:v>-4</c:v>
              </c:pt>
              <c:pt idx="4">
                <c:v>-8</c:v>
              </c:pt>
            </c:numLit>
          </c:yVal>
          <c:smooth val="0"/>
          <c:extLst>
            <c:ext xmlns:c16="http://schemas.microsoft.com/office/drawing/2014/chart" uri="{C3380CC4-5D6E-409C-BE32-E72D297353CC}">
              <c16:uniqueId val="{00000000-813C-422E-8034-E5F04DA8A102}"/>
            </c:ext>
          </c:extLst>
        </c:ser>
        <c:dLbls>
          <c:showLegendKey val="0"/>
          <c:showVal val="0"/>
          <c:showCatName val="0"/>
          <c:showSerName val="0"/>
          <c:showPercent val="0"/>
          <c:showBubbleSize val="0"/>
        </c:dLbls>
        <c:axId val="48650112"/>
        <c:axId val="48672768"/>
      </c:scatterChart>
      <c:valAx>
        <c:axId val="48672768"/>
        <c:scaling>
          <c:orientation val="minMax"/>
        </c:scaling>
        <c:delete val="0"/>
        <c:axPos val="l"/>
        <c:majorGridlines>
          <c:spPr>
            <a:ln w="9525">
              <a:solidFill>
                <a:srgbClr val="D6DED8"/>
              </a:solidFill>
              <a:prstDash val="solid"/>
            </a:ln>
          </c:spPr>
        </c:majorGridlines>
        <c:title>
          <c:tx>
            <c:rich>
              <a:bodyPr/>
              <a:lstStyle/>
              <a:p>
                <a:r>
                  <a:t>Acceleration / m/s²</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50112"/>
        <c:crosses val="autoZero"/>
        <c:crossBetween val="midCat"/>
        <c:majorUnit val="5"/>
      </c:valAx>
      <c:valAx>
        <c:axId val="48650112"/>
        <c:scaling>
          <c:orientation val="minMax"/>
        </c:scaling>
        <c:delete val="0"/>
        <c:axPos val="b"/>
        <c:title>
          <c:tx>
            <c:rich>
              <a:bodyPr/>
              <a:lstStyle/>
              <a:p>
                <a:r>
                  <a:t>Displacement / cm</a:t>
                </a:r>
              </a:p>
            </c:rich>
          </c:tx>
          <c:overlay val="0"/>
        </c:title>
        <c:numFmt formatCode="General" sourceLinked="1"/>
        <c:majorTickMark val="none"/>
        <c:minorTickMark val="none"/>
        <c:tickLblPos val="nextTo"/>
        <c:spPr>
          <a:ln w="9525">
            <a:solidFill>
              <a:srgbClr val="A9BBB4"/>
            </a:solidFill>
            <a:prstDash val="solid"/>
          </a:ln>
        </c:spPr>
        <c:txPr>
          <a:bodyPr anchorCtr="1"/>
          <a:lstStyle/>
          <a:p>
            <a:pPr>
              <a:defRPr sz="1650">
                <a:solidFill>
                  <a:srgbClr val="48635E"/>
                </a:solidFill>
              </a:defRPr>
            </a:pPr>
            <a:endParaRPr lang="en-US"/>
          </a:p>
        </c:txPr>
        <c:crossAx val="48672768"/>
        <c:crosses val="autoZero"/>
        <c:crossBetween val="midCat"/>
        <c:majorUnit val="10"/>
      </c:valAx>
      <c:spPr>
        <a:solidFill>
          <a:srgbClr val="FCFAF1"/>
        </a:solidFill>
        <a:ln w="0">
          <a:noFill/>
          <a:prstDash val="solid"/>
        </a:ln>
      </c:spPr>
    </c:plotArea>
    <c:plotVisOnly val="1"/>
    <c:dispBlanksAs val="zero"/>
    <c:showDLblsOverMax val="1"/>
  </c:chart>
  <c:spPr>
    <a:solidFill>
      <a:srgbClr val="FCFAF1"/>
    </a:solidFill>
    <a:ln w="0">
      <a:noFill/>
      <a:prstDash val="solid"/>
    </a:ln>
  </c:spPr>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 dark-green opening slide with the exact topic title “Oscillations”, an accent ring for group APC-M, and a single hook question.</a:t>
            </a:r>
          </a:p>
          <a:p>
            <a:r>
              <a:t>[Teacher cue]</a:t>
            </a:r>
          </a:p>
          <a:p>
            <a:r>
              <a:t>Ask the hook question before revealing any explanation. Listen for the representations students choose, then connect their answers to AP unit 7.</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An original 3-mark exam-style question occupies the main page, with a dark solve–pair–compare–justify sequence beside it.</a:t>
            </a:r>
          </a:p>
          <a:p>
            <a:r>
              <a:t>[Teacher cue]</a:t>
            </a:r>
          </a:p>
          <a:p>
            <a:r>
              <a:t>Give independent thinking time, then ask pairs to compare methods before answers. Listen for each command word: derive, calculate, justify. Do not reveal the mark scheme until slide 11.</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Three numbered mark-scheme ideas are listed in a single readable column, followed by a dark pair-improvement challenge.</a:t>
            </a:r>
          </a:p>
          <a:p>
            <a:r>
              <a:t>[Teacher cue]</a:t>
            </a:r>
          </a:p>
          <a:p>
            <a:r>
              <a:t>Reveal one numbered marking point at a time. Ask students to locate matching evidence in their own answer, explain missing reasoning and improve one line before counting marks.</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 four-question final quiz is presented in two columns. Each question has four editable answer choices and space for independent reasoning.</a:t>
            </a:r>
          </a:p>
          <a:p>
            <a:r>
              <a:t>[Teacher cue]</a:t>
            </a:r>
          </a:p>
          <a:p>
            <a:r>
              <a:t>Run the quiz independently first. Ask students to commit to all four answers, then compare only the question they found hardest. Do not reveal solutions until slide 13.</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[Final quiz] Four original retrieval and application questions. Require at least one spoken or written justification before the answer reveal.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Four numbered quiz answers appear as horizontal rows on a dark background, each pairing the correct answer with a concise reason and ending with an exit ticket.</a:t>
            </a:r>
          </a:p>
          <a:p>
            <a:r>
              <a:t>[Teacher cue]</a:t>
            </a:r>
          </a:p>
          <a:p>
            <a:r>
              <a:t>Reveal answers one at a time. Ask for the reason before reading it, then invite students to correct in a different colour and complete the one-sentence exit ticket.</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[Quiz answers] 1. d²x/dt² = −ω²x — It is one of the unit’s governing relationships. 2. 1.B — Practice 1.B is creating quantitative graphs with scales and units. 3. SHM specifically requires a = −ω²x; many periodic motions do not satisfy this linear relation. — The correction states the physically valid boundary or relationship. 4. Units and a physical interpretation — A complete response connects mathematics to the model and reports units.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Three large numbered retrieval questions run down the slide, followed by a mini-whiteboard challenge. No answers are visible on this slide.</a:t>
            </a:r>
          </a:p>
          <a:p>
            <a:r>
              <a:t>[Teacher cue]</a:t>
            </a:r>
          </a:p>
          <a:p>
            <a:r>
              <a:t>Allow silent think time first. Ask for answers without confirming immediately; invite a partner to explain or challenge each response before the reveal later in the lesson.</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Four concise syllabus ideas form a vertical sequence on the left. An editable dark equation panel and vocabulary rail sit on the right.</a:t>
            </a:r>
          </a:p>
          <a:p>
            <a:r>
              <a:t>[Teacher cue]</a:t>
            </a:r>
          </a:p>
          <a:p>
            <a:r>
              <a:t>Explain one governing idea at a time. Ask students to restate it using one vocabulary word, then reveal the equation only after its variables and mathematical boundary are named.</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955A4-B5FF-5217-E5A1-DD317C6E22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BFDD0-CB2A-43EC-DB17-C76FC19ECE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6959E8-14DB-258C-CCFB-E123E162987E}"/>
              </a:ext>
            </a:extLst>
          </p:cNvPr>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The simple definition is stated in one sentence across the top of the slide. Below it a drawn diagram is labelled x = 0, −x, +x, far out: large a, back toward 0, other side: same rule, opposite sign, a = −ω²x. A caption reads: Acceleration always points home, and grows in exact proportion to how far out you are.</a:t>
            </a:r>
          </a:p>
          <a:p>
            <a:r>
              <a:t>[Teacher cue]</a:t>
            </a:r>
          </a:p>
          <a:p>
            <a:r>
              <a:t>Explain one governing idea at a time. Ask students to restate it using one vocabulary word, then reveal the equation only after its variables and mathematical boundary are named.</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p:txBody>
      </p:sp>
      <p:sp>
        <p:nvSpPr>
          <p:cNvPr id="4" name="Slide Number Placeholder 3">
            <a:extLst>
              <a:ext uri="{FF2B5EF4-FFF2-40B4-BE49-F238E27FC236}">
                <a16:creationId xmlns:a16="http://schemas.microsoft.com/office/drawing/2014/main" id="{283D39F4-C820-D4EB-AA6D-05358B3224FF}"/>
              </a:ext>
            </a:extLst>
          </p:cNvPr>
          <p:cNvSpPr>
            <a:spLocks noGrp="1"/>
          </p:cNvSpPr>
          <p:nvPr>
            <p:ph type="sldNum" idx="5"/>
          </p:nvPr>
        </p:nvSpPr>
        <p:spPr/>
        <p:txBody>
          <a:bodyPr/>
          <a:lstStyle/>
          <a:p>
            <a:endParaRPr/>
          </a:p>
        </p:txBody>
      </p:sp>
    </p:spTree>
    <p:extLst>
      <p:ext uri="{BB962C8B-B14F-4D97-AF65-F5344CB8AC3E}">
        <p14:creationId xmlns:p14="http://schemas.microsoft.com/office/powerpoint/2010/main" val="36495876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An editable scatter chart plots Acceleration in m/s² against Displacement in m; Displacement is converted from metres to centimetres; Acceleration remains in m/s². The left rail states the original data and scale so the graph remains accessible without colour.</a:t>
            </a:r>
          </a:p>
          <a:p>
            <a:r>
              <a:t>[Teacher cue]</a:t>
            </a:r>
          </a:p>
          <a:p>
            <a:r>
              <a:t>Ask for a silent prediction before showing the plotted relationship. Then select the native chart, edit one data value and ask which physical quantity and conclusion must change. Students extract omega from the negative slope and predict period.</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[Quantitative visual] Values: Editable model data: (-0.2, 8), (-0.1, 4), (0, 0), (0.1, -4), (0.2, -8). Data: illustrative lesson data. Scale: -8 to 8 m/s².</a:t>
            </a:r>
          </a:p>
          <a:p>
            <a:r>
              <a:t>Units: x uses metres; y uses m/s².</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Model the reasoning aloud, then ask students to explain why each operation is valid. Pause before the answer and listen for unit or substitution errors.</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ω = √(k/m) = √400 = 20 rad/s. 2) T = 2π/ω. 3) Evaluate in seconds. Answer: T = 0.314 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 large problem statement is followed by three editable Step 1–3 reasoning lines and a high-contrast answer band.</a:t>
            </a:r>
          </a:p>
          <a:p>
            <a:r>
              <a:t>[Teacher cue]</a:t>
            </a:r>
          </a:p>
          <a:p>
            <a:r>
              <a:t>Ask students to solve each line on mini-whiteboards before you explain and reveal the next step. Compare units and methods, not only final numbers.</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[Worked problem] Steps: 1) φ = ±π/3 2) Need sinφ &lt; 0 3) Check the direction, significant figures and physical meaning of the result. Answer: φ = −π/3 is valid.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 dark activity slide shows required materials on the left, three large numbered instructions on the right and a success criterion at the bottom.</a:t>
            </a:r>
          </a:p>
          <a:p>
            <a:r>
              <a:t>[Teacher cue]</a:t>
            </a:r>
          </a:p>
          <a:p>
            <a:r>
              <a:t>Explain the success check before starting. Circulate, listen for misconceptions and ask pairs to compare evidence. Stop the activity with enough time for one group to model a strong answer.</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[Safety] Follow the school risk assessment, secure apparatus and keep movement routes clear.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a:t>
            </a:r>
          </a:p>
          <a:p>
            <a:r>
              <a:t>AP Physics C: Mechanics Course and Exam Description (Fall 2024 frameworks · current in 2026), https://apcentral.collegeboard.org/media/pdf/ap-physics-c-mechanics-course-and-exam-description.pdf</a:t>
            </a:r>
          </a:p>
          <a:p>
            <a:r>
              <a:t>College Board course page, https://apcentral.collegeboard.org/courses/ap-physics-c-mechanics</a:t>
            </a:r>
          </a:p>
          <a:p>
            <a:r>
              <a:t>GioPhysics lesson route, https://giophysics.com/chapter-45/shm-basics</a:t>
            </a:r>
          </a:p>
          <a:p>
            <a:r>
              <a:t>This deck uses original GioPhysics worked examples and AP-style questions; it does not reproduce College Board exam questions.</a:t>
            </a:r>
          </a:p>
          <a:p>
            <a:r>
              <a:t>[Visual description]</a:t>
            </a:r>
          </a:p>
          <a:p>
            <a:r>
              <a:t>A full accent-colour slide contrasts one large misconception with a dark correction band, a classroom-safe joke and a mini-whiteboard check.</a:t>
            </a:r>
          </a:p>
          <a:p>
            <a:r>
              <a:t>[Teacher cue]</a:t>
            </a:r>
          </a:p>
          <a:p>
            <a:r>
              <a:t>Ask students to vote true or false before reading the correction. Invite one pair to explain the trap, then use the humorous line as a memory cue rather than as the scientific explanation.</a:t>
            </a:r>
          </a:p>
          <a:p>
            <a:r>
              <a:t>[Syllabus coverage]</a:t>
            </a:r>
          </a:p>
          <a:p>
            <a:r>
              <a:t>SHM satisfies acceleration proportional to negative displacement.; The equation of motion has sinusoidal solutions.; Initial conditions determine amplitude and phase.; Energy methods connect speed and displacement without time.</a:t>
            </a:r>
          </a:p>
          <a:p>
            <a:r>
              <a:t>[Science practices]</a:t>
            </a:r>
          </a:p>
          <a:p>
            <a:r>
              <a:t>1.B Create quantitative graphs with appropriate scales and units; 2.A Derive a symbolic expression through a logical mathematical pathway; 2.B Calculate or estimate a quantity with units; 3.B Apply a physical law or model to make a claim; 3.C Justify a claim with data, representations, or physical principles</a:t>
            </a:r>
          </a:p>
          <a:p>
            <a:r>
              <a:t>[Math boundary]</a:t>
            </a:r>
          </a:p>
          <a:p>
            <a:r>
              <a:t>Differential and integral calculus are expected alongside algebra, vectors, trigonometry and graph analysis.</a:t>
            </a:r>
          </a:p>
          <a:p>
            <a:r>
              <a:t>[Safety]</a:t>
            </a:r>
          </a:p>
          <a:p>
            <a:r>
              <a:t>Follow the school risk assessment, secure apparatus and keep movement routes clear.</a:t>
            </a:r>
          </a:p>
          <a:p>
            <a:r>
              <a:t>[Humor] Repeating is not enough to join the SHM club.</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13" name="accent-rail">
            <a:extLst>
              <a:ext uri="{FF2B5EF4-FFF2-40B4-BE49-F238E27FC236}">
                <a16:creationId xmlns:a16="http://schemas.microsoft.com/office/drawing/2014/main" id="{17DE3C39-C60D-4B55-9D29-D81B5003D795}"/>
              </a:ext>
            </a:extLst>
          </p:cNvPr>
          <p:cNvSpPr>
            <a:spLocks noGrp="1"/>
          </p:cNvSpPr>
          <p:nvPr/>
        </p:nvSpPr>
        <p:spPr>
          <a:xfrm>
            <a:off x="0" y="0"/>
            <a:ext cx="171450" cy="6858000"/>
          </a:xfrm>
          <a:prstGeom prst="rect">
            <a:avLst/>
          </a:prstGeom>
          <a:solidFill>
            <a:srgbClr val="A88CFF"/>
          </a:solidFill>
          <a:ln w="0">
            <a:noFill/>
            <a:prstDash val="solid"/>
          </a:ln>
        </p:spPr>
      </p:sp>
      <p:sp>
        <p:nvSpPr>
          <p:cNvPr id="2" name="title-eyebrow">
            <a:extLst>
              <a:ext uri="{FF2B5EF4-FFF2-40B4-BE49-F238E27FC236}">
                <a16:creationId xmlns:a16="http://schemas.microsoft.com/office/drawing/2014/main" id="{84BA0463-0D4A-4E21-AE61-99EB135242A1}"/>
              </a:ext>
            </a:extLst>
          </p:cNvPr>
          <p:cNvSpPr>
            <a:spLocks noGrp="1"/>
          </p:cNvSpPr>
          <p:nvPr/>
        </p:nvSpPr>
        <p:spPr>
          <a:xfrm>
            <a:off x="666750" y="523875"/>
            <a:ext cx="8096250" cy="361950"/>
          </a:xfrm>
          <a:prstGeom prst="rect">
            <a:avLst/>
          </a:prstGeom>
          <a:noFill/>
          <a:ln w="0">
            <a:noFill/>
            <a:prstDash val="solid"/>
          </a:ln>
        </p:spPr>
        <p:txBody>
          <a:bodyPr/>
          <a:lstStyle/>
          <a:p>
            <a:pPr algn="l">
              <a:defRPr sz="1800" b="1" i="0">
                <a:solidFill>
                  <a:srgbClr val="A88CFF"/>
                </a:solidFill>
              </a:defRPr>
            </a:pPr>
            <a:r>
              <a:rPr sz="1800" b="1" i="0">
                <a:solidFill>
                  <a:srgbClr val="A88CFF"/>
                </a:solidFill>
              </a:rPr>
              <a:t>AP PHYSICS C: MECHANICS · UNIT 7 · 10–15% OF MCQ SECTION</a:t>
            </a:r>
          </a:p>
        </p:txBody>
      </p:sp>
      <p:sp>
        <p:nvSpPr>
          <p:cNvPr id="3" name="topic-title">
            <a:extLst>
              <a:ext uri="{FF2B5EF4-FFF2-40B4-BE49-F238E27FC236}">
                <a16:creationId xmlns:a16="http://schemas.microsoft.com/office/drawing/2014/main" id="{3BCC6231-2562-4C56-9703-49B920F9A1F9}"/>
              </a:ext>
            </a:extLst>
          </p:cNvPr>
          <p:cNvSpPr>
            <a:spLocks noGrp="1"/>
          </p:cNvSpPr>
          <p:nvPr/>
        </p:nvSpPr>
        <p:spPr>
          <a:xfrm>
            <a:off x="666750" y="1143000"/>
            <a:ext cx="8001000" cy="2190750"/>
          </a:xfrm>
          <a:prstGeom prst="rect">
            <a:avLst/>
          </a:prstGeom>
          <a:noFill/>
          <a:ln w="0">
            <a:noFill/>
            <a:prstDash val="solid"/>
          </a:ln>
        </p:spPr>
        <p:txBody>
          <a:bodyPr/>
          <a:lstStyle/>
          <a:p>
            <a:pPr algn="l">
              <a:defRPr sz="5400" b="1" i="0">
                <a:solidFill>
                  <a:srgbClr val="F4F0E2"/>
                </a:solidFill>
              </a:defRPr>
            </a:pPr>
            <a:r>
              <a:rPr sz="5400" b="1" i="0">
                <a:solidFill>
                  <a:srgbClr val="F4F0E2"/>
                </a:solidFill>
              </a:rPr>
              <a:t>Oscillations</a:t>
            </a:r>
          </a:p>
        </p:txBody>
      </p:sp>
      <p:sp>
        <p:nvSpPr>
          <p:cNvPr id="4" name="lesson-title">
            <a:extLst>
              <a:ext uri="{FF2B5EF4-FFF2-40B4-BE49-F238E27FC236}">
                <a16:creationId xmlns:a16="http://schemas.microsoft.com/office/drawing/2014/main" id="{1BE62454-5833-413B-B7A8-4B0324BEE942}"/>
              </a:ext>
            </a:extLst>
          </p:cNvPr>
          <p:cNvSpPr>
            <a:spLocks noGrp="1"/>
          </p:cNvSpPr>
          <p:nvPr/>
        </p:nvSpPr>
        <p:spPr>
          <a:xfrm>
            <a:off x="666750" y="3571875"/>
            <a:ext cx="8001000" cy="495300"/>
          </a:xfrm>
          <a:prstGeom prst="rect">
            <a:avLst/>
          </a:prstGeom>
          <a:noFill/>
          <a:ln w="0">
            <a:noFill/>
            <a:prstDash val="solid"/>
          </a:ln>
        </p:spPr>
        <p:txBody>
          <a:bodyPr/>
          <a:lstStyle/>
          <a:p>
            <a:pPr algn="l">
              <a:defRPr sz="2850" b="1" i="0">
                <a:solidFill>
                  <a:srgbClr val="A88CFF"/>
                </a:solidFill>
              </a:defRPr>
            </a:pPr>
            <a:r>
              <a:rPr sz="2850" b="1" i="0">
                <a:solidFill>
                  <a:srgbClr val="A88CFF"/>
                </a:solidFill>
              </a:rPr>
              <a:t>The Equation Before the Answer</a:t>
            </a:r>
          </a:p>
        </p:txBody>
      </p:sp>
      <p:sp>
        <p:nvSpPr>
          <p:cNvPr id="5" name="lesson-hook">
            <a:extLst>
              <a:ext uri="{FF2B5EF4-FFF2-40B4-BE49-F238E27FC236}">
                <a16:creationId xmlns:a16="http://schemas.microsoft.com/office/drawing/2014/main" id="{89E81F9F-883B-443C-AC6B-E07C98096360}"/>
              </a:ext>
            </a:extLst>
          </p:cNvPr>
          <p:cNvSpPr>
            <a:spLocks noGrp="1"/>
          </p:cNvSpPr>
          <p:nvPr/>
        </p:nvSpPr>
        <p:spPr>
          <a:xfrm>
            <a:off x="666750" y="4333875"/>
            <a:ext cx="8096250" cy="1047750"/>
          </a:xfrm>
          <a:prstGeom prst="rect">
            <a:avLst/>
          </a:prstGeom>
          <a:noFill/>
          <a:ln w="0">
            <a:noFill/>
            <a:prstDash val="solid"/>
          </a:ln>
        </p:spPr>
        <p:txBody>
          <a:bodyPr/>
          <a:lstStyle/>
          <a:p>
            <a:pPr algn="l">
              <a:defRPr sz="2100" b="0" i="0">
                <a:solidFill>
                  <a:srgbClr val="F4F0E2"/>
                </a:solidFill>
              </a:defRPr>
            </a:pPr>
            <a:r>
              <a:rPr sz="2100" b="0" i="0">
                <a:solidFill>
                  <a:srgbClr val="F4F0E2"/>
                </a:solidFill>
              </a:rPr>
              <a:t>What differential equation tells you a motion is simple harmonic before you solve it?</a:t>
            </a:r>
          </a:p>
        </p:txBody>
      </p:sp>
      <p:sp>
        <p:nvSpPr>
          <p:cNvPr id="6" name="topic-ring">
            <a:extLst>
              <a:ext uri="{FF2B5EF4-FFF2-40B4-BE49-F238E27FC236}">
                <a16:creationId xmlns:a16="http://schemas.microsoft.com/office/drawing/2014/main" id="{69F00BF9-4F8E-4422-B1D2-999714994E5B}"/>
              </a:ext>
            </a:extLst>
          </p:cNvPr>
          <p:cNvSpPr>
            <a:spLocks noGrp="1"/>
          </p:cNvSpPr>
          <p:nvPr/>
        </p:nvSpPr>
        <p:spPr>
          <a:xfrm>
            <a:off x="9477375" y="1190625"/>
            <a:ext cx="1952625" cy="1952625"/>
          </a:xfrm>
          <a:prstGeom prst="ellipse">
            <a:avLst/>
          </a:prstGeom>
          <a:solidFill>
            <a:srgbClr val="A88CFF"/>
          </a:solidFill>
          <a:ln w="0">
            <a:noFill/>
            <a:prstDash val="solid"/>
          </a:ln>
        </p:spPr>
      </p:sp>
      <p:sp>
        <p:nvSpPr>
          <p:cNvPr id="7" name="topic-ring-center">
            <a:extLst>
              <a:ext uri="{FF2B5EF4-FFF2-40B4-BE49-F238E27FC236}">
                <a16:creationId xmlns:a16="http://schemas.microsoft.com/office/drawing/2014/main" id="{0C142538-7CB1-473E-A5E0-C7B535FD9C57}"/>
              </a:ext>
            </a:extLst>
          </p:cNvPr>
          <p:cNvSpPr>
            <a:spLocks noGrp="1"/>
          </p:cNvSpPr>
          <p:nvPr/>
        </p:nvSpPr>
        <p:spPr>
          <a:xfrm>
            <a:off x="10067925" y="1781175"/>
            <a:ext cx="771525" cy="771525"/>
          </a:xfrm>
          <a:prstGeom prst="ellipse">
            <a:avLst/>
          </a:prstGeom>
          <a:solidFill>
            <a:srgbClr val="0B342E"/>
          </a:solidFill>
          <a:ln w="0">
            <a:noFill/>
            <a:prstDash val="solid"/>
          </a:ln>
        </p:spPr>
      </p:sp>
      <p:sp>
        <p:nvSpPr>
          <p:cNvPr id="8" name="lesson-format">
            <a:extLst>
              <a:ext uri="{FF2B5EF4-FFF2-40B4-BE49-F238E27FC236}">
                <a16:creationId xmlns:a16="http://schemas.microsoft.com/office/drawing/2014/main" id="{CDEE6463-B471-4B17-9467-88CEBC55A017}"/>
              </a:ext>
            </a:extLst>
          </p:cNvPr>
          <p:cNvSpPr>
            <a:spLocks noGrp="1"/>
          </p:cNvSpPr>
          <p:nvPr/>
        </p:nvSpPr>
        <p:spPr>
          <a:xfrm>
            <a:off x="666750" y="5810250"/>
            <a:ext cx="885825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EDITABLE · 45-MINUTE CLASSROOM LESSON · CALCULUS-BASED</a:t>
            </a:r>
          </a:p>
        </p:txBody>
      </p:sp>
      <p:sp>
        <p:nvSpPr>
          <p:cNvPr id="9" name="group-label">
            <a:extLst>
              <a:ext uri="{FF2B5EF4-FFF2-40B4-BE49-F238E27FC236}">
                <a16:creationId xmlns:a16="http://schemas.microsoft.com/office/drawing/2014/main" id="{B513C788-15BD-4B12-B590-9A5A813F204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7 · AP PHYSICS C: MECHANICS</a:t>
            </a:r>
          </a:p>
        </p:txBody>
      </p:sp>
      <p:sp>
        <p:nvSpPr>
          <p:cNvPr id="10" name="page-number">
            <a:extLst>
              <a:ext uri="{FF2B5EF4-FFF2-40B4-BE49-F238E27FC236}">
                <a16:creationId xmlns:a16="http://schemas.microsoft.com/office/drawing/2014/main" id="{E7DDFF35-C2C4-4455-9EFB-29AE5CD19F1D}"/>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01 / 13</a:t>
            </a:r>
            <a:endParaRPr sz="1650" b="1" i="0">
              <a:solidFill>
                <a:srgbClr val="F4F0E2"/>
              </a:solidFill>
            </a:endParaRPr>
          </a:p>
        </p:txBody>
      </p:sp>
      <p:sp>
        <p:nvSpPr>
          <p:cNvPr id="11" name="rule-70-666">
            <a:extLst>
              <a:ext uri="{FF2B5EF4-FFF2-40B4-BE49-F238E27FC236}">
                <a16:creationId xmlns:a16="http://schemas.microsoft.com/office/drawing/2014/main" id="{0447B495-34B8-4539-9A45-6706959A2942}"/>
              </a:ext>
            </a:extLst>
          </p:cNvPr>
          <p:cNvSpPr>
            <a:spLocks noGrp="1"/>
          </p:cNvSpPr>
          <p:nvPr/>
        </p:nvSpPr>
        <p:spPr>
          <a:xfrm>
            <a:off x="666750" y="6343650"/>
            <a:ext cx="10858500" cy="9525"/>
          </a:xfrm>
          <a:prstGeom prst="rect">
            <a:avLst/>
          </a:prstGeom>
          <a:solidFill>
            <a:srgbClr val="47716A"/>
          </a:solidFill>
          <a:ln w="0">
            <a:noFill/>
            <a:prstDash val="solid"/>
          </a:ln>
        </p:spPr>
      </p:sp>
      <p:sp>
        <p:nvSpPr>
          <p:cNvPr id="12" name="course-footer">
            <a:extLst>
              <a:ext uri="{FF2B5EF4-FFF2-40B4-BE49-F238E27FC236}">
                <a16:creationId xmlns:a16="http://schemas.microsoft.com/office/drawing/2014/main" id="{65BC7B9D-5F7D-4FA9-8684-02AD87138C9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APC-M-U7 · 10–15%</a:t>
            </a:r>
          </a:p>
        </p:txBody>
      </p:sp>
    </p:spTree>
    <p:extLst>
      <p:ext uri="{BB962C8B-B14F-4D97-AF65-F5344CB8AC3E}">
        <p14:creationId xmlns:p14="http://schemas.microsoft.com/office/powerpoint/2010/main" val="12325532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2CFDB16C-8C00-4B38-9ECC-29E6DE0D9208}"/>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59CF71F4-EB77-44D7-846A-1FAB81827E63}"/>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10 / 13</a:t>
            </a:r>
            <a:endParaRPr sz="1650" b="1" i="0">
              <a:solidFill>
                <a:srgbClr val="0A332E"/>
              </a:solidFill>
            </a:endParaRPr>
          </a:p>
        </p:txBody>
      </p:sp>
      <p:sp>
        <p:nvSpPr>
          <p:cNvPr id="3" name="rule-70-666">
            <a:extLst>
              <a:ext uri="{FF2B5EF4-FFF2-40B4-BE49-F238E27FC236}">
                <a16:creationId xmlns:a16="http://schemas.microsoft.com/office/drawing/2014/main" id="{AD32BC15-948B-46E0-B0BA-2512B3DD3C0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EBDF6EA8-9CE6-4B27-8462-E7A9B05E870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5F97440E-7DFA-4884-8D12-2BFF834E74BD}"/>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Original AP-style free-response challenge</a:t>
            </a:r>
          </a:p>
        </p:txBody>
      </p:sp>
      <p:sp>
        <p:nvSpPr>
          <p:cNvPr id="6" name="exam-meta">
            <a:extLst>
              <a:ext uri="{FF2B5EF4-FFF2-40B4-BE49-F238E27FC236}">
                <a16:creationId xmlns:a16="http://schemas.microsoft.com/office/drawing/2014/main" id="{23DA0899-1755-43AE-B155-7EB32058CCF3}"/>
              </a:ext>
            </a:extLst>
          </p:cNvPr>
          <p:cNvSpPr>
            <a:spLocks noGrp="1"/>
          </p:cNvSpPr>
          <p:nvPr/>
        </p:nvSpPr>
        <p:spPr>
          <a:xfrm>
            <a:off x="666750" y="1600200"/>
            <a:ext cx="8572500" cy="3429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3 MARKS · DERIVE · CALCULATE · JUSTIFY</a:t>
            </a:r>
          </a:p>
        </p:txBody>
      </p:sp>
      <p:sp>
        <p:nvSpPr>
          <p:cNvPr id="7" name="exam-question-frame">
            <a:extLst>
              <a:ext uri="{FF2B5EF4-FFF2-40B4-BE49-F238E27FC236}">
                <a16:creationId xmlns:a16="http://schemas.microsoft.com/office/drawing/2014/main" id="{708DDC32-01CA-401F-AC6E-56932E7698F0}"/>
              </a:ext>
            </a:extLst>
          </p:cNvPr>
          <p:cNvSpPr>
            <a:spLocks noGrp="1"/>
          </p:cNvSpPr>
          <p:nvPr/>
        </p:nvSpPr>
        <p:spPr>
          <a:xfrm>
            <a:off x="666750" y="2143125"/>
            <a:ext cx="8096250" cy="2952750"/>
          </a:xfrm>
          <a:prstGeom prst="roundRect">
            <a:avLst>
              <a:gd name="adj" fmla="val 3871"/>
            </a:avLst>
          </a:prstGeom>
          <a:solidFill>
            <a:srgbClr val="F4F0E2"/>
          </a:solidFill>
          <a:ln w="9525">
            <a:solidFill>
              <a:srgbClr val="A9BBB4"/>
            </a:solidFill>
            <a:prstDash val="solid"/>
          </a:ln>
        </p:spPr>
      </p:sp>
      <p:sp>
        <p:nvSpPr>
          <p:cNvPr id="8" name="exam-question">
            <a:extLst>
              <a:ext uri="{FF2B5EF4-FFF2-40B4-BE49-F238E27FC236}">
                <a16:creationId xmlns:a16="http://schemas.microsoft.com/office/drawing/2014/main" id="{F961AF6C-7288-4AB2-9348-334874D22EDF}"/>
              </a:ext>
            </a:extLst>
          </p:cNvPr>
          <p:cNvSpPr>
            <a:spLocks noGrp="1"/>
          </p:cNvSpPr>
          <p:nvPr/>
        </p:nvSpPr>
        <p:spPr>
          <a:xfrm>
            <a:off x="952500" y="2428875"/>
            <a:ext cx="7524750" cy="2381250"/>
          </a:xfrm>
          <a:prstGeom prst="rect">
            <a:avLst/>
          </a:prstGeom>
          <a:noFill/>
          <a:ln w="0">
            <a:noFill/>
            <a:prstDash val="solid"/>
          </a:ln>
        </p:spPr>
        <p:txBody>
          <a:bodyPr/>
          <a:lstStyle/>
          <a:p>
            <a:pPr algn="l">
              <a:defRPr sz="2025" b="1" i="0">
                <a:solidFill>
                  <a:srgbClr val="0A332E"/>
                </a:solidFill>
              </a:defRPr>
            </a:pPr>
            <a:r>
              <a:rPr sz="2025" b="1" i="0">
                <a:solidFill>
                  <a:srgbClr val="0A332E"/>
                </a:solidFill>
              </a:rPr>
              <a:t>A pendulum of length L has equation θ'' = −(g/L) sinθ. State the small-angle approximation, obtain the SHM equation and derive period.</a:t>
            </a:r>
          </a:p>
        </p:txBody>
      </p:sp>
      <p:sp>
        <p:nvSpPr>
          <p:cNvPr id="9" name="exam-method-frame">
            <a:extLst>
              <a:ext uri="{FF2B5EF4-FFF2-40B4-BE49-F238E27FC236}">
                <a16:creationId xmlns:a16="http://schemas.microsoft.com/office/drawing/2014/main" id="{4E5E8B99-9E7E-4839-8257-876B235EE77E}"/>
              </a:ext>
            </a:extLst>
          </p:cNvPr>
          <p:cNvSpPr>
            <a:spLocks noGrp="1"/>
          </p:cNvSpPr>
          <p:nvPr/>
        </p:nvSpPr>
        <p:spPr>
          <a:xfrm>
            <a:off x="9144000" y="2143125"/>
            <a:ext cx="2381250" cy="2952750"/>
          </a:xfrm>
          <a:prstGeom prst="roundRect">
            <a:avLst>
              <a:gd name="adj" fmla="val 4800"/>
            </a:avLst>
          </a:prstGeom>
          <a:solidFill>
            <a:srgbClr val="0B342E"/>
          </a:solidFill>
          <a:ln w="0">
            <a:noFill/>
            <a:prstDash val="solid"/>
          </a:ln>
        </p:spPr>
      </p:sp>
      <p:sp>
        <p:nvSpPr>
          <p:cNvPr id="10" name="exam-method">
            <a:extLst>
              <a:ext uri="{FF2B5EF4-FFF2-40B4-BE49-F238E27FC236}">
                <a16:creationId xmlns:a16="http://schemas.microsoft.com/office/drawing/2014/main" id="{B18BA6A3-144C-4E75-AE16-5DC5FAA40801}"/>
              </a:ext>
            </a:extLst>
          </p:cNvPr>
          <p:cNvSpPr>
            <a:spLocks noGrp="1"/>
          </p:cNvSpPr>
          <p:nvPr/>
        </p:nvSpPr>
        <p:spPr>
          <a:xfrm>
            <a:off x="9429750" y="2524125"/>
            <a:ext cx="1809750" cy="2238375"/>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SOLVE PAIR COMPARE JUSTIFY</a:t>
            </a:r>
          </a:p>
        </p:txBody>
      </p:sp>
      <p:sp>
        <p:nvSpPr>
          <p:cNvPr id="11" name="exam-original-note">
            <a:extLst>
              <a:ext uri="{FF2B5EF4-FFF2-40B4-BE49-F238E27FC236}">
                <a16:creationId xmlns:a16="http://schemas.microsoft.com/office/drawing/2014/main" id="{3E7D634E-9189-442B-9622-6B54EC05A200}"/>
              </a:ext>
            </a:extLst>
          </p:cNvPr>
          <p:cNvSpPr>
            <a:spLocks noGrp="1"/>
          </p:cNvSpPr>
          <p:nvPr/>
        </p:nvSpPr>
        <p:spPr>
          <a:xfrm>
            <a:off x="666750" y="5429250"/>
            <a:ext cx="10382250" cy="4000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Original GioPhysics AP-style question · not a College Board exam question.</a:t>
            </a:r>
          </a:p>
        </p:txBody>
      </p:sp>
    </p:spTree>
    <p:extLst>
      <p:ext uri="{BB962C8B-B14F-4D97-AF65-F5344CB8AC3E}">
        <p14:creationId xmlns:p14="http://schemas.microsoft.com/office/powerpoint/2010/main" val="3941957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8" name="group-label">
            <a:extLst>
              <a:ext uri="{FF2B5EF4-FFF2-40B4-BE49-F238E27FC236}">
                <a16:creationId xmlns:a16="http://schemas.microsoft.com/office/drawing/2014/main" id="{ADBCE447-CE1B-4642-B1C9-EEB0D5064C63}"/>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7F8496B1-7806-40A1-B00E-A96B2099D7D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11 / 13</a:t>
            </a:r>
            <a:endParaRPr sz="1650" b="1" i="0">
              <a:solidFill>
                <a:srgbClr val="0A332E"/>
              </a:solidFill>
            </a:endParaRPr>
          </a:p>
        </p:txBody>
      </p:sp>
      <p:sp>
        <p:nvSpPr>
          <p:cNvPr id="3" name="rule-70-666">
            <a:extLst>
              <a:ext uri="{FF2B5EF4-FFF2-40B4-BE49-F238E27FC236}">
                <a16:creationId xmlns:a16="http://schemas.microsoft.com/office/drawing/2014/main" id="{EA72E25E-1E6F-429A-8CAD-D8AFD6A84A1D}"/>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43BC0922-9148-40C3-B3A6-902380FE767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924DAB27-7DC0-40CF-9EAD-A41FAB8ABE65}"/>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Mark it like an examiner</a:t>
            </a:r>
          </a:p>
        </p:txBody>
      </p:sp>
      <p:sp>
        <p:nvSpPr>
          <p:cNvPr id="6" name="marking-instruction">
            <a:extLst>
              <a:ext uri="{FF2B5EF4-FFF2-40B4-BE49-F238E27FC236}">
                <a16:creationId xmlns:a16="http://schemas.microsoft.com/office/drawing/2014/main" id="{1A3A10DC-B64B-4D58-8F90-421479EBB477}"/>
              </a:ext>
            </a:extLst>
          </p:cNvPr>
          <p:cNvSpPr>
            <a:spLocks noGrp="1"/>
          </p:cNvSpPr>
          <p:nvPr/>
        </p:nvSpPr>
        <p:spPr>
          <a:xfrm>
            <a:off x="666750" y="1581150"/>
            <a:ext cx="9906000" cy="381000"/>
          </a:xfrm>
          <a:prstGeom prst="rect">
            <a:avLst/>
          </a:prstGeom>
          <a:noFill/>
          <a:ln w="0">
            <a:noFill/>
            <a:prstDash val="solid"/>
          </a:ln>
        </p:spPr>
        <p:txBody>
          <a:bodyPr/>
          <a:lstStyle/>
          <a:p>
            <a:pPr algn="l">
              <a:defRPr sz="1875" b="0" i="0">
                <a:solidFill>
                  <a:srgbClr val="48635E"/>
                </a:solidFill>
              </a:defRPr>
            </a:pPr>
            <a:r>
              <a:rPr sz="1875" b="0" i="0">
                <a:solidFill>
                  <a:srgbClr val="48635E"/>
                </a:solidFill>
              </a:rPr>
              <a:t>Compare evidence, award one idea at a time, then improve one line.</a:t>
            </a:r>
          </a:p>
        </p:txBody>
      </p:sp>
      <p:sp>
        <p:nvSpPr>
          <p:cNvPr id="7" name="mark-number-1">
            <a:extLst>
              <a:ext uri="{FF2B5EF4-FFF2-40B4-BE49-F238E27FC236}">
                <a16:creationId xmlns:a16="http://schemas.microsoft.com/office/drawing/2014/main" id="{E2D183D3-1D19-4565-90C3-ED93C6F3EBAA}"/>
              </a:ext>
            </a:extLst>
          </p:cNvPr>
          <p:cNvSpPr>
            <a:spLocks noGrp="1"/>
          </p:cNvSpPr>
          <p:nvPr/>
        </p:nvSpPr>
        <p:spPr>
          <a:xfrm>
            <a:off x="666750" y="2266950"/>
            <a:ext cx="457200" cy="457200"/>
          </a:xfrm>
          <a:prstGeom prst="ellipse">
            <a:avLst/>
          </a:prstGeom>
          <a:solidFill>
            <a:srgbClr val="6336D6"/>
          </a:solidFill>
          <a:ln w="0">
            <a:noFill/>
            <a:prstDash val="solid"/>
          </a:ln>
        </p:spPr>
      </p:sp>
      <p:sp>
        <p:nvSpPr>
          <p:cNvPr id="8" name="mark-number-text-1">
            <a:extLst>
              <a:ext uri="{FF2B5EF4-FFF2-40B4-BE49-F238E27FC236}">
                <a16:creationId xmlns:a16="http://schemas.microsoft.com/office/drawing/2014/main" id="{132D1CA5-8ECD-458C-A2CE-F9A7618A8E57}"/>
              </a:ext>
            </a:extLst>
          </p:cNvPr>
          <p:cNvSpPr>
            <a:spLocks noGrp="1"/>
          </p:cNvSpPr>
          <p:nvPr/>
        </p:nvSpPr>
        <p:spPr>
          <a:xfrm>
            <a:off x="666750" y="23241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1</a:t>
            </a:r>
          </a:p>
        </p:txBody>
      </p:sp>
      <p:sp>
        <p:nvSpPr>
          <p:cNvPr id="9" name="mark-point-1">
            <a:extLst>
              <a:ext uri="{FF2B5EF4-FFF2-40B4-BE49-F238E27FC236}">
                <a16:creationId xmlns:a16="http://schemas.microsoft.com/office/drawing/2014/main" id="{84367C81-B1FA-46A7-AEE8-CE11789C25B3}"/>
              </a:ext>
            </a:extLst>
          </p:cNvPr>
          <p:cNvSpPr>
            <a:spLocks noGrp="1"/>
          </p:cNvSpPr>
          <p:nvPr/>
        </p:nvSpPr>
        <p:spPr>
          <a:xfrm>
            <a:off x="1333500" y="22288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For small θ in radians, sinθ ≈ θ.</a:t>
            </a:r>
          </a:p>
        </p:txBody>
      </p:sp>
      <p:sp>
        <p:nvSpPr>
          <p:cNvPr id="10" name="mark-number-2">
            <a:extLst>
              <a:ext uri="{FF2B5EF4-FFF2-40B4-BE49-F238E27FC236}">
                <a16:creationId xmlns:a16="http://schemas.microsoft.com/office/drawing/2014/main" id="{8939D09E-4E7E-4887-8977-06314D38A14C}"/>
              </a:ext>
            </a:extLst>
          </p:cNvPr>
          <p:cNvSpPr>
            <a:spLocks noGrp="1"/>
          </p:cNvSpPr>
          <p:nvPr/>
        </p:nvSpPr>
        <p:spPr>
          <a:xfrm>
            <a:off x="666750" y="3333750"/>
            <a:ext cx="457200" cy="457200"/>
          </a:xfrm>
          <a:prstGeom prst="ellipse">
            <a:avLst/>
          </a:prstGeom>
          <a:solidFill>
            <a:srgbClr val="6336D6"/>
          </a:solidFill>
          <a:ln w="0">
            <a:noFill/>
            <a:prstDash val="solid"/>
          </a:ln>
        </p:spPr>
      </p:sp>
      <p:sp>
        <p:nvSpPr>
          <p:cNvPr id="11" name="mark-number-text-2">
            <a:extLst>
              <a:ext uri="{FF2B5EF4-FFF2-40B4-BE49-F238E27FC236}">
                <a16:creationId xmlns:a16="http://schemas.microsoft.com/office/drawing/2014/main" id="{4006DA16-48A4-4639-A03F-3C39E0F4D2F7}"/>
              </a:ext>
            </a:extLst>
          </p:cNvPr>
          <p:cNvSpPr>
            <a:spLocks noGrp="1"/>
          </p:cNvSpPr>
          <p:nvPr/>
        </p:nvSpPr>
        <p:spPr>
          <a:xfrm>
            <a:off x="666750" y="33909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2</a:t>
            </a:r>
          </a:p>
        </p:txBody>
      </p:sp>
      <p:sp>
        <p:nvSpPr>
          <p:cNvPr id="12" name="mark-point-2">
            <a:extLst>
              <a:ext uri="{FF2B5EF4-FFF2-40B4-BE49-F238E27FC236}">
                <a16:creationId xmlns:a16="http://schemas.microsoft.com/office/drawing/2014/main" id="{7163F2CA-6037-4906-A628-B1701A5B2AB4}"/>
              </a:ext>
            </a:extLst>
          </p:cNvPr>
          <p:cNvSpPr>
            <a:spLocks noGrp="1"/>
          </p:cNvSpPr>
          <p:nvPr/>
        </p:nvSpPr>
        <p:spPr>
          <a:xfrm>
            <a:off x="1333500" y="32956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Then θ'' = −(g/L)θ, so ω² = g/L.</a:t>
            </a:r>
          </a:p>
        </p:txBody>
      </p:sp>
      <p:sp>
        <p:nvSpPr>
          <p:cNvPr id="13" name="mark-number-3">
            <a:extLst>
              <a:ext uri="{FF2B5EF4-FFF2-40B4-BE49-F238E27FC236}">
                <a16:creationId xmlns:a16="http://schemas.microsoft.com/office/drawing/2014/main" id="{C1C1C123-D517-452B-9A19-0CB456D2B271}"/>
              </a:ext>
            </a:extLst>
          </p:cNvPr>
          <p:cNvSpPr>
            <a:spLocks noGrp="1"/>
          </p:cNvSpPr>
          <p:nvPr/>
        </p:nvSpPr>
        <p:spPr>
          <a:xfrm>
            <a:off x="666750" y="4400550"/>
            <a:ext cx="457200" cy="457200"/>
          </a:xfrm>
          <a:prstGeom prst="ellipse">
            <a:avLst/>
          </a:prstGeom>
          <a:solidFill>
            <a:srgbClr val="6336D6"/>
          </a:solidFill>
          <a:ln w="0">
            <a:noFill/>
            <a:prstDash val="solid"/>
          </a:ln>
        </p:spPr>
      </p:sp>
      <p:sp>
        <p:nvSpPr>
          <p:cNvPr id="14" name="mark-number-text-3">
            <a:extLst>
              <a:ext uri="{FF2B5EF4-FFF2-40B4-BE49-F238E27FC236}">
                <a16:creationId xmlns:a16="http://schemas.microsoft.com/office/drawing/2014/main" id="{D2CEE0E0-881A-4910-AE3E-387557D82808}"/>
              </a:ext>
            </a:extLst>
          </p:cNvPr>
          <p:cNvSpPr>
            <a:spLocks noGrp="1"/>
          </p:cNvSpPr>
          <p:nvPr/>
        </p:nvSpPr>
        <p:spPr>
          <a:xfrm>
            <a:off x="666750" y="4457700"/>
            <a:ext cx="457200" cy="314325"/>
          </a:xfrm>
          <a:prstGeom prst="rect">
            <a:avLst/>
          </a:prstGeom>
          <a:noFill/>
          <a:ln w="0">
            <a:noFill/>
            <a:prstDash val="solid"/>
          </a:ln>
        </p:spPr>
        <p:txBody>
          <a:bodyPr/>
          <a:lstStyle/>
          <a:p>
            <a:pPr algn="ctr">
              <a:defRPr sz="1650" b="1" i="0">
                <a:solidFill>
                  <a:srgbClr val="F4F0E2"/>
                </a:solidFill>
              </a:defRPr>
            </a:pPr>
            <a:r>
              <a:rPr sz="1650" b="1" i="0">
                <a:solidFill>
                  <a:srgbClr val="F4F0E2"/>
                </a:solidFill>
              </a:rPr>
              <a:t>3</a:t>
            </a:r>
          </a:p>
        </p:txBody>
      </p:sp>
      <p:sp>
        <p:nvSpPr>
          <p:cNvPr id="15" name="mark-point-3">
            <a:extLst>
              <a:ext uri="{FF2B5EF4-FFF2-40B4-BE49-F238E27FC236}">
                <a16:creationId xmlns:a16="http://schemas.microsoft.com/office/drawing/2014/main" id="{AD9A4D27-8925-4E36-85C1-8A4834005196}"/>
              </a:ext>
            </a:extLst>
          </p:cNvPr>
          <p:cNvSpPr>
            <a:spLocks noGrp="1"/>
          </p:cNvSpPr>
          <p:nvPr/>
        </p:nvSpPr>
        <p:spPr>
          <a:xfrm>
            <a:off x="1333500" y="4362450"/>
            <a:ext cx="4572000" cy="790575"/>
          </a:xfrm>
          <a:prstGeom prst="rect">
            <a:avLst/>
          </a:prstGeom>
          <a:noFill/>
          <a:ln w="0">
            <a:noFill/>
            <a:prstDash val="solid"/>
          </a:ln>
        </p:spPr>
        <p:txBody>
          <a:bodyPr/>
          <a:lstStyle/>
          <a:p>
            <a:pPr algn="l">
              <a:defRPr sz="1725" b="0" i="0">
                <a:solidFill>
                  <a:srgbClr val="0A332E"/>
                </a:solidFill>
              </a:defRPr>
            </a:pPr>
            <a:r>
              <a:rPr sz="1725" b="0" i="0">
                <a:solidFill>
                  <a:srgbClr val="0A332E"/>
                </a:solidFill>
              </a:rPr>
              <a:t>T = 2π√(L/g).</a:t>
            </a:r>
          </a:p>
        </p:txBody>
      </p:sp>
      <p:sp>
        <p:nvSpPr>
          <p:cNvPr id="16" name="improvement-band">
            <a:extLst>
              <a:ext uri="{FF2B5EF4-FFF2-40B4-BE49-F238E27FC236}">
                <a16:creationId xmlns:a16="http://schemas.microsoft.com/office/drawing/2014/main" id="{61267477-E1AC-4966-BC33-E5B23479C489}"/>
              </a:ext>
            </a:extLst>
          </p:cNvPr>
          <p:cNvSpPr>
            <a:spLocks noGrp="1"/>
          </p:cNvSpPr>
          <p:nvPr/>
        </p:nvSpPr>
        <p:spPr>
          <a:xfrm>
            <a:off x="666750" y="5524500"/>
            <a:ext cx="10858500" cy="552450"/>
          </a:xfrm>
          <a:prstGeom prst="roundRect">
            <a:avLst>
              <a:gd name="adj" fmla="val 20690"/>
            </a:avLst>
          </a:prstGeom>
          <a:solidFill>
            <a:srgbClr val="0B342E"/>
          </a:solidFill>
          <a:ln w="0">
            <a:noFill/>
            <a:prstDash val="solid"/>
          </a:ln>
        </p:spPr>
      </p:sp>
      <p:sp>
        <p:nvSpPr>
          <p:cNvPr id="17" name="improvement-prompt">
            <a:extLst>
              <a:ext uri="{FF2B5EF4-FFF2-40B4-BE49-F238E27FC236}">
                <a16:creationId xmlns:a16="http://schemas.microsoft.com/office/drawing/2014/main" id="{1099CA0B-F4D4-4275-A68F-D631A86189EC}"/>
              </a:ext>
            </a:extLst>
          </p:cNvPr>
          <p:cNvSpPr>
            <a:spLocks noGrp="1"/>
          </p:cNvSpPr>
          <p:nvPr/>
        </p:nvSpPr>
        <p:spPr>
          <a:xfrm>
            <a:off x="904875" y="5657850"/>
            <a:ext cx="10382250" cy="32385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Add one missing representation, one unit and one sentence of physical justification.</a:t>
            </a:r>
          </a:p>
        </p:txBody>
      </p:sp>
    </p:spTree>
    <p:extLst>
      <p:ext uri="{BB962C8B-B14F-4D97-AF65-F5344CB8AC3E}">
        <p14:creationId xmlns:p14="http://schemas.microsoft.com/office/powerpoint/2010/main" val="1410167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1" name="group-label">
            <a:extLst>
              <a:ext uri="{FF2B5EF4-FFF2-40B4-BE49-F238E27FC236}">
                <a16:creationId xmlns:a16="http://schemas.microsoft.com/office/drawing/2014/main" id="{7F344EFE-2113-4E6C-B6CB-B034505169DC}"/>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5F3A590D-C400-48AD-84E1-C111A30B9EA9}"/>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12 / 13</a:t>
            </a:r>
            <a:endParaRPr sz="1650" b="1" i="0">
              <a:solidFill>
                <a:srgbClr val="0A332E"/>
              </a:solidFill>
            </a:endParaRPr>
          </a:p>
        </p:txBody>
      </p:sp>
      <p:sp>
        <p:nvSpPr>
          <p:cNvPr id="3" name="rule-70-666">
            <a:extLst>
              <a:ext uri="{FF2B5EF4-FFF2-40B4-BE49-F238E27FC236}">
                <a16:creationId xmlns:a16="http://schemas.microsoft.com/office/drawing/2014/main" id="{886DAC87-5CF5-48D0-9427-AE48CEFD39B3}"/>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0670D41D-5DA1-408D-AD58-BA27FB370213}"/>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AAE0AAA0-95D1-463C-94F1-91C93C447E3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Final quiz: four questions, one calm brain</a:t>
            </a:r>
          </a:p>
        </p:txBody>
      </p:sp>
      <p:sp>
        <p:nvSpPr>
          <p:cNvPr id="6" name="quiz-instruction">
            <a:extLst>
              <a:ext uri="{FF2B5EF4-FFF2-40B4-BE49-F238E27FC236}">
                <a16:creationId xmlns:a16="http://schemas.microsoft.com/office/drawing/2014/main" id="{B68777DC-127F-4448-BC4D-888159A81387}"/>
              </a:ext>
            </a:extLst>
          </p:cNvPr>
          <p:cNvSpPr>
            <a:spLocks noGrp="1"/>
          </p:cNvSpPr>
          <p:nvPr/>
        </p:nvSpPr>
        <p:spPr>
          <a:xfrm>
            <a:off x="666750" y="1543050"/>
            <a:ext cx="10001250" cy="381000"/>
          </a:xfrm>
          <a:prstGeom prst="rect">
            <a:avLst/>
          </a:prstGeom>
          <a:noFill/>
          <a:ln w="0">
            <a:noFill/>
            <a:prstDash val="solid"/>
          </a:ln>
        </p:spPr>
        <p:txBody>
          <a:bodyPr/>
          <a:lstStyle/>
          <a:p>
            <a:pPr algn="l">
              <a:defRPr sz="1800" b="0" i="0">
                <a:solidFill>
                  <a:srgbClr val="48635E"/>
                </a:solidFill>
              </a:defRPr>
            </a:pPr>
            <a:r>
              <a:rPr sz="1800" b="0" i="0">
                <a:solidFill>
                  <a:srgbClr val="48635E"/>
                </a:solidFill>
              </a:rPr>
              <a:t>Answer all four. Add one reason to the question you found hardest.</a:t>
            </a:r>
          </a:p>
        </p:txBody>
      </p:sp>
      <p:sp>
        <p:nvSpPr>
          <p:cNvPr id="7" name="quiz-question-label-1">
            <a:extLst>
              <a:ext uri="{FF2B5EF4-FFF2-40B4-BE49-F238E27FC236}">
                <a16:creationId xmlns:a16="http://schemas.microsoft.com/office/drawing/2014/main" id="{FEC1EBAB-9A1C-424A-A3CA-42F868ABFDC1}"/>
              </a:ext>
            </a:extLst>
          </p:cNvPr>
          <p:cNvSpPr>
            <a:spLocks noGrp="1"/>
          </p:cNvSpPr>
          <p:nvPr/>
        </p:nvSpPr>
        <p:spPr>
          <a:xfrm>
            <a:off x="6667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Q1</a:t>
            </a:r>
          </a:p>
        </p:txBody>
      </p:sp>
      <p:sp>
        <p:nvSpPr>
          <p:cNvPr id="8" name="quiz-question-1">
            <a:extLst>
              <a:ext uri="{FF2B5EF4-FFF2-40B4-BE49-F238E27FC236}">
                <a16:creationId xmlns:a16="http://schemas.microsoft.com/office/drawing/2014/main" id="{7F1B3142-64ED-4F6B-8A22-6D4F11E40C97}"/>
              </a:ext>
            </a:extLst>
          </p:cNvPr>
          <p:cNvSpPr>
            <a:spLocks noGrp="1"/>
          </p:cNvSpPr>
          <p:nvPr/>
        </p:nvSpPr>
        <p:spPr>
          <a:xfrm>
            <a:off x="6667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relationship belongs at the center of this unit model?</a:t>
            </a:r>
          </a:p>
        </p:txBody>
      </p:sp>
      <p:sp>
        <p:nvSpPr>
          <p:cNvPr id="9" name="quiz-choices-1">
            <a:extLst>
              <a:ext uri="{FF2B5EF4-FFF2-40B4-BE49-F238E27FC236}">
                <a16:creationId xmlns:a16="http://schemas.microsoft.com/office/drawing/2014/main" id="{661F3C98-681C-4E27-B276-32914CDBDB9F}"/>
              </a:ext>
            </a:extLst>
          </p:cNvPr>
          <p:cNvSpPr>
            <a:spLocks noGrp="1"/>
          </p:cNvSpPr>
          <p:nvPr/>
        </p:nvSpPr>
        <p:spPr>
          <a:xfrm>
            <a:off x="6667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d²x/dt² = −ω²x · B speed = distance only · C energy = force/time · D field = charge × time</a:t>
            </a:r>
          </a:p>
        </p:txBody>
      </p:sp>
      <p:sp>
        <p:nvSpPr>
          <p:cNvPr id="10" name="rule-70-425">
            <a:extLst>
              <a:ext uri="{FF2B5EF4-FFF2-40B4-BE49-F238E27FC236}">
                <a16:creationId xmlns:a16="http://schemas.microsoft.com/office/drawing/2014/main" id="{7D413C77-09A6-4798-B1F7-703FD0A33420}"/>
              </a:ext>
            </a:extLst>
          </p:cNvPr>
          <p:cNvSpPr>
            <a:spLocks noGrp="1"/>
          </p:cNvSpPr>
          <p:nvPr/>
        </p:nvSpPr>
        <p:spPr>
          <a:xfrm>
            <a:off x="666750" y="4048125"/>
            <a:ext cx="5143500" cy="9525"/>
          </a:xfrm>
          <a:prstGeom prst="rect">
            <a:avLst/>
          </a:prstGeom>
          <a:solidFill>
            <a:srgbClr val="A9BBB4"/>
          </a:solidFill>
          <a:ln w="0">
            <a:noFill/>
            <a:prstDash val="solid"/>
          </a:ln>
        </p:spPr>
      </p:sp>
      <p:sp>
        <p:nvSpPr>
          <p:cNvPr id="11" name="quiz-question-label-2">
            <a:extLst>
              <a:ext uri="{FF2B5EF4-FFF2-40B4-BE49-F238E27FC236}">
                <a16:creationId xmlns:a16="http://schemas.microsoft.com/office/drawing/2014/main" id="{03E778E2-2C8F-482C-9B42-5C73300DE3DA}"/>
              </a:ext>
            </a:extLst>
          </p:cNvPr>
          <p:cNvSpPr>
            <a:spLocks noGrp="1"/>
          </p:cNvSpPr>
          <p:nvPr/>
        </p:nvSpPr>
        <p:spPr>
          <a:xfrm>
            <a:off x="6191250" y="2143125"/>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Q2</a:t>
            </a:r>
          </a:p>
        </p:txBody>
      </p:sp>
      <p:sp>
        <p:nvSpPr>
          <p:cNvPr id="12" name="quiz-question-2">
            <a:extLst>
              <a:ext uri="{FF2B5EF4-FFF2-40B4-BE49-F238E27FC236}">
                <a16:creationId xmlns:a16="http://schemas.microsoft.com/office/drawing/2014/main" id="{30AA98CA-9858-4FB3-8971-8B308BF7D644}"/>
              </a:ext>
            </a:extLst>
          </p:cNvPr>
          <p:cNvSpPr>
            <a:spLocks noGrp="1"/>
          </p:cNvSpPr>
          <p:nvPr/>
        </p:nvSpPr>
        <p:spPr>
          <a:xfrm>
            <a:off x="6191250" y="2466975"/>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AP science practice is used when students plot labelled quantitative data?</a:t>
            </a:r>
          </a:p>
        </p:txBody>
      </p:sp>
      <p:sp>
        <p:nvSpPr>
          <p:cNvPr id="13" name="quiz-choices-2">
            <a:extLst>
              <a:ext uri="{FF2B5EF4-FFF2-40B4-BE49-F238E27FC236}">
                <a16:creationId xmlns:a16="http://schemas.microsoft.com/office/drawing/2014/main" id="{EB68C566-56F1-4C4F-A349-F68DE17A4546}"/>
              </a:ext>
            </a:extLst>
          </p:cNvPr>
          <p:cNvSpPr>
            <a:spLocks noGrp="1"/>
          </p:cNvSpPr>
          <p:nvPr/>
        </p:nvSpPr>
        <p:spPr>
          <a:xfrm>
            <a:off x="6191250" y="3171825"/>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1.B · B 2.D · C 3.A · D none</a:t>
            </a:r>
          </a:p>
        </p:txBody>
      </p:sp>
      <p:sp>
        <p:nvSpPr>
          <p:cNvPr id="14" name="rule-650-425">
            <a:extLst>
              <a:ext uri="{FF2B5EF4-FFF2-40B4-BE49-F238E27FC236}">
                <a16:creationId xmlns:a16="http://schemas.microsoft.com/office/drawing/2014/main" id="{48499B26-9C17-46B1-87FE-9098C667D3C1}"/>
              </a:ext>
            </a:extLst>
          </p:cNvPr>
          <p:cNvSpPr>
            <a:spLocks noGrp="1"/>
          </p:cNvSpPr>
          <p:nvPr/>
        </p:nvSpPr>
        <p:spPr>
          <a:xfrm>
            <a:off x="6191250" y="4048125"/>
            <a:ext cx="5143500" cy="9525"/>
          </a:xfrm>
          <a:prstGeom prst="rect">
            <a:avLst/>
          </a:prstGeom>
          <a:solidFill>
            <a:srgbClr val="A9BBB4"/>
          </a:solidFill>
          <a:ln w="0">
            <a:noFill/>
            <a:prstDash val="solid"/>
          </a:ln>
        </p:spPr>
      </p:sp>
      <p:sp>
        <p:nvSpPr>
          <p:cNvPr id="15" name="quiz-question-label-3">
            <a:extLst>
              <a:ext uri="{FF2B5EF4-FFF2-40B4-BE49-F238E27FC236}">
                <a16:creationId xmlns:a16="http://schemas.microsoft.com/office/drawing/2014/main" id="{B5DFC50E-2B7A-45E2-AC16-BB550F372F60}"/>
              </a:ext>
            </a:extLst>
          </p:cNvPr>
          <p:cNvSpPr>
            <a:spLocks noGrp="1"/>
          </p:cNvSpPr>
          <p:nvPr/>
        </p:nvSpPr>
        <p:spPr>
          <a:xfrm>
            <a:off x="6667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Q3</a:t>
            </a:r>
          </a:p>
        </p:txBody>
      </p:sp>
      <p:sp>
        <p:nvSpPr>
          <p:cNvPr id="16" name="quiz-question-3">
            <a:extLst>
              <a:ext uri="{FF2B5EF4-FFF2-40B4-BE49-F238E27FC236}">
                <a16:creationId xmlns:a16="http://schemas.microsoft.com/office/drawing/2014/main" id="{E01DA046-A44D-4026-B75E-FE744B50CFC9}"/>
              </a:ext>
            </a:extLst>
          </p:cNvPr>
          <p:cNvSpPr>
            <a:spLocks noGrp="1"/>
          </p:cNvSpPr>
          <p:nvPr/>
        </p:nvSpPr>
        <p:spPr>
          <a:xfrm>
            <a:off x="6667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Which statement correctly repairs today’s physics trap?</a:t>
            </a:r>
          </a:p>
        </p:txBody>
      </p:sp>
      <p:sp>
        <p:nvSpPr>
          <p:cNvPr id="17" name="quiz-choices-3">
            <a:extLst>
              <a:ext uri="{FF2B5EF4-FFF2-40B4-BE49-F238E27FC236}">
                <a16:creationId xmlns:a16="http://schemas.microsoft.com/office/drawing/2014/main" id="{570600C3-01D3-41A2-BEFC-7A957B5B1856}"/>
              </a:ext>
            </a:extLst>
          </p:cNvPr>
          <p:cNvSpPr>
            <a:spLocks noGrp="1"/>
          </p:cNvSpPr>
          <p:nvPr/>
        </p:nvSpPr>
        <p:spPr>
          <a:xfrm>
            <a:off x="6667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SHM specifically requires a = −ω²x;…this linear relation. · B Every periodic motion is simple harmonic. · C Signs and units never matter · D A graph is decorative</a:t>
            </a:r>
          </a:p>
        </p:txBody>
      </p:sp>
      <p:sp>
        <p:nvSpPr>
          <p:cNvPr id="18" name="quiz-question-label-4">
            <a:extLst>
              <a:ext uri="{FF2B5EF4-FFF2-40B4-BE49-F238E27FC236}">
                <a16:creationId xmlns:a16="http://schemas.microsoft.com/office/drawing/2014/main" id="{ACB6223E-FDE1-48C3-8E1D-A51367825F4D}"/>
              </a:ext>
            </a:extLst>
          </p:cNvPr>
          <p:cNvSpPr>
            <a:spLocks noGrp="1"/>
          </p:cNvSpPr>
          <p:nvPr/>
        </p:nvSpPr>
        <p:spPr>
          <a:xfrm>
            <a:off x="6191250" y="4095750"/>
            <a:ext cx="2095500" cy="2667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Q4</a:t>
            </a:r>
          </a:p>
        </p:txBody>
      </p:sp>
      <p:sp>
        <p:nvSpPr>
          <p:cNvPr id="19" name="quiz-question-4">
            <a:extLst>
              <a:ext uri="{FF2B5EF4-FFF2-40B4-BE49-F238E27FC236}">
                <a16:creationId xmlns:a16="http://schemas.microsoft.com/office/drawing/2014/main" id="{3F66F957-69E8-486C-9B03-808390F7EDC1}"/>
              </a:ext>
            </a:extLst>
          </p:cNvPr>
          <p:cNvSpPr>
            <a:spLocks noGrp="1"/>
          </p:cNvSpPr>
          <p:nvPr/>
        </p:nvSpPr>
        <p:spPr>
          <a:xfrm>
            <a:off x="6191250" y="4419600"/>
            <a:ext cx="5143500" cy="666750"/>
          </a:xfrm>
          <a:prstGeom prst="rect">
            <a:avLst/>
          </a:prstGeom>
          <a:noFill/>
          <a:ln w="0">
            <a:noFill/>
            <a:prstDash val="solid"/>
          </a:ln>
        </p:spPr>
        <p:txBody>
          <a:bodyPr/>
          <a:lstStyle/>
          <a:p>
            <a:pPr algn="l">
              <a:defRPr sz="1725" b="1" i="0">
                <a:solidFill>
                  <a:srgbClr val="0A332E"/>
                </a:solidFill>
              </a:defRPr>
            </a:pPr>
            <a:r>
              <a:rPr sz="1725" b="1" i="0">
                <a:solidFill>
                  <a:srgbClr val="0A332E"/>
                </a:solidFill>
              </a:rPr>
              <a:t>What should follow a numerical AP Physics result?</a:t>
            </a:r>
          </a:p>
        </p:txBody>
      </p:sp>
      <p:sp>
        <p:nvSpPr>
          <p:cNvPr id="20" name="quiz-choices-4">
            <a:extLst>
              <a:ext uri="{FF2B5EF4-FFF2-40B4-BE49-F238E27FC236}">
                <a16:creationId xmlns:a16="http://schemas.microsoft.com/office/drawing/2014/main" id="{19631F3A-C721-4956-B44B-A5F1C2981AF4}"/>
              </a:ext>
            </a:extLst>
          </p:cNvPr>
          <p:cNvSpPr>
            <a:spLocks noGrp="1"/>
          </p:cNvSpPr>
          <p:nvPr/>
        </p:nvSpPr>
        <p:spPr>
          <a:xfrm>
            <a:off x="6191250" y="5124450"/>
            <a:ext cx="5143500" cy="85725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A Units and a physical interpretation · B Only more decimals · C A copied formula · D No sign convention</a:t>
            </a:r>
          </a:p>
        </p:txBody>
      </p:sp>
    </p:spTree>
    <p:extLst>
      <p:ext uri="{BB962C8B-B14F-4D97-AF65-F5344CB8AC3E}">
        <p14:creationId xmlns:p14="http://schemas.microsoft.com/office/powerpoint/2010/main" val="1946228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6" name="group-label">
            <a:extLst>
              <a:ext uri="{FF2B5EF4-FFF2-40B4-BE49-F238E27FC236}">
                <a16:creationId xmlns:a16="http://schemas.microsoft.com/office/drawing/2014/main" id="{4F42F7C0-4858-4D53-8D3A-26C1C732641E}"/>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7 · AP PHYSICS C: MECHANICS</a:t>
            </a:r>
          </a:p>
        </p:txBody>
      </p:sp>
      <p:sp>
        <p:nvSpPr>
          <p:cNvPr id="2" name="page-number">
            <a:extLst>
              <a:ext uri="{FF2B5EF4-FFF2-40B4-BE49-F238E27FC236}">
                <a16:creationId xmlns:a16="http://schemas.microsoft.com/office/drawing/2014/main" id="{84068D27-994C-4804-B1A0-295177253330}"/>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13 / 13</a:t>
            </a:r>
            <a:endParaRPr sz="1650" b="1" i="0">
              <a:solidFill>
                <a:srgbClr val="F4F0E2"/>
              </a:solidFill>
            </a:endParaRPr>
          </a:p>
        </p:txBody>
      </p:sp>
      <p:sp>
        <p:nvSpPr>
          <p:cNvPr id="3" name="rule-70-666">
            <a:extLst>
              <a:ext uri="{FF2B5EF4-FFF2-40B4-BE49-F238E27FC236}">
                <a16:creationId xmlns:a16="http://schemas.microsoft.com/office/drawing/2014/main" id="{862096FD-B5A0-40D8-95F1-DE8AD2BE7764}"/>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D4583455-B6C3-44B2-8B7A-1DB962F1DC95}"/>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APC-M-U7 · 10–15%</a:t>
            </a:r>
          </a:p>
        </p:txBody>
      </p:sp>
      <p:sp>
        <p:nvSpPr>
          <p:cNvPr id="5" name="slide-title">
            <a:extLst>
              <a:ext uri="{FF2B5EF4-FFF2-40B4-BE49-F238E27FC236}">
                <a16:creationId xmlns:a16="http://schemas.microsoft.com/office/drawing/2014/main" id="{E2B7A93A-3298-434B-9C82-B211DD160050}"/>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F4F0E2"/>
                </a:solidFill>
              </a:defRPr>
            </a:pPr>
            <a:r>
              <a:rPr sz="3600" b="1" i="0">
                <a:solidFill>
                  <a:srgbClr val="F4F0E2"/>
                </a:solidFill>
              </a:rPr>
              <a:t>Quiz answers: correct, explain, improve</a:t>
            </a:r>
          </a:p>
        </p:txBody>
      </p:sp>
      <p:sp>
        <p:nvSpPr>
          <p:cNvPr id="6" name="answer-number-1">
            <a:extLst>
              <a:ext uri="{FF2B5EF4-FFF2-40B4-BE49-F238E27FC236}">
                <a16:creationId xmlns:a16="http://schemas.microsoft.com/office/drawing/2014/main" id="{DAB188CD-4CE7-4012-81AE-C6307B70E442}"/>
              </a:ext>
            </a:extLst>
          </p:cNvPr>
          <p:cNvSpPr>
            <a:spLocks noGrp="1"/>
          </p:cNvSpPr>
          <p:nvPr/>
        </p:nvSpPr>
        <p:spPr>
          <a:xfrm>
            <a:off x="714375" y="1714500"/>
            <a:ext cx="476250" cy="476250"/>
          </a:xfrm>
          <a:prstGeom prst="ellipse">
            <a:avLst/>
          </a:prstGeom>
          <a:solidFill>
            <a:srgbClr val="A88CFF"/>
          </a:solidFill>
          <a:ln w="0">
            <a:noFill/>
            <a:prstDash val="solid"/>
          </a:ln>
        </p:spPr>
      </p:sp>
      <p:sp>
        <p:nvSpPr>
          <p:cNvPr id="7" name="answer-number-text-1">
            <a:extLst>
              <a:ext uri="{FF2B5EF4-FFF2-40B4-BE49-F238E27FC236}">
                <a16:creationId xmlns:a16="http://schemas.microsoft.com/office/drawing/2014/main" id="{512CD1BA-FE85-49C7-8CB2-74A23B46D7FD}"/>
              </a:ext>
            </a:extLst>
          </p:cNvPr>
          <p:cNvSpPr>
            <a:spLocks noGrp="1"/>
          </p:cNvSpPr>
          <p:nvPr/>
        </p:nvSpPr>
        <p:spPr>
          <a:xfrm>
            <a:off x="714375" y="178117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1.</a:t>
            </a:r>
          </a:p>
        </p:txBody>
      </p:sp>
      <p:sp>
        <p:nvSpPr>
          <p:cNvPr id="8" name="answer-value-1">
            <a:extLst>
              <a:ext uri="{FF2B5EF4-FFF2-40B4-BE49-F238E27FC236}">
                <a16:creationId xmlns:a16="http://schemas.microsoft.com/office/drawing/2014/main" id="{856FB5F8-2663-4CA8-B0F4-1434A1D4D1C1}"/>
              </a:ext>
            </a:extLst>
          </p:cNvPr>
          <p:cNvSpPr>
            <a:spLocks noGrp="1"/>
          </p:cNvSpPr>
          <p:nvPr/>
        </p:nvSpPr>
        <p:spPr>
          <a:xfrm>
            <a:off x="1476375" y="164782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d²x/dt² = −ω²x</a:t>
            </a:r>
          </a:p>
        </p:txBody>
      </p:sp>
      <p:sp>
        <p:nvSpPr>
          <p:cNvPr id="9" name="answer-reason-1">
            <a:extLst>
              <a:ext uri="{FF2B5EF4-FFF2-40B4-BE49-F238E27FC236}">
                <a16:creationId xmlns:a16="http://schemas.microsoft.com/office/drawing/2014/main" id="{02A5CD65-A30F-42B2-9B61-C3611E7A2B14}"/>
              </a:ext>
            </a:extLst>
          </p:cNvPr>
          <p:cNvSpPr>
            <a:spLocks noGrp="1"/>
          </p:cNvSpPr>
          <p:nvPr/>
        </p:nvSpPr>
        <p:spPr>
          <a:xfrm>
            <a:off x="6477000" y="169545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It is one of the unit’s governing relationships.</a:t>
            </a:r>
          </a:p>
        </p:txBody>
      </p:sp>
      <p:sp>
        <p:nvSpPr>
          <p:cNvPr id="10" name="rule-155-262">
            <a:extLst>
              <a:ext uri="{FF2B5EF4-FFF2-40B4-BE49-F238E27FC236}">
                <a16:creationId xmlns:a16="http://schemas.microsoft.com/office/drawing/2014/main" id="{46A60E48-E6C7-4845-A72C-028DE0D9A548}"/>
              </a:ext>
            </a:extLst>
          </p:cNvPr>
          <p:cNvSpPr>
            <a:spLocks noGrp="1"/>
          </p:cNvSpPr>
          <p:nvPr/>
        </p:nvSpPr>
        <p:spPr>
          <a:xfrm>
            <a:off x="1476375" y="2495550"/>
            <a:ext cx="9667875" cy="9525"/>
          </a:xfrm>
          <a:prstGeom prst="rect">
            <a:avLst/>
          </a:prstGeom>
          <a:solidFill>
            <a:srgbClr val="47716A"/>
          </a:solidFill>
          <a:ln w="0">
            <a:noFill/>
            <a:prstDash val="solid"/>
          </a:ln>
        </p:spPr>
      </p:sp>
      <p:sp>
        <p:nvSpPr>
          <p:cNvPr id="11" name="answer-number-2">
            <a:extLst>
              <a:ext uri="{FF2B5EF4-FFF2-40B4-BE49-F238E27FC236}">
                <a16:creationId xmlns:a16="http://schemas.microsoft.com/office/drawing/2014/main" id="{C7CFEF45-C11C-4EF5-A4B0-637048B4AA5C}"/>
              </a:ext>
            </a:extLst>
          </p:cNvPr>
          <p:cNvSpPr>
            <a:spLocks noGrp="1"/>
          </p:cNvSpPr>
          <p:nvPr/>
        </p:nvSpPr>
        <p:spPr>
          <a:xfrm>
            <a:off x="714375" y="2695575"/>
            <a:ext cx="476250" cy="476250"/>
          </a:xfrm>
          <a:prstGeom prst="ellipse">
            <a:avLst/>
          </a:prstGeom>
          <a:solidFill>
            <a:srgbClr val="A88CFF"/>
          </a:solidFill>
          <a:ln w="0">
            <a:noFill/>
            <a:prstDash val="solid"/>
          </a:ln>
        </p:spPr>
      </p:sp>
      <p:sp>
        <p:nvSpPr>
          <p:cNvPr id="12" name="answer-number-text-2">
            <a:extLst>
              <a:ext uri="{FF2B5EF4-FFF2-40B4-BE49-F238E27FC236}">
                <a16:creationId xmlns:a16="http://schemas.microsoft.com/office/drawing/2014/main" id="{89B4E2DC-2C78-4248-92F0-9F6A616AFB87}"/>
              </a:ext>
            </a:extLst>
          </p:cNvPr>
          <p:cNvSpPr>
            <a:spLocks noGrp="1"/>
          </p:cNvSpPr>
          <p:nvPr/>
        </p:nvSpPr>
        <p:spPr>
          <a:xfrm>
            <a:off x="714375" y="276225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2.</a:t>
            </a:r>
          </a:p>
        </p:txBody>
      </p:sp>
      <p:sp>
        <p:nvSpPr>
          <p:cNvPr id="13" name="answer-value-2">
            <a:extLst>
              <a:ext uri="{FF2B5EF4-FFF2-40B4-BE49-F238E27FC236}">
                <a16:creationId xmlns:a16="http://schemas.microsoft.com/office/drawing/2014/main" id="{D6F8AD9E-F7CC-42B2-B177-5B30CCBB6BAC}"/>
              </a:ext>
            </a:extLst>
          </p:cNvPr>
          <p:cNvSpPr>
            <a:spLocks noGrp="1"/>
          </p:cNvSpPr>
          <p:nvPr/>
        </p:nvSpPr>
        <p:spPr>
          <a:xfrm>
            <a:off x="1476375" y="262890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1.B</a:t>
            </a:r>
          </a:p>
        </p:txBody>
      </p:sp>
      <p:sp>
        <p:nvSpPr>
          <p:cNvPr id="14" name="answer-reason-2">
            <a:extLst>
              <a:ext uri="{FF2B5EF4-FFF2-40B4-BE49-F238E27FC236}">
                <a16:creationId xmlns:a16="http://schemas.microsoft.com/office/drawing/2014/main" id="{07B8C90D-DE66-4A9A-8528-6F9E8810A317}"/>
              </a:ext>
            </a:extLst>
          </p:cNvPr>
          <p:cNvSpPr>
            <a:spLocks noGrp="1"/>
          </p:cNvSpPr>
          <p:nvPr/>
        </p:nvSpPr>
        <p:spPr>
          <a:xfrm>
            <a:off x="6477000" y="267652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Practice 1.B is creating quantitative graphs with scales and units.</a:t>
            </a:r>
          </a:p>
        </p:txBody>
      </p:sp>
      <p:sp>
        <p:nvSpPr>
          <p:cNvPr id="15" name="rule-155-365">
            <a:extLst>
              <a:ext uri="{FF2B5EF4-FFF2-40B4-BE49-F238E27FC236}">
                <a16:creationId xmlns:a16="http://schemas.microsoft.com/office/drawing/2014/main" id="{38F9E6A2-EEC9-4880-A5BE-231DCBCDD1E9}"/>
              </a:ext>
            </a:extLst>
          </p:cNvPr>
          <p:cNvSpPr>
            <a:spLocks noGrp="1"/>
          </p:cNvSpPr>
          <p:nvPr/>
        </p:nvSpPr>
        <p:spPr>
          <a:xfrm>
            <a:off x="1476375" y="3476625"/>
            <a:ext cx="9667875" cy="9525"/>
          </a:xfrm>
          <a:prstGeom prst="rect">
            <a:avLst/>
          </a:prstGeom>
          <a:solidFill>
            <a:srgbClr val="47716A"/>
          </a:solidFill>
          <a:ln w="0">
            <a:noFill/>
            <a:prstDash val="solid"/>
          </a:ln>
        </p:spPr>
      </p:sp>
      <p:sp>
        <p:nvSpPr>
          <p:cNvPr id="16" name="answer-number-3">
            <a:extLst>
              <a:ext uri="{FF2B5EF4-FFF2-40B4-BE49-F238E27FC236}">
                <a16:creationId xmlns:a16="http://schemas.microsoft.com/office/drawing/2014/main" id="{180B3C68-9424-4161-A151-27F4DE9C4896}"/>
              </a:ext>
            </a:extLst>
          </p:cNvPr>
          <p:cNvSpPr>
            <a:spLocks noGrp="1"/>
          </p:cNvSpPr>
          <p:nvPr/>
        </p:nvSpPr>
        <p:spPr>
          <a:xfrm>
            <a:off x="714375" y="3676650"/>
            <a:ext cx="476250" cy="476250"/>
          </a:xfrm>
          <a:prstGeom prst="ellipse">
            <a:avLst/>
          </a:prstGeom>
          <a:solidFill>
            <a:srgbClr val="A88CFF"/>
          </a:solidFill>
          <a:ln w="0">
            <a:noFill/>
            <a:prstDash val="solid"/>
          </a:ln>
        </p:spPr>
      </p:sp>
      <p:sp>
        <p:nvSpPr>
          <p:cNvPr id="17" name="answer-number-text-3">
            <a:extLst>
              <a:ext uri="{FF2B5EF4-FFF2-40B4-BE49-F238E27FC236}">
                <a16:creationId xmlns:a16="http://schemas.microsoft.com/office/drawing/2014/main" id="{DF77AF5F-6D21-4024-8C8E-6AFFD4E2B937}"/>
              </a:ext>
            </a:extLst>
          </p:cNvPr>
          <p:cNvSpPr>
            <a:spLocks noGrp="1"/>
          </p:cNvSpPr>
          <p:nvPr/>
        </p:nvSpPr>
        <p:spPr>
          <a:xfrm>
            <a:off x="714375" y="3743325"/>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3.</a:t>
            </a:r>
          </a:p>
        </p:txBody>
      </p:sp>
      <p:sp>
        <p:nvSpPr>
          <p:cNvPr id="18" name="answer-value-3">
            <a:extLst>
              <a:ext uri="{FF2B5EF4-FFF2-40B4-BE49-F238E27FC236}">
                <a16:creationId xmlns:a16="http://schemas.microsoft.com/office/drawing/2014/main" id="{FDE07DBD-3A89-4ECF-8E2E-3ED7ADD5F509}"/>
              </a:ext>
            </a:extLst>
          </p:cNvPr>
          <p:cNvSpPr>
            <a:spLocks noGrp="1"/>
          </p:cNvSpPr>
          <p:nvPr/>
        </p:nvSpPr>
        <p:spPr>
          <a:xfrm>
            <a:off x="1476375" y="3609975"/>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SHM specifically requires a = −ω²x; many periodic motions do not satisfy this linear relation.</a:t>
            </a:r>
          </a:p>
        </p:txBody>
      </p:sp>
      <p:sp>
        <p:nvSpPr>
          <p:cNvPr id="19" name="answer-reason-3">
            <a:extLst>
              <a:ext uri="{FF2B5EF4-FFF2-40B4-BE49-F238E27FC236}">
                <a16:creationId xmlns:a16="http://schemas.microsoft.com/office/drawing/2014/main" id="{4704694A-B801-4BC2-8A53-416035FC60C8}"/>
              </a:ext>
            </a:extLst>
          </p:cNvPr>
          <p:cNvSpPr>
            <a:spLocks noGrp="1"/>
          </p:cNvSpPr>
          <p:nvPr/>
        </p:nvSpPr>
        <p:spPr>
          <a:xfrm>
            <a:off x="6477000" y="3657600"/>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The correction states the physically valid boundary or relationship.</a:t>
            </a:r>
          </a:p>
        </p:txBody>
      </p:sp>
      <p:sp>
        <p:nvSpPr>
          <p:cNvPr id="20" name="rule-155-468">
            <a:extLst>
              <a:ext uri="{FF2B5EF4-FFF2-40B4-BE49-F238E27FC236}">
                <a16:creationId xmlns:a16="http://schemas.microsoft.com/office/drawing/2014/main" id="{8285BC9C-26A0-4EA8-A352-F5C832DB5073}"/>
              </a:ext>
            </a:extLst>
          </p:cNvPr>
          <p:cNvSpPr>
            <a:spLocks noGrp="1"/>
          </p:cNvSpPr>
          <p:nvPr/>
        </p:nvSpPr>
        <p:spPr>
          <a:xfrm>
            <a:off x="1476375" y="4457700"/>
            <a:ext cx="9667875" cy="9525"/>
          </a:xfrm>
          <a:prstGeom prst="rect">
            <a:avLst/>
          </a:prstGeom>
          <a:solidFill>
            <a:srgbClr val="47716A"/>
          </a:solidFill>
          <a:ln w="0">
            <a:noFill/>
            <a:prstDash val="solid"/>
          </a:ln>
        </p:spPr>
      </p:sp>
      <p:sp>
        <p:nvSpPr>
          <p:cNvPr id="21" name="answer-number-4">
            <a:extLst>
              <a:ext uri="{FF2B5EF4-FFF2-40B4-BE49-F238E27FC236}">
                <a16:creationId xmlns:a16="http://schemas.microsoft.com/office/drawing/2014/main" id="{C939410B-4C9A-4B12-89A5-48D4609406D2}"/>
              </a:ext>
            </a:extLst>
          </p:cNvPr>
          <p:cNvSpPr>
            <a:spLocks noGrp="1"/>
          </p:cNvSpPr>
          <p:nvPr/>
        </p:nvSpPr>
        <p:spPr>
          <a:xfrm>
            <a:off x="714375" y="4657725"/>
            <a:ext cx="476250" cy="476250"/>
          </a:xfrm>
          <a:prstGeom prst="ellipse">
            <a:avLst/>
          </a:prstGeom>
          <a:solidFill>
            <a:srgbClr val="A88CFF"/>
          </a:solidFill>
          <a:ln w="0">
            <a:noFill/>
            <a:prstDash val="solid"/>
          </a:ln>
        </p:spPr>
      </p:sp>
      <p:sp>
        <p:nvSpPr>
          <p:cNvPr id="22" name="answer-number-text-4">
            <a:extLst>
              <a:ext uri="{FF2B5EF4-FFF2-40B4-BE49-F238E27FC236}">
                <a16:creationId xmlns:a16="http://schemas.microsoft.com/office/drawing/2014/main" id="{DD772349-977A-44B4-9C49-336A0AA12987}"/>
              </a:ext>
            </a:extLst>
          </p:cNvPr>
          <p:cNvSpPr>
            <a:spLocks noGrp="1"/>
          </p:cNvSpPr>
          <p:nvPr/>
        </p:nvSpPr>
        <p:spPr>
          <a:xfrm>
            <a:off x="714375" y="4724400"/>
            <a:ext cx="476250" cy="323850"/>
          </a:xfrm>
          <a:prstGeom prst="rect">
            <a:avLst/>
          </a:prstGeom>
          <a:noFill/>
          <a:ln w="0">
            <a:noFill/>
            <a:prstDash val="solid"/>
          </a:ln>
        </p:spPr>
        <p:txBody>
          <a:bodyPr/>
          <a:lstStyle/>
          <a:p>
            <a:pPr algn="ctr">
              <a:defRPr sz="1650" b="1" i="0">
                <a:solidFill>
                  <a:srgbClr val="0B342E"/>
                </a:solidFill>
              </a:defRPr>
            </a:pPr>
            <a:r>
              <a:rPr sz="1650" b="1" i="0">
                <a:solidFill>
                  <a:srgbClr val="0B342E"/>
                </a:solidFill>
              </a:rPr>
              <a:t>4.</a:t>
            </a:r>
          </a:p>
        </p:txBody>
      </p:sp>
      <p:sp>
        <p:nvSpPr>
          <p:cNvPr id="23" name="answer-value-4">
            <a:extLst>
              <a:ext uri="{FF2B5EF4-FFF2-40B4-BE49-F238E27FC236}">
                <a16:creationId xmlns:a16="http://schemas.microsoft.com/office/drawing/2014/main" id="{9DC8F161-010D-4CED-A487-44F1CD4B3D34}"/>
              </a:ext>
            </a:extLst>
          </p:cNvPr>
          <p:cNvSpPr>
            <a:spLocks noGrp="1"/>
          </p:cNvSpPr>
          <p:nvPr/>
        </p:nvSpPr>
        <p:spPr>
          <a:xfrm>
            <a:off x="1476375" y="4591050"/>
            <a:ext cx="4762500" cy="80010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Answer: Units and a physical interpretation</a:t>
            </a:r>
          </a:p>
        </p:txBody>
      </p:sp>
      <p:sp>
        <p:nvSpPr>
          <p:cNvPr id="24" name="answer-reason-4">
            <a:extLst>
              <a:ext uri="{FF2B5EF4-FFF2-40B4-BE49-F238E27FC236}">
                <a16:creationId xmlns:a16="http://schemas.microsoft.com/office/drawing/2014/main" id="{20C6CD0E-8267-4574-BAAC-4AA8CD3D6600}"/>
              </a:ext>
            </a:extLst>
          </p:cNvPr>
          <p:cNvSpPr>
            <a:spLocks noGrp="1"/>
          </p:cNvSpPr>
          <p:nvPr/>
        </p:nvSpPr>
        <p:spPr>
          <a:xfrm>
            <a:off x="6477000" y="4638675"/>
            <a:ext cx="4667250" cy="6667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A complete response connects mathematics to the model and reports units.</a:t>
            </a:r>
          </a:p>
        </p:txBody>
      </p:sp>
      <p:sp>
        <p:nvSpPr>
          <p:cNvPr id="25" name="exit-ticket">
            <a:extLst>
              <a:ext uri="{FF2B5EF4-FFF2-40B4-BE49-F238E27FC236}">
                <a16:creationId xmlns:a16="http://schemas.microsoft.com/office/drawing/2014/main" id="{32A0F786-F34E-462F-8B66-0B75FE17B39D}"/>
              </a:ext>
            </a:extLst>
          </p:cNvPr>
          <p:cNvSpPr>
            <a:spLocks noGrp="1"/>
          </p:cNvSpPr>
          <p:nvPr/>
        </p:nvSpPr>
        <p:spPr>
          <a:xfrm>
            <a:off x="1047750" y="5743575"/>
            <a:ext cx="10096500" cy="400050"/>
          </a:xfrm>
          <a:prstGeom prst="rect">
            <a:avLst/>
          </a:prstGeom>
          <a:noFill/>
          <a:ln w="0">
            <a:noFill/>
            <a:prstDash val="solid"/>
          </a:ln>
        </p:spPr>
        <p:txBody>
          <a:bodyPr/>
          <a:lstStyle/>
          <a:p>
            <a:pPr algn="ctr">
              <a:defRPr sz="1875" b="1" i="0">
                <a:solidFill>
                  <a:srgbClr val="A88CFF"/>
                </a:solidFill>
              </a:defRPr>
            </a:pPr>
            <a:r>
              <a:rPr sz="1875" b="1" i="0">
                <a:solidFill>
                  <a:srgbClr val="A88CFF"/>
                </a:solidFill>
              </a:rPr>
              <a:t>Next move: Correct one response, name the AP science practice you used, and write one new question about this unit.</a:t>
            </a:r>
          </a:p>
        </p:txBody>
      </p:sp>
    </p:spTree>
    <p:extLst>
      <p:ext uri="{BB962C8B-B14F-4D97-AF65-F5344CB8AC3E}">
        <p14:creationId xmlns:p14="http://schemas.microsoft.com/office/powerpoint/2010/main" val="561153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7" name="group-label">
            <a:extLst>
              <a:ext uri="{FF2B5EF4-FFF2-40B4-BE49-F238E27FC236}">
                <a16:creationId xmlns:a16="http://schemas.microsoft.com/office/drawing/2014/main" id="{CBC336EA-5313-4D86-8ABC-8D54FE1605E5}"/>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B6C70736-4132-44AB-A95D-A395BCCA542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02 / 13</a:t>
            </a:r>
            <a:endParaRPr sz="1650" b="1" i="0">
              <a:solidFill>
                <a:srgbClr val="0A332E"/>
              </a:solidFill>
            </a:endParaRPr>
          </a:p>
        </p:txBody>
      </p:sp>
      <p:sp>
        <p:nvSpPr>
          <p:cNvPr id="3" name="rule-70-666">
            <a:extLst>
              <a:ext uri="{FF2B5EF4-FFF2-40B4-BE49-F238E27FC236}">
                <a16:creationId xmlns:a16="http://schemas.microsoft.com/office/drawing/2014/main" id="{E33B485F-8D6E-4C61-9515-EB138D296061}"/>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6BB7FA1C-3A77-42A2-878D-7E99E45EF30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B06D9176-F2F5-4E95-ABDB-0D6493EBDD0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Three ideas to wake up</a:t>
            </a:r>
          </a:p>
        </p:txBody>
      </p:sp>
      <p:sp>
        <p:nvSpPr>
          <p:cNvPr id="6" name="retrieval-instruction">
            <a:extLst>
              <a:ext uri="{FF2B5EF4-FFF2-40B4-BE49-F238E27FC236}">
                <a16:creationId xmlns:a16="http://schemas.microsoft.com/office/drawing/2014/main" id="{12D8992C-2E7E-4E1C-9922-ECB4C56D2776}"/>
              </a:ext>
            </a:extLst>
          </p:cNvPr>
          <p:cNvSpPr>
            <a:spLocks noGrp="1"/>
          </p:cNvSpPr>
          <p:nvPr/>
        </p:nvSpPr>
        <p:spPr>
          <a:xfrm>
            <a:off x="666750" y="1524000"/>
            <a:ext cx="9906000" cy="419100"/>
          </a:xfrm>
          <a:prstGeom prst="rect">
            <a:avLst/>
          </a:prstGeom>
          <a:noFill/>
          <a:ln w="0">
            <a:noFill/>
            <a:prstDash val="solid"/>
          </a:ln>
        </p:spPr>
        <p:txBody>
          <a:bodyPr/>
          <a:lstStyle/>
          <a:p>
            <a:pPr algn="l">
              <a:defRPr sz="1950" b="0" i="0">
                <a:solidFill>
                  <a:srgbClr val="48635E"/>
                </a:solidFill>
              </a:defRPr>
            </a:pPr>
            <a:r>
              <a:rPr sz="1950" b="0" i="0">
                <a:solidFill>
                  <a:srgbClr val="48635E"/>
                </a:solidFill>
              </a:rPr>
              <a:t>Think alone → compare with a partner → vote with one reason.</a:t>
            </a:r>
          </a:p>
        </p:txBody>
      </p:sp>
      <p:sp>
        <p:nvSpPr>
          <p:cNvPr id="7" name="retrieval-number-1">
            <a:extLst>
              <a:ext uri="{FF2B5EF4-FFF2-40B4-BE49-F238E27FC236}">
                <a16:creationId xmlns:a16="http://schemas.microsoft.com/office/drawing/2014/main" id="{ABBB72D8-16A7-4919-9966-B684826A1BE3}"/>
              </a:ext>
            </a:extLst>
          </p:cNvPr>
          <p:cNvSpPr>
            <a:spLocks noGrp="1"/>
          </p:cNvSpPr>
          <p:nvPr/>
        </p:nvSpPr>
        <p:spPr>
          <a:xfrm>
            <a:off x="723900" y="2209800"/>
            <a:ext cx="495300" cy="495300"/>
          </a:xfrm>
          <a:prstGeom prst="ellipse">
            <a:avLst/>
          </a:prstGeom>
          <a:solidFill>
            <a:srgbClr val="6336D6"/>
          </a:solidFill>
          <a:ln w="0">
            <a:noFill/>
            <a:prstDash val="solid"/>
          </a:ln>
        </p:spPr>
      </p:sp>
      <p:sp>
        <p:nvSpPr>
          <p:cNvPr id="8" name="retrieval-number-text-1">
            <a:extLst>
              <a:ext uri="{FF2B5EF4-FFF2-40B4-BE49-F238E27FC236}">
                <a16:creationId xmlns:a16="http://schemas.microsoft.com/office/drawing/2014/main" id="{08E77993-FB9C-465F-89A4-1CB6971F3A02}"/>
              </a:ext>
            </a:extLst>
          </p:cNvPr>
          <p:cNvSpPr>
            <a:spLocks noGrp="1"/>
          </p:cNvSpPr>
          <p:nvPr/>
        </p:nvSpPr>
        <p:spPr>
          <a:xfrm>
            <a:off x="723900" y="22764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1</a:t>
            </a:r>
          </a:p>
        </p:txBody>
      </p:sp>
      <p:sp>
        <p:nvSpPr>
          <p:cNvPr id="9" name="retrieval-question-1">
            <a:extLst>
              <a:ext uri="{FF2B5EF4-FFF2-40B4-BE49-F238E27FC236}">
                <a16:creationId xmlns:a16="http://schemas.microsoft.com/office/drawing/2014/main" id="{C6C1B913-4EC9-46AF-968E-63F23A757BA1}"/>
              </a:ext>
            </a:extLst>
          </p:cNvPr>
          <p:cNvSpPr>
            <a:spLocks noGrp="1"/>
          </p:cNvSpPr>
          <p:nvPr/>
        </p:nvSpPr>
        <p:spPr>
          <a:xfrm>
            <a:off x="1524000" y="21717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Differentiate x = A cos(ωt) twice with respect to t.</a:t>
            </a:r>
          </a:p>
        </p:txBody>
      </p:sp>
      <p:sp>
        <p:nvSpPr>
          <p:cNvPr id="10" name="retrieval-number-2">
            <a:extLst>
              <a:ext uri="{FF2B5EF4-FFF2-40B4-BE49-F238E27FC236}">
                <a16:creationId xmlns:a16="http://schemas.microsoft.com/office/drawing/2014/main" id="{EAA171A6-22ED-4195-9D55-B59B23CCF4A0}"/>
              </a:ext>
            </a:extLst>
          </p:cNvPr>
          <p:cNvSpPr>
            <a:spLocks noGrp="1"/>
          </p:cNvSpPr>
          <p:nvPr/>
        </p:nvSpPr>
        <p:spPr>
          <a:xfrm>
            <a:off x="723900" y="3276600"/>
            <a:ext cx="495300" cy="495300"/>
          </a:xfrm>
          <a:prstGeom prst="ellipse">
            <a:avLst/>
          </a:prstGeom>
          <a:solidFill>
            <a:srgbClr val="6336D6"/>
          </a:solidFill>
          <a:ln w="0">
            <a:noFill/>
            <a:prstDash val="solid"/>
          </a:ln>
        </p:spPr>
      </p:sp>
      <p:sp>
        <p:nvSpPr>
          <p:cNvPr id="11" name="retrieval-number-text-2">
            <a:extLst>
              <a:ext uri="{FF2B5EF4-FFF2-40B4-BE49-F238E27FC236}">
                <a16:creationId xmlns:a16="http://schemas.microsoft.com/office/drawing/2014/main" id="{494EAF93-BD14-4BA7-801C-2B6BA9260960}"/>
              </a:ext>
            </a:extLst>
          </p:cNvPr>
          <p:cNvSpPr>
            <a:spLocks noGrp="1"/>
          </p:cNvSpPr>
          <p:nvPr/>
        </p:nvSpPr>
        <p:spPr>
          <a:xfrm>
            <a:off x="723900" y="33432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2</a:t>
            </a:r>
          </a:p>
        </p:txBody>
      </p:sp>
      <p:sp>
        <p:nvSpPr>
          <p:cNvPr id="12" name="retrieval-question-2">
            <a:extLst>
              <a:ext uri="{FF2B5EF4-FFF2-40B4-BE49-F238E27FC236}">
                <a16:creationId xmlns:a16="http://schemas.microsoft.com/office/drawing/2014/main" id="{8806A3C5-A4ED-40DC-B3F8-D88FC5EBC9C7}"/>
              </a:ext>
            </a:extLst>
          </p:cNvPr>
          <p:cNvSpPr>
            <a:spLocks noGrp="1"/>
          </p:cNvSpPr>
          <p:nvPr/>
        </p:nvSpPr>
        <p:spPr>
          <a:xfrm>
            <a:off x="1524000" y="32385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A 0.20 kg mass hangs on a 45 N/m spring. What is the square root of k/m, and what unit does it carry?</a:t>
            </a:r>
          </a:p>
        </p:txBody>
      </p:sp>
      <p:sp>
        <p:nvSpPr>
          <p:cNvPr id="13" name="retrieval-number-3">
            <a:extLst>
              <a:ext uri="{FF2B5EF4-FFF2-40B4-BE49-F238E27FC236}">
                <a16:creationId xmlns:a16="http://schemas.microsoft.com/office/drawing/2014/main" id="{5023BBB9-545F-4477-A94A-BD754F36E9F7}"/>
              </a:ext>
            </a:extLst>
          </p:cNvPr>
          <p:cNvSpPr>
            <a:spLocks noGrp="1"/>
          </p:cNvSpPr>
          <p:nvPr/>
        </p:nvSpPr>
        <p:spPr>
          <a:xfrm>
            <a:off x="723900" y="4343400"/>
            <a:ext cx="495300" cy="495300"/>
          </a:xfrm>
          <a:prstGeom prst="ellipse">
            <a:avLst/>
          </a:prstGeom>
          <a:solidFill>
            <a:srgbClr val="6336D6"/>
          </a:solidFill>
          <a:ln w="0">
            <a:noFill/>
            <a:prstDash val="solid"/>
          </a:ln>
        </p:spPr>
      </p:sp>
      <p:sp>
        <p:nvSpPr>
          <p:cNvPr id="14" name="retrieval-number-text-3">
            <a:extLst>
              <a:ext uri="{FF2B5EF4-FFF2-40B4-BE49-F238E27FC236}">
                <a16:creationId xmlns:a16="http://schemas.microsoft.com/office/drawing/2014/main" id="{0D4B7C49-84EF-4226-899E-32A78FDB8416}"/>
              </a:ext>
            </a:extLst>
          </p:cNvPr>
          <p:cNvSpPr>
            <a:spLocks noGrp="1"/>
          </p:cNvSpPr>
          <p:nvPr/>
        </p:nvSpPr>
        <p:spPr>
          <a:xfrm>
            <a:off x="723900" y="4410075"/>
            <a:ext cx="495300" cy="333375"/>
          </a:xfrm>
          <a:prstGeom prst="rect">
            <a:avLst/>
          </a:prstGeom>
          <a:noFill/>
          <a:ln w="0">
            <a:noFill/>
            <a:prstDash val="solid"/>
          </a:ln>
        </p:spPr>
        <p:txBody>
          <a:bodyPr/>
          <a:lstStyle/>
          <a:p>
            <a:pPr algn="ctr">
              <a:defRPr sz="1800" b="1" i="0">
                <a:solidFill>
                  <a:srgbClr val="F4F0E2"/>
                </a:solidFill>
              </a:defRPr>
            </a:pPr>
            <a:r>
              <a:rPr sz="1800" b="1" i="0">
                <a:solidFill>
                  <a:srgbClr val="F4F0E2"/>
                </a:solidFill>
              </a:rPr>
              <a:t>3</a:t>
            </a:r>
          </a:p>
        </p:txBody>
      </p:sp>
      <p:sp>
        <p:nvSpPr>
          <p:cNvPr id="15" name="retrieval-question-3">
            <a:extLst>
              <a:ext uri="{FF2B5EF4-FFF2-40B4-BE49-F238E27FC236}">
                <a16:creationId xmlns:a16="http://schemas.microsoft.com/office/drawing/2014/main" id="{D3D3FE9F-79FC-4270-A37D-3B55DE5DD637}"/>
              </a:ext>
            </a:extLst>
          </p:cNvPr>
          <p:cNvSpPr>
            <a:spLocks noGrp="1"/>
          </p:cNvSpPr>
          <p:nvPr/>
        </p:nvSpPr>
        <p:spPr>
          <a:xfrm>
            <a:off x="1524000" y="4305300"/>
            <a:ext cx="9334500" cy="704850"/>
          </a:xfrm>
          <a:prstGeom prst="rect">
            <a:avLst/>
          </a:prstGeom>
          <a:noFill/>
          <a:ln w="0">
            <a:noFill/>
            <a:prstDash val="solid"/>
          </a:ln>
        </p:spPr>
        <p:txBody>
          <a:bodyPr/>
          <a:lstStyle/>
          <a:p>
            <a:pPr algn="l">
              <a:defRPr sz="2250" b="1" i="0">
                <a:solidFill>
                  <a:srgbClr val="0A332E"/>
                </a:solidFill>
              </a:defRPr>
            </a:pPr>
            <a:r>
              <a:rPr sz="2250" b="1" i="0">
                <a:solidFill>
                  <a:srgbClr val="0A332E"/>
                </a:solidFill>
              </a:rPr>
              <a:t>How are angular frequency, period and frequency related?</a:t>
            </a:r>
          </a:p>
        </p:txBody>
      </p:sp>
      <p:sp>
        <p:nvSpPr>
          <p:cNvPr id="16" name="retrieval-close">
            <a:extLst>
              <a:ext uri="{FF2B5EF4-FFF2-40B4-BE49-F238E27FC236}">
                <a16:creationId xmlns:a16="http://schemas.microsoft.com/office/drawing/2014/main" id="{AB4D829E-DF51-42C6-A46E-56C2CBDA5C58}"/>
              </a:ext>
            </a:extLst>
          </p:cNvPr>
          <p:cNvSpPr>
            <a:spLocks noGrp="1"/>
          </p:cNvSpPr>
          <p:nvPr/>
        </p:nvSpPr>
        <p:spPr>
          <a:xfrm>
            <a:off x="666750" y="5600700"/>
            <a:ext cx="10668000" cy="4572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Mini-whiteboard challenge: sketch or calculate one idea you expect to use today.</a:t>
            </a:r>
          </a:p>
        </p:txBody>
      </p:sp>
    </p:spTree>
    <p:extLst>
      <p:ext uri="{BB962C8B-B14F-4D97-AF65-F5344CB8AC3E}">
        <p14:creationId xmlns:p14="http://schemas.microsoft.com/office/powerpoint/2010/main" val="68966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2" name="group-label">
            <a:extLst>
              <a:ext uri="{FF2B5EF4-FFF2-40B4-BE49-F238E27FC236}">
                <a16:creationId xmlns:a16="http://schemas.microsoft.com/office/drawing/2014/main" id="{BABEF34C-5EC7-466B-929D-578548DCCBBF}"/>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28CE55BC-41FF-430B-AA12-2440EA80B13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03 / 13</a:t>
            </a:r>
            <a:endParaRPr sz="1650" b="1" i="0">
              <a:solidFill>
                <a:srgbClr val="0A332E"/>
              </a:solidFill>
            </a:endParaRPr>
          </a:p>
        </p:txBody>
      </p:sp>
      <p:sp>
        <p:nvSpPr>
          <p:cNvPr id="3" name="rule-70-666">
            <a:extLst>
              <a:ext uri="{FF2B5EF4-FFF2-40B4-BE49-F238E27FC236}">
                <a16:creationId xmlns:a16="http://schemas.microsoft.com/office/drawing/2014/main" id="{FC96C7A1-7E13-4F94-9A90-C9AE4C661880}"/>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B9CCABC-684F-4371-9C89-9D5FFD31C1F4}"/>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431930AC-AA3A-4F9F-BFA9-043C0A8F9293}"/>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Build the model before reaching for numbers</a:t>
            </a:r>
          </a:p>
        </p:txBody>
      </p:sp>
      <p:sp>
        <p:nvSpPr>
          <p:cNvPr id="6" name="core-index-1">
            <a:extLst>
              <a:ext uri="{FF2B5EF4-FFF2-40B4-BE49-F238E27FC236}">
                <a16:creationId xmlns:a16="http://schemas.microsoft.com/office/drawing/2014/main" id="{354E519A-482D-47C7-9379-EE283EED0EB9}"/>
              </a:ext>
            </a:extLst>
          </p:cNvPr>
          <p:cNvSpPr>
            <a:spLocks noGrp="1"/>
          </p:cNvSpPr>
          <p:nvPr/>
        </p:nvSpPr>
        <p:spPr>
          <a:xfrm>
            <a:off x="685800" y="18097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01</a:t>
            </a:r>
          </a:p>
        </p:txBody>
      </p:sp>
      <p:sp>
        <p:nvSpPr>
          <p:cNvPr id="7" name="core-point-1">
            <a:extLst>
              <a:ext uri="{FF2B5EF4-FFF2-40B4-BE49-F238E27FC236}">
                <a16:creationId xmlns:a16="http://schemas.microsoft.com/office/drawing/2014/main" id="{F3D351B8-A9C0-46B2-9272-002140806B09}"/>
              </a:ext>
            </a:extLst>
          </p:cNvPr>
          <p:cNvSpPr>
            <a:spLocks noGrp="1"/>
          </p:cNvSpPr>
          <p:nvPr/>
        </p:nvSpPr>
        <p:spPr>
          <a:xfrm>
            <a:off x="1257300" y="17811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SHM satisfies acceleration proportional to negative displacement.</a:t>
            </a:r>
          </a:p>
        </p:txBody>
      </p:sp>
      <p:sp>
        <p:nvSpPr>
          <p:cNvPr id="8" name="core-index-2">
            <a:extLst>
              <a:ext uri="{FF2B5EF4-FFF2-40B4-BE49-F238E27FC236}">
                <a16:creationId xmlns:a16="http://schemas.microsoft.com/office/drawing/2014/main" id="{3DF6CB96-715E-4C3E-A7F1-D53EF4D39DE7}"/>
              </a:ext>
            </a:extLst>
          </p:cNvPr>
          <p:cNvSpPr>
            <a:spLocks noGrp="1"/>
          </p:cNvSpPr>
          <p:nvPr/>
        </p:nvSpPr>
        <p:spPr>
          <a:xfrm>
            <a:off x="685800" y="25908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02</a:t>
            </a:r>
          </a:p>
        </p:txBody>
      </p:sp>
      <p:sp>
        <p:nvSpPr>
          <p:cNvPr id="9" name="core-point-2">
            <a:extLst>
              <a:ext uri="{FF2B5EF4-FFF2-40B4-BE49-F238E27FC236}">
                <a16:creationId xmlns:a16="http://schemas.microsoft.com/office/drawing/2014/main" id="{F25915A6-AF72-4595-9BB1-49C591576F59}"/>
              </a:ext>
            </a:extLst>
          </p:cNvPr>
          <p:cNvSpPr>
            <a:spLocks noGrp="1"/>
          </p:cNvSpPr>
          <p:nvPr/>
        </p:nvSpPr>
        <p:spPr>
          <a:xfrm>
            <a:off x="1257300" y="25622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The equation of motion has sinusoidal solutions.</a:t>
            </a:r>
          </a:p>
        </p:txBody>
      </p:sp>
      <p:sp>
        <p:nvSpPr>
          <p:cNvPr id="10" name="core-index-3">
            <a:extLst>
              <a:ext uri="{FF2B5EF4-FFF2-40B4-BE49-F238E27FC236}">
                <a16:creationId xmlns:a16="http://schemas.microsoft.com/office/drawing/2014/main" id="{2EE8BE97-7240-4D3A-84CC-212438656E98}"/>
              </a:ext>
            </a:extLst>
          </p:cNvPr>
          <p:cNvSpPr>
            <a:spLocks noGrp="1"/>
          </p:cNvSpPr>
          <p:nvPr/>
        </p:nvSpPr>
        <p:spPr>
          <a:xfrm>
            <a:off x="685800" y="337185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03</a:t>
            </a:r>
          </a:p>
        </p:txBody>
      </p:sp>
      <p:sp>
        <p:nvSpPr>
          <p:cNvPr id="11" name="core-point-3">
            <a:extLst>
              <a:ext uri="{FF2B5EF4-FFF2-40B4-BE49-F238E27FC236}">
                <a16:creationId xmlns:a16="http://schemas.microsoft.com/office/drawing/2014/main" id="{62DC2B3C-D718-4438-A484-C29B6F98F02E}"/>
              </a:ext>
            </a:extLst>
          </p:cNvPr>
          <p:cNvSpPr>
            <a:spLocks noGrp="1"/>
          </p:cNvSpPr>
          <p:nvPr/>
        </p:nvSpPr>
        <p:spPr>
          <a:xfrm>
            <a:off x="1257300" y="334327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Initial conditions determine amplitude and phase.</a:t>
            </a:r>
          </a:p>
        </p:txBody>
      </p:sp>
      <p:sp>
        <p:nvSpPr>
          <p:cNvPr id="12" name="core-index-4">
            <a:extLst>
              <a:ext uri="{FF2B5EF4-FFF2-40B4-BE49-F238E27FC236}">
                <a16:creationId xmlns:a16="http://schemas.microsoft.com/office/drawing/2014/main" id="{738125D5-9CB2-4187-ACD2-F4C1E67D4B23}"/>
              </a:ext>
            </a:extLst>
          </p:cNvPr>
          <p:cNvSpPr>
            <a:spLocks noGrp="1"/>
          </p:cNvSpPr>
          <p:nvPr/>
        </p:nvSpPr>
        <p:spPr>
          <a:xfrm>
            <a:off x="685800" y="4152900"/>
            <a:ext cx="457200" cy="3048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04</a:t>
            </a:r>
          </a:p>
        </p:txBody>
      </p:sp>
      <p:sp>
        <p:nvSpPr>
          <p:cNvPr id="13" name="core-point-4">
            <a:extLst>
              <a:ext uri="{FF2B5EF4-FFF2-40B4-BE49-F238E27FC236}">
                <a16:creationId xmlns:a16="http://schemas.microsoft.com/office/drawing/2014/main" id="{BA51DF83-13F6-480B-ACC3-C9B472FF6227}"/>
              </a:ext>
            </a:extLst>
          </p:cNvPr>
          <p:cNvSpPr>
            <a:spLocks noGrp="1"/>
          </p:cNvSpPr>
          <p:nvPr/>
        </p:nvSpPr>
        <p:spPr>
          <a:xfrm>
            <a:off x="1257300" y="4124325"/>
            <a:ext cx="6238875" cy="6667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Calculus-based: Energy methods connect speed and displacement without time.</a:t>
            </a:r>
          </a:p>
        </p:txBody>
      </p:sp>
      <p:sp>
        <p:nvSpPr>
          <p:cNvPr id="14" name="equation-panel">
            <a:extLst>
              <a:ext uri="{FF2B5EF4-FFF2-40B4-BE49-F238E27FC236}">
                <a16:creationId xmlns:a16="http://schemas.microsoft.com/office/drawing/2014/main" id="{D523DF50-0A28-4846-87EC-EFB320CEC386}"/>
              </a:ext>
            </a:extLst>
          </p:cNvPr>
          <p:cNvSpPr>
            <a:spLocks noGrp="1"/>
          </p:cNvSpPr>
          <p:nvPr/>
        </p:nvSpPr>
        <p:spPr>
          <a:xfrm>
            <a:off x="7858125" y="1809750"/>
            <a:ext cx="3667125" cy="2952750"/>
          </a:xfrm>
          <a:prstGeom prst="roundRect">
            <a:avLst>
              <a:gd name="adj" fmla="val 3871"/>
            </a:avLst>
          </a:prstGeom>
          <a:solidFill>
            <a:srgbClr val="0B342E"/>
          </a:solidFill>
          <a:ln w="0">
            <a:noFill/>
            <a:prstDash val="solid"/>
          </a:ln>
        </p:spPr>
      </p:sp>
      <p:sp>
        <p:nvSpPr>
          <p:cNvPr id="15" name="equation-label">
            <a:extLst>
              <a:ext uri="{FF2B5EF4-FFF2-40B4-BE49-F238E27FC236}">
                <a16:creationId xmlns:a16="http://schemas.microsoft.com/office/drawing/2014/main" id="{88DD7762-5698-44C8-9BEA-0928B637E435}"/>
              </a:ext>
            </a:extLst>
          </p:cNvPr>
          <p:cNvSpPr>
            <a:spLocks noGrp="1"/>
          </p:cNvSpPr>
          <p:nvPr/>
        </p:nvSpPr>
        <p:spPr>
          <a:xfrm>
            <a:off x="8143875" y="2095500"/>
            <a:ext cx="3095625"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EQUATIONS TO OWN</a:t>
            </a:r>
          </a:p>
        </p:txBody>
      </p:sp>
      <p:sp>
        <p:nvSpPr>
          <p:cNvPr id="16" name="equation-expression-1">
            <a:extLst>
              <a:ext uri="{FF2B5EF4-FFF2-40B4-BE49-F238E27FC236}">
                <a16:creationId xmlns:a16="http://schemas.microsoft.com/office/drawing/2014/main" id="{0717B620-3851-4E1B-8B1C-FBC7507DAE10}"/>
              </a:ext>
            </a:extLst>
          </p:cNvPr>
          <p:cNvSpPr>
            <a:spLocks noGrp="1"/>
          </p:cNvSpPr>
          <p:nvPr/>
        </p:nvSpPr>
        <p:spPr>
          <a:xfrm>
            <a:off x="8143875" y="2552700"/>
            <a:ext cx="3095625" cy="6858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d²x/dt² = −ω²x</a:t>
            </a:r>
          </a:p>
        </p:txBody>
      </p:sp>
      <p:sp>
        <p:nvSpPr>
          <p:cNvPr id="17" name="equation-units-1">
            <a:extLst>
              <a:ext uri="{FF2B5EF4-FFF2-40B4-BE49-F238E27FC236}">
                <a16:creationId xmlns:a16="http://schemas.microsoft.com/office/drawing/2014/main" id="{7AB5E46C-CAE2-4738-AE6D-228AD10F7152}"/>
              </a:ext>
            </a:extLst>
          </p:cNvPr>
          <p:cNvSpPr>
            <a:spLocks noGrp="1"/>
          </p:cNvSpPr>
          <p:nvPr/>
        </p:nvSpPr>
        <p:spPr>
          <a:xfrm>
            <a:off x="8143875" y="32766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m/s²</a:t>
            </a:r>
          </a:p>
        </p:txBody>
      </p:sp>
      <p:sp>
        <p:nvSpPr>
          <p:cNvPr id="18" name="equation-expression-2">
            <a:extLst>
              <a:ext uri="{FF2B5EF4-FFF2-40B4-BE49-F238E27FC236}">
                <a16:creationId xmlns:a16="http://schemas.microsoft.com/office/drawing/2014/main" id="{15299529-8913-44AD-AAE2-C1D60ADBC1C6}"/>
              </a:ext>
            </a:extLst>
          </p:cNvPr>
          <p:cNvSpPr>
            <a:spLocks noGrp="1"/>
          </p:cNvSpPr>
          <p:nvPr/>
        </p:nvSpPr>
        <p:spPr>
          <a:xfrm>
            <a:off x="8143875" y="3714750"/>
            <a:ext cx="3095625" cy="51435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CALCULUS-BASED · ω = √(k/m)</a:t>
            </a:r>
          </a:p>
        </p:txBody>
      </p:sp>
      <p:sp>
        <p:nvSpPr>
          <p:cNvPr id="19" name="equation-units-2">
            <a:extLst>
              <a:ext uri="{FF2B5EF4-FFF2-40B4-BE49-F238E27FC236}">
                <a16:creationId xmlns:a16="http://schemas.microsoft.com/office/drawing/2014/main" id="{9CB14791-B270-4E5A-BE81-4F637ACA5668}"/>
              </a:ext>
            </a:extLst>
          </p:cNvPr>
          <p:cNvSpPr>
            <a:spLocks noGrp="1"/>
          </p:cNvSpPr>
          <p:nvPr/>
        </p:nvSpPr>
        <p:spPr>
          <a:xfrm>
            <a:off x="8143875" y="4267200"/>
            <a:ext cx="3095625" cy="361950"/>
          </a:xfrm>
          <a:prstGeom prst="rect">
            <a:avLst/>
          </a:prstGeom>
          <a:noFill/>
          <a:ln w="0">
            <a:noFill/>
            <a:prstDash val="solid"/>
          </a:ln>
        </p:spPr>
        <p:txBody>
          <a:bodyPr/>
          <a:lstStyle/>
          <a:p>
            <a:pPr algn="l">
              <a:defRPr sz="1650" b="0" i="0">
                <a:solidFill>
                  <a:srgbClr val="F4F0E2"/>
                </a:solidFill>
              </a:defRPr>
            </a:pPr>
            <a:r>
              <a:rPr sz="1650" b="0" i="0">
                <a:solidFill>
                  <a:srgbClr val="F4F0E2"/>
                </a:solidFill>
              </a:rPr>
              <a:t>Units: rad/s</a:t>
            </a:r>
          </a:p>
        </p:txBody>
      </p:sp>
      <p:sp>
        <p:nvSpPr>
          <p:cNvPr id="20" name="vocabulary-label">
            <a:extLst>
              <a:ext uri="{FF2B5EF4-FFF2-40B4-BE49-F238E27FC236}">
                <a16:creationId xmlns:a16="http://schemas.microsoft.com/office/drawing/2014/main" id="{F1670E84-D701-4E3C-BA79-47741F2FD0A3}"/>
              </a:ext>
            </a:extLst>
          </p:cNvPr>
          <p:cNvSpPr>
            <a:spLocks noGrp="1"/>
          </p:cNvSpPr>
          <p:nvPr/>
        </p:nvSpPr>
        <p:spPr>
          <a:xfrm>
            <a:off x="7858125" y="4895850"/>
            <a:ext cx="3667125"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SAY IT PRECISELY</a:t>
            </a:r>
          </a:p>
        </p:txBody>
      </p:sp>
      <p:sp>
        <p:nvSpPr>
          <p:cNvPr id="21" name="vocabulary">
            <a:extLst>
              <a:ext uri="{FF2B5EF4-FFF2-40B4-BE49-F238E27FC236}">
                <a16:creationId xmlns:a16="http://schemas.microsoft.com/office/drawing/2014/main" id="{0A336003-F739-4D46-9A90-AB6D73ECF0CB}"/>
              </a:ext>
            </a:extLst>
          </p:cNvPr>
          <p:cNvSpPr>
            <a:spLocks noGrp="1"/>
          </p:cNvSpPr>
          <p:nvPr/>
        </p:nvSpPr>
        <p:spPr>
          <a:xfrm>
            <a:off x="7858125" y="5257800"/>
            <a:ext cx="3667125" cy="904875"/>
          </a:xfrm>
          <a:prstGeom prst="rect">
            <a:avLst/>
          </a:prstGeom>
          <a:noFill/>
          <a:ln w="0">
            <a:noFill/>
            <a:prstDash val="solid"/>
          </a:ln>
        </p:spPr>
        <p:txBody>
          <a:bodyPr/>
          <a:lstStyle/>
          <a:p>
            <a:pPr algn="l">
              <a:defRPr sz="1800" b="1" i="0">
                <a:solidFill>
                  <a:srgbClr val="0A332E"/>
                </a:solidFill>
              </a:defRPr>
            </a:pPr>
            <a:r>
              <a:rPr sz="1800" b="1" i="0">
                <a:solidFill>
                  <a:srgbClr val="0A332E"/>
                </a:solidFill>
              </a:rPr>
              <a:t>differential equation · angular frequency · phase · initial condition · amplitude · energy</a:t>
            </a:r>
          </a:p>
        </p:txBody>
      </p:sp>
    </p:spTree>
    <p:extLst>
      <p:ext uri="{BB962C8B-B14F-4D97-AF65-F5344CB8AC3E}">
        <p14:creationId xmlns:p14="http://schemas.microsoft.com/office/powerpoint/2010/main" val="2117599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1C876-566F-9418-B087-A979CEB9C2E5}"/>
            </a:ext>
          </a:extLst>
        </p:cNvPr>
        <p:cNvGrpSpPr/>
        <p:nvPr/>
      </p:nvGrpSpPr>
      <p:grpSpPr>
        <a:xfrm>
          <a:off x="0" y="0"/>
          <a:ext cx="0" cy="0"/>
          <a:chOff x="0" y="0"/>
          <a:chExt cx="0" cy="0"/>
        </a:xfrm>
      </p:grpSpPr>
      <p:sp>
        <p:nvSpPr>
          <p:cNvPr id="22" name="group-label">
            <a:extLst>
              <a:ext uri="{FF2B5EF4-FFF2-40B4-BE49-F238E27FC236}">
                <a16:creationId xmlns:a16="http://schemas.microsoft.com/office/drawing/2014/main" id="{FFE59696-19D9-9C58-45FC-2C5726F52D1A}"/>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FD193841-86D7-F31E-0856-B19382DFDCE5}"/>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04 / 13</a:t>
            </a:r>
            <a:endParaRPr sz="1650" b="1" i="0">
              <a:solidFill>
                <a:srgbClr val="0A332E"/>
              </a:solidFill>
            </a:endParaRPr>
          </a:p>
        </p:txBody>
      </p:sp>
      <p:sp>
        <p:nvSpPr>
          <p:cNvPr id="3" name="rule-70-666">
            <a:extLst>
              <a:ext uri="{FF2B5EF4-FFF2-40B4-BE49-F238E27FC236}">
                <a16:creationId xmlns:a16="http://schemas.microsoft.com/office/drawing/2014/main" id="{48325384-E84A-CBE0-27C4-F31CD5BC697E}"/>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C2142B6E-3444-9791-D14E-9517A878B818}"/>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5284BA07-D6FB-C8C6-B832-27E0C12C91DB}"/>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lang="en-US" sz="3600" b="1" i="0">
                <a:solidFill>
                  <a:srgbClr val="0A332E"/>
                </a:solidFill>
              </a:rPr>
              <a:t>In one sentence</a:t>
            </a:r>
            <a:endParaRPr sz="3600" b="1" i="0">
              <a:solidFill>
                <a:srgbClr val="0A332E"/>
              </a:solidFill>
            </a:endParaRPr>
          </a:p>
        </p:txBody>
      </p:sp>
      <p:sp>
        <p:nvSpPr>
          <p:cNvPr id="23" name="simple-definition-label">
            <a:extLst>
              <a:ext uri="{FF2B5EF4-FFF2-40B4-BE49-F238E27FC236}">
                <a16:creationId xmlns:a16="http://schemas.microsoft.com/office/drawing/2014/main" id="{950E1982-AB6B-424D-452D-12C8535B2666}"/>
              </a:ext>
            </a:extLst>
          </p:cNvPr>
          <p:cNvSpPr txBox="1"/>
          <p:nvPr/>
        </p:nvSpPr>
        <p:spPr>
          <a:xfrm>
            <a:off x="660400" y="1524000"/>
            <a:ext cx="10858500" cy="276999"/>
          </a:xfrm>
          <a:prstGeom prst="rect">
            <a:avLst/>
          </a:prstGeom>
          <a:noFill/>
        </p:spPr>
        <p:txBody>
          <a:bodyPr vert="horz" lIns="0" tIns="0" bIns="0" rtlCol="0">
            <a:noAutofit/>
          </a:bodyPr>
          <a:lstStyle/>
          <a:p>
            <a:r>
              <a:rPr lang="en-US" sz="1600" b="1">
                <a:solidFill>
                  <a:srgbClr val="EF5C3E"/>
                </a:solidFill>
              </a:rPr>
              <a:t>SIMPLE DEFINITION</a:t>
            </a:r>
          </a:p>
        </p:txBody>
      </p:sp>
      <p:sp>
        <p:nvSpPr>
          <p:cNvPr id="24" name="simple-definition">
            <a:extLst>
              <a:ext uri="{FF2B5EF4-FFF2-40B4-BE49-F238E27FC236}">
                <a16:creationId xmlns:a16="http://schemas.microsoft.com/office/drawing/2014/main" id="{44634552-F75B-DC16-A97C-11BF25729964}"/>
              </a:ext>
            </a:extLst>
          </p:cNvPr>
          <p:cNvSpPr txBox="1"/>
          <p:nvPr/>
        </p:nvSpPr>
        <p:spPr>
          <a:xfrm>
            <a:off x="660400" y="1879600"/>
            <a:ext cx="10858500" cy="323165"/>
          </a:xfrm>
          <a:prstGeom prst="rect">
            <a:avLst/>
          </a:prstGeom>
          <a:noFill/>
        </p:spPr>
        <p:txBody>
          <a:bodyPr vert="horz" wrap="square" lIns="0" tIns="0" rtlCol="0">
            <a:noAutofit/>
          </a:bodyPr>
          <a:lstStyle/>
          <a:p>
            <a:r>
              <a:rPr lang="en-US" sz="2600">
                <a:solidFill>
                  <a:srgbClr val="102E29"/>
                </a:solidFill>
              </a:rPr>
              <a:t>Simple harmonic motion is defined by its equation rather than its picture: any system whose acceleration is proportional to displacement and directed back toward equilibrium oscillates sinusoidally, with a period fixed by the system alone.</a:t>
            </a:r>
          </a:p>
        </p:txBody>
      </p:sp>
      <p:cxnSp>
        <p:nvCxnSpPr>
          <p:cNvPr id="25" name="Straight Connector 24">
            <a:extLst>
              <a:ext uri="{FF2B5EF4-FFF2-40B4-BE49-F238E27FC236}">
                <a16:creationId xmlns:a16="http://schemas.microsoft.com/office/drawing/2014/main" id="{3FB14096-5F72-35DB-72C4-C6BAFDC03748}"/>
              </a:ext>
            </a:extLst>
          </p:cNvPr>
          <p:cNvCxnSpPr/>
          <p:nvPr/>
        </p:nvCxnSpPr>
        <p:spPr>
          <a:xfrm>
            <a:off x="1524000" y="4824118"/>
            <a:ext cx="9398000" cy="0"/>
          </a:xfrm>
          <a:prstGeom prst="line">
            <a:avLst/>
          </a:prstGeom>
          <a:ln w="19050">
            <a:solidFill>
              <a:srgbClr val="102E29"/>
            </a:solidFill>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6AAD9B5-393A-C33B-A697-71F7A7B688F9}"/>
              </a:ext>
            </a:extLst>
          </p:cNvPr>
          <p:cNvCxnSpPr/>
          <p:nvPr/>
        </p:nvCxnSpPr>
        <p:spPr>
          <a:xfrm>
            <a:off x="6223000" y="4474163"/>
            <a:ext cx="0" cy="699911"/>
          </a:xfrm>
          <a:prstGeom prst="line">
            <a:avLst/>
          </a:prstGeom>
          <a:ln w="19050">
            <a:solidFill>
              <a:srgbClr val="6B7F79"/>
            </a:solidFill>
            <a:tailEnd type="non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D6DF8A0-1A10-4A45-BCA6-0126747E8248}"/>
              </a:ext>
            </a:extLst>
          </p:cNvPr>
          <p:cNvSpPr txBox="1"/>
          <p:nvPr/>
        </p:nvSpPr>
        <p:spPr>
          <a:xfrm>
            <a:off x="5740400" y="5203237"/>
            <a:ext cx="965200" cy="276999"/>
          </a:xfrm>
          <a:prstGeom prst="rect">
            <a:avLst/>
          </a:prstGeom>
          <a:noFill/>
        </p:spPr>
        <p:txBody>
          <a:bodyPr vert="horz" wrap="square" lIns="0" tIns="0" bIns="0" rtlCol="0">
            <a:noAutofit/>
          </a:bodyPr>
          <a:lstStyle/>
          <a:p>
            <a:pPr algn="ctr"/>
            <a:r>
              <a:rPr lang="en-US" sz="1600">
                <a:solidFill>
                  <a:srgbClr val="102E29"/>
                </a:solidFill>
              </a:rPr>
              <a:t>x = 0</a:t>
            </a:r>
          </a:p>
        </p:txBody>
      </p:sp>
      <p:sp>
        <p:nvSpPr>
          <p:cNvPr id="28" name="TextBox 27">
            <a:extLst>
              <a:ext uri="{FF2B5EF4-FFF2-40B4-BE49-F238E27FC236}">
                <a16:creationId xmlns:a16="http://schemas.microsoft.com/office/drawing/2014/main" id="{A76A43B1-7FD5-2800-62D4-0B7AA417AA1B}"/>
              </a:ext>
            </a:extLst>
          </p:cNvPr>
          <p:cNvSpPr txBox="1"/>
          <p:nvPr/>
        </p:nvSpPr>
        <p:spPr>
          <a:xfrm>
            <a:off x="1447800" y="4882445"/>
            <a:ext cx="635000" cy="276999"/>
          </a:xfrm>
          <a:prstGeom prst="rect">
            <a:avLst/>
          </a:prstGeom>
          <a:noFill/>
        </p:spPr>
        <p:txBody>
          <a:bodyPr vert="horz" wrap="square" lIns="0" tIns="0" bIns="0" rtlCol="0">
            <a:noAutofit/>
          </a:bodyPr>
          <a:lstStyle/>
          <a:p>
            <a:r>
              <a:rPr lang="en-US" sz="1600">
                <a:solidFill>
                  <a:srgbClr val="102E29"/>
                </a:solidFill>
              </a:rPr>
              <a:t>−x</a:t>
            </a:r>
          </a:p>
        </p:txBody>
      </p:sp>
      <p:sp>
        <p:nvSpPr>
          <p:cNvPr id="29" name="TextBox 28">
            <a:extLst>
              <a:ext uri="{FF2B5EF4-FFF2-40B4-BE49-F238E27FC236}">
                <a16:creationId xmlns:a16="http://schemas.microsoft.com/office/drawing/2014/main" id="{58B9AB5D-1A3B-DA1A-7F25-970AF1631107}"/>
              </a:ext>
            </a:extLst>
          </p:cNvPr>
          <p:cNvSpPr txBox="1"/>
          <p:nvPr/>
        </p:nvSpPr>
        <p:spPr>
          <a:xfrm>
            <a:off x="10515600" y="4882445"/>
            <a:ext cx="635000" cy="276999"/>
          </a:xfrm>
          <a:prstGeom prst="rect">
            <a:avLst/>
          </a:prstGeom>
          <a:noFill/>
        </p:spPr>
        <p:txBody>
          <a:bodyPr vert="horz" wrap="square" lIns="0" tIns="0" bIns="0" rtlCol="0">
            <a:noAutofit/>
          </a:bodyPr>
          <a:lstStyle/>
          <a:p>
            <a:r>
              <a:rPr lang="en-US" sz="1600">
                <a:solidFill>
                  <a:srgbClr val="102E29"/>
                </a:solidFill>
              </a:rPr>
              <a:t>+x</a:t>
            </a:r>
          </a:p>
        </p:txBody>
      </p:sp>
      <p:cxnSp>
        <p:nvCxnSpPr>
          <p:cNvPr id="30" name="Straight Connector 29">
            <a:extLst>
              <a:ext uri="{FF2B5EF4-FFF2-40B4-BE49-F238E27FC236}">
                <a16:creationId xmlns:a16="http://schemas.microsoft.com/office/drawing/2014/main" id="{AE60515D-0F79-E930-A86F-B829A80A11A5}"/>
              </a:ext>
            </a:extLst>
          </p:cNvPr>
          <p:cNvCxnSpPr/>
          <p:nvPr/>
        </p:nvCxnSpPr>
        <p:spPr>
          <a:xfrm>
            <a:off x="2286000" y="4561652"/>
            <a:ext cx="15367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B86768A4-50AD-0D96-4836-7DE6F58F8598}"/>
              </a:ext>
            </a:extLst>
          </p:cNvPr>
          <p:cNvCxnSpPr/>
          <p:nvPr/>
        </p:nvCxnSpPr>
        <p:spPr>
          <a:xfrm>
            <a:off x="4064000" y="4561652"/>
            <a:ext cx="8382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4535472-B7E4-F53E-AC8B-94054B5CEA83}"/>
              </a:ext>
            </a:extLst>
          </p:cNvPr>
          <p:cNvCxnSpPr/>
          <p:nvPr/>
        </p:nvCxnSpPr>
        <p:spPr>
          <a:xfrm flipH="1">
            <a:off x="7543800" y="4561652"/>
            <a:ext cx="8382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9BA33F9-1EBD-721D-0081-82603B998F9B}"/>
              </a:ext>
            </a:extLst>
          </p:cNvPr>
          <p:cNvCxnSpPr/>
          <p:nvPr/>
        </p:nvCxnSpPr>
        <p:spPr>
          <a:xfrm flipH="1">
            <a:off x="8623300" y="4561652"/>
            <a:ext cx="1536700" cy="0"/>
          </a:xfrm>
          <a:prstGeom prst="line">
            <a:avLst/>
          </a:prstGeom>
          <a:ln w="31750">
            <a:solidFill>
              <a:srgbClr val="EF5C3E"/>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A10E92B-967D-CC94-41D8-C2404EA59E21}"/>
              </a:ext>
            </a:extLst>
          </p:cNvPr>
          <p:cNvSpPr txBox="1"/>
          <p:nvPr/>
        </p:nvSpPr>
        <p:spPr>
          <a:xfrm>
            <a:off x="1778000" y="4095045"/>
            <a:ext cx="3302000" cy="276999"/>
          </a:xfrm>
          <a:prstGeom prst="rect">
            <a:avLst/>
          </a:prstGeom>
          <a:noFill/>
        </p:spPr>
        <p:txBody>
          <a:bodyPr vert="horz" wrap="square" lIns="0" tIns="0" bIns="0" rtlCol="0">
            <a:noAutofit/>
          </a:bodyPr>
          <a:lstStyle/>
          <a:p>
            <a:r>
              <a:rPr lang="en-US" sz="1600">
                <a:solidFill>
                  <a:srgbClr val="EF5C3E"/>
                </a:solidFill>
              </a:rPr>
              <a:t>far out: large a, back toward 0</a:t>
            </a:r>
          </a:p>
        </p:txBody>
      </p:sp>
      <p:sp>
        <p:nvSpPr>
          <p:cNvPr id="35" name="TextBox 34">
            <a:extLst>
              <a:ext uri="{FF2B5EF4-FFF2-40B4-BE49-F238E27FC236}">
                <a16:creationId xmlns:a16="http://schemas.microsoft.com/office/drawing/2014/main" id="{5479B198-F871-B449-F77A-0854E9D471F1}"/>
              </a:ext>
            </a:extLst>
          </p:cNvPr>
          <p:cNvSpPr txBox="1"/>
          <p:nvPr/>
        </p:nvSpPr>
        <p:spPr>
          <a:xfrm>
            <a:off x="7620000" y="4095045"/>
            <a:ext cx="3556000" cy="276999"/>
          </a:xfrm>
          <a:prstGeom prst="rect">
            <a:avLst/>
          </a:prstGeom>
          <a:noFill/>
        </p:spPr>
        <p:txBody>
          <a:bodyPr vert="horz" wrap="square" lIns="0" tIns="0" bIns="0" rtlCol="0">
            <a:noAutofit/>
          </a:bodyPr>
          <a:lstStyle/>
          <a:p>
            <a:r>
              <a:rPr lang="en-US" sz="1600">
                <a:solidFill>
                  <a:srgbClr val="EF5C3E"/>
                </a:solidFill>
              </a:rPr>
              <a:t>other side: same rule, opposite sign</a:t>
            </a:r>
          </a:p>
        </p:txBody>
      </p:sp>
      <p:sp>
        <p:nvSpPr>
          <p:cNvPr id="36" name="TextBox 35">
            <a:extLst>
              <a:ext uri="{FF2B5EF4-FFF2-40B4-BE49-F238E27FC236}">
                <a16:creationId xmlns:a16="http://schemas.microsoft.com/office/drawing/2014/main" id="{A28D5335-6629-0C04-9CA5-823C8E5F2EAA}"/>
              </a:ext>
            </a:extLst>
          </p:cNvPr>
          <p:cNvSpPr txBox="1"/>
          <p:nvPr/>
        </p:nvSpPr>
        <p:spPr>
          <a:xfrm>
            <a:off x="1778000" y="5524029"/>
            <a:ext cx="3810000" cy="276999"/>
          </a:xfrm>
          <a:prstGeom prst="rect">
            <a:avLst/>
          </a:prstGeom>
          <a:noFill/>
        </p:spPr>
        <p:txBody>
          <a:bodyPr vert="horz" wrap="square" lIns="0" tIns="0" bIns="0" rtlCol="0">
            <a:noAutofit/>
          </a:bodyPr>
          <a:lstStyle/>
          <a:p>
            <a:r>
              <a:rPr lang="en-US" sz="1600" b="1">
                <a:solidFill>
                  <a:srgbClr val="102E29"/>
                </a:solidFill>
              </a:rPr>
              <a:t>a = −</a:t>
            </a:r>
            <a:r>
              <a:rPr lang="el-GR" sz="1600" b="1">
                <a:solidFill>
                  <a:srgbClr val="102E29"/>
                </a:solidFill>
              </a:rPr>
              <a:t>ω²</a:t>
            </a:r>
            <a:r>
              <a:rPr lang="en-US" sz="1600" b="1">
                <a:solidFill>
                  <a:srgbClr val="102E29"/>
                </a:solidFill>
              </a:rPr>
              <a:t>x</a:t>
            </a:r>
          </a:p>
        </p:txBody>
      </p:sp>
      <p:sp>
        <p:nvSpPr>
          <p:cNvPr id="37" name="TextBox 36">
            <a:extLst>
              <a:ext uri="{FF2B5EF4-FFF2-40B4-BE49-F238E27FC236}">
                <a16:creationId xmlns:a16="http://schemas.microsoft.com/office/drawing/2014/main" id="{ABC48B6E-DD21-FC3E-6FDC-AD28299334F9}"/>
              </a:ext>
            </a:extLst>
          </p:cNvPr>
          <p:cNvSpPr txBox="1"/>
          <p:nvPr/>
        </p:nvSpPr>
        <p:spPr>
          <a:xfrm>
            <a:off x="7620000" y="5319889"/>
            <a:ext cx="3683000" cy="276999"/>
          </a:xfrm>
          <a:prstGeom prst="rect">
            <a:avLst/>
          </a:prstGeom>
          <a:noFill/>
        </p:spPr>
        <p:txBody>
          <a:bodyPr vert="horz" wrap="square" lIns="0" tIns="0" bIns="0" rtlCol="0">
            <a:noAutofit/>
          </a:bodyPr>
          <a:lstStyle/>
          <a:p>
            <a:r>
              <a:rPr lang="en-US" sz="1600">
                <a:solidFill>
                  <a:srgbClr val="102E29"/>
                </a:solidFill>
              </a:rPr>
              <a:t>The minus sign and the strict proportionality are what make it harmonic.</a:t>
            </a:r>
          </a:p>
        </p:txBody>
      </p:sp>
      <p:sp>
        <p:nvSpPr>
          <p:cNvPr id="38" name="diagram-caption">
            <a:extLst>
              <a:ext uri="{FF2B5EF4-FFF2-40B4-BE49-F238E27FC236}">
                <a16:creationId xmlns:a16="http://schemas.microsoft.com/office/drawing/2014/main" id="{B976F3F3-5622-F4EF-87F1-8D5B0BB1A6CB}"/>
              </a:ext>
            </a:extLst>
          </p:cNvPr>
          <p:cNvSpPr txBox="1"/>
          <p:nvPr/>
        </p:nvSpPr>
        <p:spPr>
          <a:xfrm>
            <a:off x="660400" y="6070600"/>
            <a:ext cx="10858500" cy="323165"/>
          </a:xfrm>
          <a:prstGeom prst="rect">
            <a:avLst/>
          </a:prstGeom>
          <a:noFill/>
        </p:spPr>
        <p:txBody>
          <a:bodyPr vert="horz" lIns="0" tIns="0" rtlCol="0">
            <a:noAutofit/>
          </a:bodyPr>
          <a:lstStyle/>
          <a:p>
            <a:r>
              <a:rPr lang="en-US" sz="1600" i="1">
                <a:solidFill>
                  <a:srgbClr val="6B7F79"/>
                </a:solidFill>
              </a:rPr>
              <a:t>Acceleration always points home, and grows in exact proportion to how far out you are.</a:t>
            </a:r>
          </a:p>
        </p:txBody>
      </p:sp>
    </p:spTree>
    <p:extLst>
      <p:ext uri="{BB962C8B-B14F-4D97-AF65-F5344CB8AC3E}">
        <p14:creationId xmlns:p14="http://schemas.microsoft.com/office/powerpoint/2010/main" val="2564693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0E2"/>
        </a:solidFill>
        <a:effectLst/>
      </p:bgPr>
    </p:bg>
    <p:spTree>
      <p:nvGrpSpPr>
        <p:cNvPr id="1" name=""/>
        <p:cNvGrpSpPr/>
        <p:nvPr/>
      </p:nvGrpSpPr>
      <p:grpSpPr>
        <a:xfrm>
          <a:off x="0" y="0"/>
          <a:ext cx="0" cy="0"/>
          <a:chOff x="0" y="0"/>
          <a:chExt cx="0" cy="0"/>
        </a:xfrm>
      </p:grpSpPr>
      <p:sp>
        <p:nvSpPr>
          <p:cNvPr id="12" name="group-label">
            <a:extLst>
              <a:ext uri="{FF2B5EF4-FFF2-40B4-BE49-F238E27FC236}">
                <a16:creationId xmlns:a16="http://schemas.microsoft.com/office/drawing/2014/main" id="{4DE82219-91D0-4F4A-AFFA-1354EF3D9027}"/>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640937F3-3712-4DF8-8B03-A6BE0737C3F7}"/>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05 / 13</a:t>
            </a:r>
            <a:endParaRPr sz="1650" b="1" i="0">
              <a:solidFill>
                <a:srgbClr val="0A332E"/>
              </a:solidFill>
            </a:endParaRPr>
          </a:p>
        </p:txBody>
      </p:sp>
      <p:sp>
        <p:nvSpPr>
          <p:cNvPr id="3" name="rule-70-666">
            <a:extLst>
              <a:ext uri="{FF2B5EF4-FFF2-40B4-BE49-F238E27FC236}">
                <a16:creationId xmlns:a16="http://schemas.microsoft.com/office/drawing/2014/main" id="{5A5EA35A-29FF-407D-A38A-3F15F7DD5D64}"/>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1A954CE8-A87E-4C07-9FBC-0D2B70C0322B}"/>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C5B8FEB1-2694-4774-BDE0-27034094815C}"/>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Acceleration versus displacement identifies SHM</a:t>
            </a:r>
          </a:p>
        </p:txBody>
      </p:sp>
      <p:sp>
        <p:nvSpPr>
          <p:cNvPr id="6" name="graph-mode">
            <a:extLst>
              <a:ext uri="{FF2B5EF4-FFF2-40B4-BE49-F238E27FC236}">
                <a16:creationId xmlns:a16="http://schemas.microsoft.com/office/drawing/2014/main" id="{5CE8338A-A6EF-4AB9-A3B6-BE9A6DE22AFC}"/>
              </a:ext>
            </a:extLst>
          </p:cNvPr>
          <p:cNvSpPr>
            <a:spLocks noGrp="1"/>
          </p:cNvSpPr>
          <p:nvPr/>
        </p:nvSpPr>
        <p:spPr>
          <a:xfrm>
            <a:off x="666750" y="1657350"/>
            <a:ext cx="3429000" cy="53340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INTERACTIVE GRAPH · PREDICT → EDIT → EXPLAIN</a:t>
            </a:r>
          </a:p>
        </p:txBody>
      </p:sp>
      <p:sp>
        <p:nvSpPr>
          <p:cNvPr id="7" name="graph-prompt">
            <a:extLst>
              <a:ext uri="{FF2B5EF4-FFF2-40B4-BE49-F238E27FC236}">
                <a16:creationId xmlns:a16="http://schemas.microsoft.com/office/drawing/2014/main" id="{484BF4E7-340B-448E-B046-387402A553F6}"/>
              </a:ext>
            </a:extLst>
          </p:cNvPr>
          <p:cNvSpPr>
            <a:spLocks noGrp="1"/>
          </p:cNvSpPr>
          <p:nvPr/>
        </p:nvSpPr>
        <p:spPr>
          <a:xfrm>
            <a:off x="666750" y="2362200"/>
            <a:ext cx="3143250" cy="1314450"/>
          </a:xfrm>
          <a:prstGeom prst="rect">
            <a:avLst/>
          </a:prstGeom>
          <a:noFill/>
          <a:ln w="0">
            <a:noFill/>
            <a:prstDash val="solid"/>
          </a:ln>
        </p:spPr>
        <p:txBody>
          <a:bodyPr/>
          <a:lstStyle/>
          <a:p>
            <a:pPr algn="l">
              <a:defRPr sz="1950" b="1" i="0">
                <a:solidFill>
                  <a:srgbClr val="0A332E"/>
                </a:solidFill>
              </a:defRPr>
            </a:pPr>
            <a:r>
              <a:rPr sz="1950" b="1" i="0">
                <a:solidFill>
                  <a:srgbClr val="0A332E"/>
                </a:solidFill>
              </a:rPr>
              <a:t>Predict the shape first. Then click the native chart in PowerPoint, change one value and explain what physics changed.</a:t>
            </a:r>
          </a:p>
        </p:txBody>
      </p:sp>
      <p:sp>
        <p:nvSpPr>
          <p:cNvPr id="8" name="graph-data">
            <a:extLst>
              <a:ext uri="{FF2B5EF4-FFF2-40B4-BE49-F238E27FC236}">
                <a16:creationId xmlns:a16="http://schemas.microsoft.com/office/drawing/2014/main" id="{96209B4C-FE82-4163-A132-585E86EC1609}"/>
              </a:ext>
            </a:extLst>
          </p:cNvPr>
          <p:cNvSpPr>
            <a:spLocks noGrp="1"/>
          </p:cNvSpPr>
          <p:nvPr/>
        </p:nvSpPr>
        <p:spPr>
          <a:xfrm>
            <a:off x="666750" y="4000500"/>
            <a:ext cx="3143250" cy="8763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Data: Editable model data: (-0.2, 8), (-0.1, 4), …, (0.1, -4), (0.2, -8).</a:t>
            </a:r>
          </a:p>
        </p:txBody>
      </p:sp>
      <p:sp>
        <p:nvSpPr>
          <p:cNvPr id="9" name="graph-scale">
            <a:extLst>
              <a:ext uri="{FF2B5EF4-FFF2-40B4-BE49-F238E27FC236}">
                <a16:creationId xmlns:a16="http://schemas.microsoft.com/office/drawing/2014/main" id="{926CEF63-762F-42B7-A4B0-FA424DB68B69}"/>
              </a:ext>
            </a:extLst>
          </p:cNvPr>
          <p:cNvSpPr>
            <a:spLocks noGrp="1"/>
          </p:cNvSpPr>
          <p:nvPr/>
        </p:nvSpPr>
        <p:spPr>
          <a:xfrm>
            <a:off x="666750" y="4953000"/>
            <a:ext cx="3143250" cy="1028700"/>
          </a:xfrm>
          <a:prstGeom prst="rect">
            <a:avLst/>
          </a:prstGeom>
          <a:noFill/>
          <a:ln w="0">
            <a:noFill/>
            <a:prstDash val="solid"/>
          </a:ln>
        </p:spPr>
        <p:txBody>
          <a:bodyPr/>
          <a:lstStyle/>
          <a:p>
            <a:pPr algn="l">
              <a:defRPr sz="1650" b="0" i="0">
                <a:solidFill>
                  <a:srgbClr val="48635E"/>
                </a:solidFill>
              </a:defRPr>
            </a:pPr>
            <a:r>
              <a:rPr sz="1650" b="0" i="0">
                <a:solidFill>
                  <a:srgbClr val="48635E"/>
                </a:solidFill>
              </a:rPr>
              <a:t>Scale: source -8–8 m/s²; chart -8–8 m/s². Axes: source Displacement / m; Acceleration / m/s². Chart: Displacement / cm; Acceleration / m/s².</a:t>
            </a:r>
          </a:p>
        </p:txBody>
      </p:sp>
      <p:sp>
        <p:nvSpPr>
          <p:cNvPr id="10" name="chart-frame">
            <a:extLst>
              <a:ext uri="{FF2B5EF4-FFF2-40B4-BE49-F238E27FC236}">
                <a16:creationId xmlns:a16="http://schemas.microsoft.com/office/drawing/2014/main" id="{89B8404E-B985-4FA1-9617-70BBCE30B8E5}"/>
              </a:ext>
            </a:extLst>
          </p:cNvPr>
          <p:cNvSpPr>
            <a:spLocks noGrp="1"/>
          </p:cNvSpPr>
          <p:nvPr/>
        </p:nvSpPr>
        <p:spPr>
          <a:xfrm>
            <a:off x="4143375" y="1790700"/>
            <a:ext cx="7381875" cy="4191000"/>
          </a:xfrm>
          <a:prstGeom prst="roundRect">
            <a:avLst>
              <a:gd name="adj" fmla="val 2727"/>
            </a:avLst>
          </a:prstGeom>
          <a:solidFill>
            <a:srgbClr val="FCFAF1"/>
          </a:solidFill>
          <a:ln w="9525">
            <a:solidFill>
              <a:srgbClr val="A9BBB4"/>
            </a:solidFill>
            <a:prstDash val="solid"/>
          </a:ln>
        </p:spPr>
      </p:sp>
      <p:graphicFrame>
        <p:nvGraphicFramePr>
          <p:cNvPr id="22" name="Chart"/>
          <p:cNvGraphicFramePr/>
          <p:nvPr/>
        </p:nvGraphicFramePr>
        <p:xfrm>
          <a:off x="4429125" y="2076450"/>
          <a:ext cx="6810375" cy="3619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34091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40F5FD66-E1C0-45D3-8CBE-7C9E3BBA5222}"/>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F8BA8762-6CC0-418A-869F-C20DA41C096F}"/>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06 / 13</a:t>
            </a:r>
            <a:endParaRPr sz="1650" b="1" i="0">
              <a:solidFill>
                <a:srgbClr val="0A332E"/>
              </a:solidFill>
            </a:endParaRPr>
          </a:p>
        </p:txBody>
      </p:sp>
      <p:sp>
        <p:nvSpPr>
          <p:cNvPr id="3" name="rule-70-666">
            <a:extLst>
              <a:ext uri="{FF2B5EF4-FFF2-40B4-BE49-F238E27FC236}">
                <a16:creationId xmlns:a16="http://schemas.microsoft.com/office/drawing/2014/main" id="{240A1C16-0AB5-4C78-B0F1-1E9FA0D39FEF}"/>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91535863-D215-4628-AC35-668B0354A9ED}"/>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92AC3861-E920-4EED-818E-66C7E5D12216}"/>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Worked problem: model → equation → answer</a:t>
            </a:r>
          </a:p>
        </p:txBody>
      </p:sp>
      <p:sp>
        <p:nvSpPr>
          <p:cNvPr id="6" name="worked-label">
            <a:extLst>
              <a:ext uri="{FF2B5EF4-FFF2-40B4-BE49-F238E27FC236}">
                <a16:creationId xmlns:a16="http://schemas.microsoft.com/office/drawing/2014/main" id="{85C574D4-93DF-435E-9B14-3D90009C2700}"/>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FULLY WORKED PROBLEM · SHOW THE METHOD</a:t>
            </a:r>
          </a:p>
        </p:txBody>
      </p:sp>
      <p:sp>
        <p:nvSpPr>
          <p:cNvPr id="7" name="problem-frame">
            <a:extLst>
              <a:ext uri="{FF2B5EF4-FFF2-40B4-BE49-F238E27FC236}">
                <a16:creationId xmlns:a16="http://schemas.microsoft.com/office/drawing/2014/main" id="{BB4B71B9-92CF-45DB-991F-C01225C2CE4D}"/>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497D8520-891F-4DC2-B812-078231ACF2F8}"/>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 spring–mass system has m = 0.25 kg and k = 100 N/m. Find angular frequency and period.</a:t>
            </a:r>
          </a:p>
        </p:txBody>
      </p:sp>
      <p:sp>
        <p:nvSpPr>
          <p:cNvPr id="9" name="step-label-1">
            <a:extLst>
              <a:ext uri="{FF2B5EF4-FFF2-40B4-BE49-F238E27FC236}">
                <a16:creationId xmlns:a16="http://schemas.microsoft.com/office/drawing/2014/main" id="{293979BF-9374-4EBC-9C04-EDCD2BFB3D8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D4D293DD-F801-4AC9-A61C-6E574B028BA7}"/>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2EB3A460-D544-4165-B073-13E24E5541C5}"/>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ω = √(k/m) = √400 = 20 rad/s.</a:t>
            </a:r>
          </a:p>
        </p:txBody>
      </p:sp>
      <p:sp>
        <p:nvSpPr>
          <p:cNvPr id="12" name="step-label-2">
            <a:extLst>
              <a:ext uri="{FF2B5EF4-FFF2-40B4-BE49-F238E27FC236}">
                <a16:creationId xmlns:a16="http://schemas.microsoft.com/office/drawing/2014/main" id="{EE007261-55B1-447F-87D5-E0094B2CE7F4}"/>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B2F5A1AE-703A-461C-B6B2-B98B61C55C99}"/>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6B5C837B-D207-42F0-B5A8-0B087855D8A6}"/>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T = 2π/ω.</a:t>
            </a:r>
          </a:p>
        </p:txBody>
      </p:sp>
      <p:sp>
        <p:nvSpPr>
          <p:cNvPr id="15" name="step-label-3">
            <a:extLst>
              <a:ext uri="{FF2B5EF4-FFF2-40B4-BE49-F238E27FC236}">
                <a16:creationId xmlns:a16="http://schemas.microsoft.com/office/drawing/2014/main" id="{289F769F-99E9-4E77-BD04-49019951F762}"/>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9C9474A5-1567-4D9A-A81A-503129961946}"/>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C3C788E2-7A97-486C-A5EF-0A3AD7CCB380}"/>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Evaluate in seconds.</a:t>
            </a:r>
          </a:p>
        </p:txBody>
      </p:sp>
      <p:sp>
        <p:nvSpPr>
          <p:cNvPr id="18" name="answer-frame">
            <a:extLst>
              <a:ext uri="{FF2B5EF4-FFF2-40B4-BE49-F238E27FC236}">
                <a16:creationId xmlns:a16="http://schemas.microsoft.com/office/drawing/2014/main" id="{5E365CFC-0B68-412D-8626-681FBAC09F3C}"/>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72E02CF5-D047-4637-8688-03C89E1108C3}"/>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T = 0.314 s.</a:t>
            </a:r>
          </a:p>
        </p:txBody>
      </p:sp>
    </p:spTree>
    <p:extLst>
      <p:ext uri="{BB962C8B-B14F-4D97-AF65-F5344CB8AC3E}">
        <p14:creationId xmlns:p14="http://schemas.microsoft.com/office/powerpoint/2010/main" val="1584390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AF1"/>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58B07E86-CC46-4279-A2A3-116891AE54B1}"/>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6336D6"/>
                </a:solidFill>
              </a:defRPr>
            </a:pPr>
            <a:r>
              <a:rPr sz="1650" b="1" i="0">
                <a:solidFill>
                  <a:srgbClr val="6336D6"/>
                </a:solidFill>
              </a:rPr>
              <a:t>APC-M · UNIT 7 · AP PHYSICS C: MECHANICS</a:t>
            </a:r>
          </a:p>
        </p:txBody>
      </p:sp>
      <p:sp>
        <p:nvSpPr>
          <p:cNvPr id="2" name="page-number">
            <a:extLst>
              <a:ext uri="{FF2B5EF4-FFF2-40B4-BE49-F238E27FC236}">
                <a16:creationId xmlns:a16="http://schemas.microsoft.com/office/drawing/2014/main" id="{45E9A349-34FB-4D58-930A-78A0E5F99618}"/>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A332E"/>
                </a:solidFill>
              </a:defRPr>
            </a:pPr>
            <a:r>
              <a:rPr lang="en-US" sz="1650" b="1" i="0">
                <a:solidFill>
                  <a:srgbClr val="0A332E"/>
                </a:solidFill>
              </a:rPr>
              <a:t>07 / 13</a:t>
            </a:r>
            <a:endParaRPr sz="1650" b="1" i="0">
              <a:solidFill>
                <a:srgbClr val="0A332E"/>
              </a:solidFill>
            </a:endParaRPr>
          </a:p>
        </p:txBody>
      </p:sp>
      <p:sp>
        <p:nvSpPr>
          <p:cNvPr id="3" name="rule-70-666">
            <a:extLst>
              <a:ext uri="{FF2B5EF4-FFF2-40B4-BE49-F238E27FC236}">
                <a16:creationId xmlns:a16="http://schemas.microsoft.com/office/drawing/2014/main" id="{079484DF-B8E2-4DF7-A9B7-8480E8159D3A}"/>
              </a:ext>
            </a:extLst>
          </p:cNvPr>
          <p:cNvSpPr>
            <a:spLocks noGrp="1"/>
          </p:cNvSpPr>
          <p:nvPr/>
        </p:nvSpPr>
        <p:spPr>
          <a:xfrm>
            <a:off x="666750" y="6343650"/>
            <a:ext cx="10858500" cy="9525"/>
          </a:xfrm>
          <a:prstGeom prst="rect">
            <a:avLst/>
          </a:prstGeom>
          <a:solidFill>
            <a:srgbClr val="A9BBB4"/>
          </a:solidFill>
          <a:ln w="0">
            <a:noFill/>
            <a:prstDash val="solid"/>
          </a:ln>
        </p:spPr>
      </p:sp>
      <p:sp>
        <p:nvSpPr>
          <p:cNvPr id="4" name="course-footer">
            <a:extLst>
              <a:ext uri="{FF2B5EF4-FFF2-40B4-BE49-F238E27FC236}">
                <a16:creationId xmlns:a16="http://schemas.microsoft.com/office/drawing/2014/main" id="{5F6B0ACB-E76F-4AE1-B439-559B41F7D4A2}"/>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48635E"/>
                </a:solidFill>
              </a:defRPr>
            </a:pPr>
            <a:r>
              <a:rPr sz="1650" b="1" i="0">
                <a:solidFill>
                  <a:srgbClr val="48635E"/>
                </a:solidFill>
              </a:rPr>
              <a:t>GIOPHYSICS · COLLEGE BOARD AP PHYSICS · APC-M-U7 · 10–15%</a:t>
            </a:r>
          </a:p>
        </p:txBody>
      </p:sp>
      <p:sp>
        <p:nvSpPr>
          <p:cNvPr id="5" name="slide-title">
            <a:extLst>
              <a:ext uri="{FF2B5EF4-FFF2-40B4-BE49-F238E27FC236}">
                <a16:creationId xmlns:a16="http://schemas.microsoft.com/office/drawing/2014/main" id="{1EF57BE4-5389-4EC5-8F54-F95E039D6108}"/>
              </a:ext>
            </a:extLst>
          </p:cNvPr>
          <p:cNvSpPr>
            <a:spLocks noGrp="1"/>
          </p:cNvSpPr>
          <p:nvPr/>
        </p:nvSpPr>
        <p:spPr>
          <a:xfrm>
            <a:off x="666750" y="685800"/>
            <a:ext cx="10858500" cy="952500"/>
          </a:xfrm>
          <a:prstGeom prst="rect">
            <a:avLst/>
          </a:prstGeom>
          <a:noFill/>
          <a:ln w="0">
            <a:noFill/>
            <a:prstDash val="solid"/>
          </a:ln>
        </p:spPr>
        <p:txBody>
          <a:bodyPr/>
          <a:lstStyle/>
          <a:p>
            <a:pPr algn="l">
              <a:defRPr sz="3600" b="1" i="0">
                <a:solidFill>
                  <a:srgbClr val="0A332E"/>
                </a:solidFill>
              </a:defRPr>
            </a:pPr>
            <a:r>
              <a:rPr sz="3600" b="1" i="0">
                <a:solidFill>
                  <a:srgbClr val="0A332E"/>
                </a:solidFill>
              </a:rPr>
              <a:t>Guided problem: finish the reasoning</a:t>
            </a:r>
          </a:p>
        </p:txBody>
      </p:sp>
      <p:sp>
        <p:nvSpPr>
          <p:cNvPr id="6" name="worked-label">
            <a:extLst>
              <a:ext uri="{FF2B5EF4-FFF2-40B4-BE49-F238E27FC236}">
                <a16:creationId xmlns:a16="http://schemas.microsoft.com/office/drawing/2014/main" id="{F0846F06-718A-4287-A70C-CBF965EE5DC6}"/>
              </a:ext>
            </a:extLst>
          </p:cNvPr>
          <p:cNvSpPr>
            <a:spLocks noGrp="1"/>
          </p:cNvSpPr>
          <p:nvPr/>
        </p:nvSpPr>
        <p:spPr>
          <a:xfrm>
            <a:off x="666750" y="1562100"/>
            <a:ext cx="10096500" cy="333375"/>
          </a:xfrm>
          <a:prstGeom prst="rect">
            <a:avLst/>
          </a:prstGeom>
          <a:noFill/>
          <a:ln w="0">
            <a:noFill/>
            <a:prstDash val="solid"/>
          </a:ln>
        </p:spPr>
        <p:txBody>
          <a:bodyPr/>
          <a:lstStyle/>
          <a:p>
            <a:pPr algn="l">
              <a:defRPr sz="1650" b="1" i="0">
                <a:solidFill>
                  <a:srgbClr val="6336D6"/>
                </a:solidFill>
              </a:defRPr>
            </a:pPr>
            <a:r>
              <a:rPr sz="1650" b="1" i="0">
                <a:solidFill>
                  <a:srgbClr val="6336D6"/>
                </a:solidFill>
              </a:rPr>
              <a:t>CALCULUS-BASED · GUIDED WORKED PROBLEM · TRY EACH STEP BEFORE READING ON</a:t>
            </a:r>
          </a:p>
        </p:txBody>
      </p:sp>
      <p:sp>
        <p:nvSpPr>
          <p:cNvPr id="7" name="problem-frame">
            <a:extLst>
              <a:ext uri="{FF2B5EF4-FFF2-40B4-BE49-F238E27FC236}">
                <a16:creationId xmlns:a16="http://schemas.microsoft.com/office/drawing/2014/main" id="{9D8053E4-3DFB-4BA8-BA0A-3B691450ECE9}"/>
              </a:ext>
            </a:extLst>
          </p:cNvPr>
          <p:cNvSpPr>
            <a:spLocks noGrp="1"/>
          </p:cNvSpPr>
          <p:nvPr/>
        </p:nvSpPr>
        <p:spPr>
          <a:xfrm>
            <a:off x="666750" y="2000250"/>
            <a:ext cx="10858500" cy="1000125"/>
          </a:xfrm>
          <a:prstGeom prst="roundRect">
            <a:avLst>
              <a:gd name="adj" fmla="val 11429"/>
            </a:avLst>
          </a:prstGeom>
          <a:solidFill>
            <a:srgbClr val="F4F0E2"/>
          </a:solidFill>
          <a:ln w="9525">
            <a:solidFill>
              <a:srgbClr val="A9BBB4"/>
            </a:solidFill>
            <a:prstDash val="solid"/>
          </a:ln>
        </p:spPr>
      </p:sp>
      <p:sp>
        <p:nvSpPr>
          <p:cNvPr id="8" name="problem-text">
            <a:extLst>
              <a:ext uri="{FF2B5EF4-FFF2-40B4-BE49-F238E27FC236}">
                <a16:creationId xmlns:a16="http://schemas.microsoft.com/office/drawing/2014/main" id="{1594AF49-273C-49B7-9394-5DB852AF16CC}"/>
              </a:ext>
            </a:extLst>
          </p:cNvPr>
          <p:cNvSpPr>
            <a:spLocks noGrp="1"/>
          </p:cNvSpPr>
          <p:nvPr/>
        </p:nvSpPr>
        <p:spPr>
          <a:xfrm>
            <a:off x="904875" y="2190750"/>
            <a:ext cx="10382250" cy="685800"/>
          </a:xfrm>
          <a:prstGeom prst="rect">
            <a:avLst/>
          </a:prstGeom>
          <a:noFill/>
          <a:ln w="0">
            <a:noFill/>
            <a:prstDash val="solid"/>
          </a:ln>
        </p:spPr>
        <p:txBody>
          <a:bodyPr/>
          <a:lstStyle/>
          <a:p>
            <a:pPr algn="l">
              <a:defRPr sz="1875" b="1" i="0">
                <a:solidFill>
                  <a:srgbClr val="0A332E"/>
                </a:solidFill>
              </a:defRPr>
            </a:pPr>
            <a:r>
              <a:rPr sz="1875" b="1" i="0">
                <a:solidFill>
                  <a:srgbClr val="0A332E"/>
                </a:solidFill>
              </a:rPr>
              <a:t>An oscillator has x(0) = A/2 and v(0) &gt; 0. For x = A cos(ωt + φ), find a valid phase φ.</a:t>
            </a:r>
          </a:p>
        </p:txBody>
      </p:sp>
      <p:sp>
        <p:nvSpPr>
          <p:cNvPr id="9" name="step-label-1">
            <a:extLst>
              <a:ext uri="{FF2B5EF4-FFF2-40B4-BE49-F238E27FC236}">
                <a16:creationId xmlns:a16="http://schemas.microsoft.com/office/drawing/2014/main" id="{AB014F23-6374-45DC-9B96-B7690BFDAC64}"/>
              </a:ext>
            </a:extLst>
          </p:cNvPr>
          <p:cNvSpPr>
            <a:spLocks noGrp="1"/>
          </p:cNvSpPr>
          <p:nvPr/>
        </p:nvSpPr>
        <p:spPr>
          <a:xfrm>
            <a:off x="714375" y="32194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1</a:t>
            </a:r>
          </a:p>
        </p:txBody>
      </p:sp>
      <p:sp>
        <p:nvSpPr>
          <p:cNvPr id="10" name="rule-190-358">
            <a:extLst>
              <a:ext uri="{FF2B5EF4-FFF2-40B4-BE49-F238E27FC236}">
                <a16:creationId xmlns:a16="http://schemas.microsoft.com/office/drawing/2014/main" id="{471DF60C-7147-4741-990F-84DB9C4F6304}"/>
              </a:ext>
            </a:extLst>
          </p:cNvPr>
          <p:cNvSpPr>
            <a:spLocks noGrp="1"/>
          </p:cNvSpPr>
          <p:nvPr/>
        </p:nvSpPr>
        <p:spPr>
          <a:xfrm>
            <a:off x="1809750" y="3409950"/>
            <a:ext cx="381000" cy="19050"/>
          </a:xfrm>
          <a:prstGeom prst="rect">
            <a:avLst/>
          </a:prstGeom>
          <a:solidFill>
            <a:srgbClr val="6336D6"/>
          </a:solidFill>
          <a:ln w="0">
            <a:noFill/>
            <a:prstDash val="solid"/>
          </a:ln>
        </p:spPr>
      </p:sp>
      <p:sp>
        <p:nvSpPr>
          <p:cNvPr id="11" name="step-text-1">
            <a:extLst>
              <a:ext uri="{FF2B5EF4-FFF2-40B4-BE49-F238E27FC236}">
                <a16:creationId xmlns:a16="http://schemas.microsoft.com/office/drawing/2014/main" id="{CF286FA4-AB28-487C-B80D-803026CEDC32}"/>
              </a:ext>
            </a:extLst>
          </p:cNvPr>
          <p:cNvSpPr>
            <a:spLocks noGrp="1"/>
          </p:cNvSpPr>
          <p:nvPr/>
        </p:nvSpPr>
        <p:spPr>
          <a:xfrm>
            <a:off x="2428875" y="31813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φ = ±π/3</a:t>
            </a:r>
          </a:p>
        </p:txBody>
      </p:sp>
      <p:sp>
        <p:nvSpPr>
          <p:cNvPr id="12" name="step-label-2">
            <a:extLst>
              <a:ext uri="{FF2B5EF4-FFF2-40B4-BE49-F238E27FC236}">
                <a16:creationId xmlns:a16="http://schemas.microsoft.com/office/drawing/2014/main" id="{57E4C615-2FC7-47E3-933E-D9F63D045B49}"/>
              </a:ext>
            </a:extLst>
          </p:cNvPr>
          <p:cNvSpPr>
            <a:spLocks noGrp="1"/>
          </p:cNvSpPr>
          <p:nvPr/>
        </p:nvSpPr>
        <p:spPr>
          <a:xfrm>
            <a:off x="714375" y="39052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2</a:t>
            </a:r>
          </a:p>
        </p:txBody>
      </p:sp>
      <p:sp>
        <p:nvSpPr>
          <p:cNvPr id="13" name="rule-190-430">
            <a:extLst>
              <a:ext uri="{FF2B5EF4-FFF2-40B4-BE49-F238E27FC236}">
                <a16:creationId xmlns:a16="http://schemas.microsoft.com/office/drawing/2014/main" id="{549D5904-1F2A-488B-B7F8-3A16906EE8D0}"/>
              </a:ext>
            </a:extLst>
          </p:cNvPr>
          <p:cNvSpPr>
            <a:spLocks noGrp="1"/>
          </p:cNvSpPr>
          <p:nvPr/>
        </p:nvSpPr>
        <p:spPr>
          <a:xfrm>
            <a:off x="1809750" y="4095750"/>
            <a:ext cx="381000" cy="19050"/>
          </a:xfrm>
          <a:prstGeom prst="rect">
            <a:avLst/>
          </a:prstGeom>
          <a:solidFill>
            <a:srgbClr val="6336D6"/>
          </a:solidFill>
          <a:ln w="0">
            <a:noFill/>
            <a:prstDash val="solid"/>
          </a:ln>
        </p:spPr>
      </p:sp>
      <p:sp>
        <p:nvSpPr>
          <p:cNvPr id="14" name="step-text-2">
            <a:extLst>
              <a:ext uri="{FF2B5EF4-FFF2-40B4-BE49-F238E27FC236}">
                <a16:creationId xmlns:a16="http://schemas.microsoft.com/office/drawing/2014/main" id="{C7258D3D-C8D7-452B-B3AC-91A32F855B95}"/>
              </a:ext>
            </a:extLst>
          </p:cNvPr>
          <p:cNvSpPr>
            <a:spLocks noGrp="1"/>
          </p:cNvSpPr>
          <p:nvPr/>
        </p:nvSpPr>
        <p:spPr>
          <a:xfrm>
            <a:off x="2428875" y="38671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Need sinφ &lt; 0</a:t>
            </a:r>
          </a:p>
        </p:txBody>
      </p:sp>
      <p:sp>
        <p:nvSpPr>
          <p:cNvPr id="15" name="step-label-3">
            <a:extLst>
              <a:ext uri="{FF2B5EF4-FFF2-40B4-BE49-F238E27FC236}">
                <a16:creationId xmlns:a16="http://schemas.microsoft.com/office/drawing/2014/main" id="{96186A0E-FAA6-457F-9AD4-53DF6C54A548}"/>
              </a:ext>
            </a:extLst>
          </p:cNvPr>
          <p:cNvSpPr>
            <a:spLocks noGrp="1"/>
          </p:cNvSpPr>
          <p:nvPr/>
        </p:nvSpPr>
        <p:spPr>
          <a:xfrm>
            <a:off x="714375" y="4591050"/>
            <a:ext cx="1047750" cy="381000"/>
          </a:xfrm>
          <a:prstGeom prst="rect">
            <a:avLst/>
          </a:prstGeom>
          <a:noFill/>
          <a:ln w="0">
            <a:noFill/>
            <a:prstDash val="solid"/>
          </a:ln>
        </p:spPr>
        <p:txBody>
          <a:bodyPr/>
          <a:lstStyle/>
          <a:p>
            <a:pPr algn="l">
              <a:defRPr sz="1800" b="1" i="0">
                <a:solidFill>
                  <a:srgbClr val="6336D6"/>
                </a:solidFill>
              </a:defRPr>
            </a:pPr>
            <a:r>
              <a:rPr sz="1800" b="1" i="0">
                <a:solidFill>
                  <a:srgbClr val="6336D6"/>
                </a:solidFill>
              </a:rPr>
              <a:t>Step 3</a:t>
            </a:r>
          </a:p>
        </p:txBody>
      </p:sp>
      <p:sp>
        <p:nvSpPr>
          <p:cNvPr id="16" name="rule-190-502">
            <a:extLst>
              <a:ext uri="{FF2B5EF4-FFF2-40B4-BE49-F238E27FC236}">
                <a16:creationId xmlns:a16="http://schemas.microsoft.com/office/drawing/2014/main" id="{956F9D6E-3806-478B-A8B2-894AD9401147}"/>
              </a:ext>
            </a:extLst>
          </p:cNvPr>
          <p:cNvSpPr>
            <a:spLocks noGrp="1"/>
          </p:cNvSpPr>
          <p:nvPr/>
        </p:nvSpPr>
        <p:spPr>
          <a:xfrm>
            <a:off x="1809750" y="4781550"/>
            <a:ext cx="381000" cy="19050"/>
          </a:xfrm>
          <a:prstGeom prst="rect">
            <a:avLst/>
          </a:prstGeom>
          <a:solidFill>
            <a:srgbClr val="6336D6"/>
          </a:solidFill>
          <a:ln w="0">
            <a:noFill/>
            <a:prstDash val="solid"/>
          </a:ln>
        </p:spPr>
      </p:sp>
      <p:sp>
        <p:nvSpPr>
          <p:cNvPr id="17" name="step-text-3">
            <a:extLst>
              <a:ext uri="{FF2B5EF4-FFF2-40B4-BE49-F238E27FC236}">
                <a16:creationId xmlns:a16="http://schemas.microsoft.com/office/drawing/2014/main" id="{7062EFDC-9548-4A62-BC4F-EF0DE26EDF74}"/>
              </a:ext>
            </a:extLst>
          </p:cNvPr>
          <p:cNvSpPr>
            <a:spLocks noGrp="1"/>
          </p:cNvSpPr>
          <p:nvPr/>
        </p:nvSpPr>
        <p:spPr>
          <a:xfrm>
            <a:off x="2428875" y="4552950"/>
            <a:ext cx="8858250" cy="590550"/>
          </a:xfrm>
          <a:prstGeom prst="rect">
            <a:avLst/>
          </a:prstGeom>
          <a:noFill/>
          <a:ln w="0">
            <a:noFill/>
            <a:prstDash val="solid"/>
          </a:ln>
        </p:spPr>
        <p:txBody>
          <a:bodyPr/>
          <a:lstStyle/>
          <a:p>
            <a:pPr algn="l">
              <a:defRPr sz="1800" b="0" i="0">
                <a:solidFill>
                  <a:srgbClr val="0A332E"/>
                </a:solidFill>
              </a:defRPr>
            </a:pPr>
            <a:r>
              <a:rPr sz="1800" b="0" i="0">
                <a:solidFill>
                  <a:srgbClr val="0A332E"/>
                </a:solidFill>
              </a:rPr>
              <a:t>Check the direction, significant figures and physical meaning of the result.</a:t>
            </a:r>
          </a:p>
        </p:txBody>
      </p:sp>
      <p:sp>
        <p:nvSpPr>
          <p:cNvPr id="18" name="answer-frame">
            <a:extLst>
              <a:ext uri="{FF2B5EF4-FFF2-40B4-BE49-F238E27FC236}">
                <a16:creationId xmlns:a16="http://schemas.microsoft.com/office/drawing/2014/main" id="{6F9DC2D4-E3D1-4FF7-A021-BB42DA4D1AAE}"/>
              </a:ext>
            </a:extLst>
          </p:cNvPr>
          <p:cNvSpPr>
            <a:spLocks noGrp="1"/>
          </p:cNvSpPr>
          <p:nvPr/>
        </p:nvSpPr>
        <p:spPr>
          <a:xfrm>
            <a:off x="666750" y="5238750"/>
            <a:ext cx="10858500" cy="781050"/>
          </a:xfrm>
          <a:prstGeom prst="roundRect">
            <a:avLst>
              <a:gd name="adj" fmla="val 14634"/>
            </a:avLst>
          </a:prstGeom>
          <a:solidFill>
            <a:srgbClr val="0B342E"/>
          </a:solidFill>
          <a:ln w="0">
            <a:noFill/>
            <a:prstDash val="solid"/>
          </a:ln>
        </p:spPr>
      </p:sp>
      <p:sp>
        <p:nvSpPr>
          <p:cNvPr id="19" name="worked-answer">
            <a:extLst>
              <a:ext uri="{FF2B5EF4-FFF2-40B4-BE49-F238E27FC236}">
                <a16:creationId xmlns:a16="http://schemas.microsoft.com/office/drawing/2014/main" id="{56B346A5-D1B6-4C93-BD95-B2ED5CBFA832}"/>
              </a:ext>
            </a:extLst>
          </p:cNvPr>
          <p:cNvSpPr>
            <a:spLocks noGrp="1"/>
          </p:cNvSpPr>
          <p:nvPr/>
        </p:nvSpPr>
        <p:spPr>
          <a:xfrm>
            <a:off x="933450" y="5334000"/>
            <a:ext cx="10287000" cy="609600"/>
          </a:xfrm>
          <a:prstGeom prst="rect">
            <a:avLst/>
          </a:prstGeom>
          <a:noFill/>
          <a:ln w="0">
            <a:noFill/>
            <a:prstDash val="solid"/>
          </a:ln>
        </p:spPr>
        <p:txBody>
          <a:bodyPr/>
          <a:lstStyle/>
          <a:p>
            <a:pPr algn="l">
              <a:defRPr sz="1800" b="1" i="0">
                <a:solidFill>
                  <a:srgbClr val="F4F0E2"/>
                </a:solidFill>
              </a:defRPr>
            </a:pPr>
            <a:r>
              <a:rPr sz="1800" b="1" i="0">
                <a:solidFill>
                  <a:srgbClr val="F4F0E2"/>
                </a:solidFill>
              </a:rPr>
              <a:t>Answer: φ = −π/3 is valid.</a:t>
            </a:r>
          </a:p>
        </p:txBody>
      </p:sp>
    </p:spTree>
    <p:extLst>
      <p:ext uri="{BB962C8B-B14F-4D97-AF65-F5344CB8AC3E}">
        <p14:creationId xmlns:p14="http://schemas.microsoft.com/office/powerpoint/2010/main" val="1621763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B342E"/>
        </a:solidFill>
        <a:effectLst/>
      </p:bgPr>
    </p:bg>
    <p:spTree>
      <p:nvGrpSpPr>
        <p:cNvPr id="1" name=""/>
        <p:cNvGrpSpPr/>
        <p:nvPr/>
      </p:nvGrpSpPr>
      <p:grpSpPr>
        <a:xfrm>
          <a:off x="0" y="0"/>
          <a:ext cx="0" cy="0"/>
          <a:chOff x="0" y="0"/>
          <a:chExt cx="0" cy="0"/>
        </a:xfrm>
      </p:grpSpPr>
      <p:sp>
        <p:nvSpPr>
          <p:cNvPr id="20" name="group-label">
            <a:extLst>
              <a:ext uri="{FF2B5EF4-FFF2-40B4-BE49-F238E27FC236}">
                <a16:creationId xmlns:a16="http://schemas.microsoft.com/office/drawing/2014/main" id="{9366F6E5-7318-4617-8C61-0FEEA3D46F70}"/>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APC-M · UNIT 7 · AP PHYSICS C: MECHANICS</a:t>
            </a:r>
          </a:p>
        </p:txBody>
      </p:sp>
      <p:sp>
        <p:nvSpPr>
          <p:cNvPr id="2" name="page-number">
            <a:extLst>
              <a:ext uri="{FF2B5EF4-FFF2-40B4-BE49-F238E27FC236}">
                <a16:creationId xmlns:a16="http://schemas.microsoft.com/office/drawing/2014/main" id="{40F37D4A-AE8E-4243-BE93-C3E452907CA6}"/>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F4F0E2"/>
                </a:solidFill>
              </a:defRPr>
            </a:pPr>
            <a:r>
              <a:rPr lang="en-US" sz="1650" b="1" i="0">
                <a:solidFill>
                  <a:srgbClr val="F4F0E2"/>
                </a:solidFill>
              </a:rPr>
              <a:t>08 / 13</a:t>
            </a:r>
            <a:endParaRPr sz="1650" b="1" i="0">
              <a:solidFill>
                <a:srgbClr val="F4F0E2"/>
              </a:solidFill>
            </a:endParaRPr>
          </a:p>
        </p:txBody>
      </p:sp>
      <p:sp>
        <p:nvSpPr>
          <p:cNvPr id="3" name="rule-70-666">
            <a:extLst>
              <a:ext uri="{FF2B5EF4-FFF2-40B4-BE49-F238E27FC236}">
                <a16:creationId xmlns:a16="http://schemas.microsoft.com/office/drawing/2014/main" id="{084E1EDC-B07F-4B04-B269-F879A793B2C1}"/>
              </a:ext>
            </a:extLst>
          </p:cNvPr>
          <p:cNvSpPr>
            <a:spLocks noGrp="1"/>
          </p:cNvSpPr>
          <p:nvPr/>
        </p:nvSpPr>
        <p:spPr>
          <a:xfrm>
            <a:off x="666750" y="6343650"/>
            <a:ext cx="10858500" cy="9525"/>
          </a:xfrm>
          <a:prstGeom prst="rect">
            <a:avLst/>
          </a:prstGeom>
          <a:solidFill>
            <a:srgbClr val="47716A"/>
          </a:solidFill>
          <a:ln w="0">
            <a:noFill/>
            <a:prstDash val="solid"/>
          </a:ln>
        </p:spPr>
      </p:sp>
      <p:sp>
        <p:nvSpPr>
          <p:cNvPr id="4" name="course-footer">
            <a:extLst>
              <a:ext uri="{FF2B5EF4-FFF2-40B4-BE49-F238E27FC236}">
                <a16:creationId xmlns:a16="http://schemas.microsoft.com/office/drawing/2014/main" id="{D29F73F1-EC73-4C83-B023-927C02FE61D6}"/>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GIOPHYSICS · COLLEGE BOARD AP PHYSICS · APC-M-U7 · 10–15%</a:t>
            </a:r>
          </a:p>
        </p:txBody>
      </p:sp>
      <p:sp>
        <p:nvSpPr>
          <p:cNvPr id="5" name="slide-title">
            <a:extLst>
              <a:ext uri="{FF2B5EF4-FFF2-40B4-BE49-F238E27FC236}">
                <a16:creationId xmlns:a16="http://schemas.microsoft.com/office/drawing/2014/main" id="{0FE561E2-9E6C-4192-9E1E-5B8C62DEF5D3}"/>
              </a:ext>
            </a:extLst>
          </p:cNvPr>
          <p:cNvSpPr>
            <a:spLocks noGrp="1"/>
          </p:cNvSpPr>
          <p:nvPr/>
        </p:nvSpPr>
        <p:spPr>
          <a:xfrm>
            <a:off x="666750" y="685800"/>
            <a:ext cx="10858500" cy="952500"/>
          </a:xfrm>
          <a:prstGeom prst="rect">
            <a:avLst/>
          </a:prstGeom>
          <a:noFill/>
          <a:ln w="0">
            <a:noFill/>
            <a:prstDash val="solid"/>
          </a:ln>
        </p:spPr>
        <p:txBody>
          <a:bodyPr/>
          <a:lstStyle/>
          <a:p>
            <a:endParaRPr/>
          </a:p>
        </p:txBody>
      </p:sp>
      <p:sp>
        <p:nvSpPr>
          <p:cNvPr id="6" name="activity-format">
            <a:extLst>
              <a:ext uri="{FF2B5EF4-FFF2-40B4-BE49-F238E27FC236}">
                <a16:creationId xmlns:a16="http://schemas.microsoft.com/office/drawing/2014/main" id="{E056F2E1-014A-48D7-B017-0FF58024C90B}"/>
              </a:ext>
            </a:extLst>
          </p:cNvPr>
          <p:cNvSpPr>
            <a:spLocks noGrp="1"/>
          </p:cNvSpPr>
          <p:nvPr/>
        </p:nvSpPr>
        <p:spPr>
          <a:xfrm>
            <a:off x="666750" y="1600200"/>
            <a:ext cx="666750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CLASS ACTIVITY · AP SCIENCE-PRACTICE ACTIVITY</a:t>
            </a:r>
          </a:p>
        </p:txBody>
      </p:sp>
      <p:sp>
        <p:nvSpPr>
          <p:cNvPr id="7" name="materials-label">
            <a:extLst>
              <a:ext uri="{FF2B5EF4-FFF2-40B4-BE49-F238E27FC236}">
                <a16:creationId xmlns:a16="http://schemas.microsoft.com/office/drawing/2014/main" id="{6AC43BBA-F1B2-4401-B6F5-2811B590AA9E}"/>
              </a:ext>
            </a:extLst>
          </p:cNvPr>
          <p:cNvSpPr>
            <a:spLocks noGrp="1"/>
          </p:cNvSpPr>
          <p:nvPr/>
        </p:nvSpPr>
        <p:spPr>
          <a:xfrm>
            <a:off x="666750" y="2190750"/>
            <a:ext cx="2571750" cy="323850"/>
          </a:xfrm>
          <a:prstGeom prst="rect">
            <a:avLst/>
          </a:prstGeom>
          <a:noFill/>
          <a:ln w="0">
            <a:noFill/>
            <a:prstDash val="solid"/>
          </a:ln>
        </p:spPr>
        <p:txBody>
          <a:bodyPr/>
          <a:lstStyle/>
          <a:p>
            <a:pPr algn="l">
              <a:defRPr sz="1650" b="1" i="0">
                <a:solidFill>
                  <a:srgbClr val="A88CFF"/>
                </a:solidFill>
              </a:defRPr>
            </a:pPr>
            <a:r>
              <a:rPr sz="1650" b="1" i="0">
                <a:solidFill>
                  <a:srgbClr val="A88CFF"/>
                </a:solidFill>
              </a:rPr>
              <a:t>YOU NEED</a:t>
            </a:r>
          </a:p>
        </p:txBody>
      </p:sp>
      <p:sp>
        <p:nvSpPr>
          <p:cNvPr id="8" name="materials">
            <a:extLst>
              <a:ext uri="{FF2B5EF4-FFF2-40B4-BE49-F238E27FC236}">
                <a16:creationId xmlns:a16="http://schemas.microsoft.com/office/drawing/2014/main" id="{6E5B1A74-F7CB-46D6-8020-CD42792130FD}"/>
              </a:ext>
            </a:extLst>
          </p:cNvPr>
          <p:cNvSpPr>
            <a:spLocks noGrp="1"/>
          </p:cNvSpPr>
          <p:nvPr/>
        </p:nvSpPr>
        <p:spPr>
          <a:xfrm>
            <a:off x="666750" y="2667000"/>
            <a:ext cx="3429000" cy="1809750"/>
          </a:xfrm>
          <a:prstGeom prst="rect">
            <a:avLst/>
          </a:prstGeom>
          <a:noFill/>
          <a:ln w="0">
            <a:noFill/>
            <a:prstDash val="solid"/>
          </a:ln>
        </p:spPr>
        <p:txBody>
          <a:bodyPr/>
          <a:lstStyle/>
          <a:p>
            <a:pPr algn="l">
              <a:defRPr sz="1875" b="0" i="0">
                <a:solidFill>
                  <a:srgbClr val="F4F0E2"/>
                </a:solidFill>
              </a:defRPr>
            </a:pPr>
            <a:r>
              <a:rPr sz="1875" b="0" i="0">
                <a:solidFill>
                  <a:srgbClr val="F4F0E2"/>
                </a:solidFill>
              </a:rPr>
              <a:t>• editable slide • mini-whiteboards • calculator when useful</a:t>
            </a:r>
          </a:p>
        </p:txBody>
      </p:sp>
      <p:sp>
        <p:nvSpPr>
          <p:cNvPr id="9" name="activity-step-1">
            <a:extLst>
              <a:ext uri="{FF2B5EF4-FFF2-40B4-BE49-F238E27FC236}">
                <a16:creationId xmlns:a16="http://schemas.microsoft.com/office/drawing/2014/main" id="{0E7D9234-4D27-4C30-8CEF-D7A183FA23CB}"/>
              </a:ext>
            </a:extLst>
          </p:cNvPr>
          <p:cNvSpPr>
            <a:spLocks noGrp="1"/>
          </p:cNvSpPr>
          <p:nvPr/>
        </p:nvSpPr>
        <p:spPr>
          <a:xfrm>
            <a:off x="4905375" y="2143125"/>
            <a:ext cx="514350" cy="514350"/>
          </a:xfrm>
          <a:prstGeom prst="ellipse">
            <a:avLst/>
          </a:prstGeom>
          <a:solidFill>
            <a:srgbClr val="A88CFF"/>
          </a:solidFill>
          <a:ln w="0">
            <a:noFill/>
            <a:prstDash val="solid"/>
          </a:ln>
        </p:spPr>
      </p:sp>
      <p:sp>
        <p:nvSpPr>
          <p:cNvPr id="10" name="activity-step-number-1">
            <a:extLst>
              <a:ext uri="{FF2B5EF4-FFF2-40B4-BE49-F238E27FC236}">
                <a16:creationId xmlns:a16="http://schemas.microsoft.com/office/drawing/2014/main" id="{748C7B4B-AC4A-41DD-88DA-2097B2E796B7}"/>
              </a:ext>
            </a:extLst>
          </p:cNvPr>
          <p:cNvSpPr>
            <a:spLocks noGrp="1"/>
          </p:cNvSpPr>
          <p:nvPr/>
        </p:nvSpPr>
        <p:spPr>
          <a:xfrm>
            <a:off x="4905375" y="22098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1</a:t>
            </a:r>
          </a:p>
        </p:txBody>
      </p:sp>
      <p:sp>
        <p:nvSpPr>
          <p:cNvPr id="11" name="activity-step-text-1">
            <a:extLst>
              <a:ext uri="{FF2B5EF4-FFF2-40B4-BE49-F238E27FC236}">
                <a16:creationId xmlns:a16="http://schemas.microsoft.com/office/drawing/2014/main" id="{4D0B65B3-22AA-4CCE-B118-5B7A72BDBB13}"/>
              </a:ext>
            </a:extLst>
          </p:cNvPr>
          <p:cNvSpPr>
            <a:spLocks noGrp="1"/>
          </p:cNvSpPr>
          <p:nvPr/>
        </p:nvSpPr>
        <p:spPr>
          <a:xfrm>
            <a:off x="5715000" y="20955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Teams receive x(0) and v(0) cards.</a:t>
            </a:r>
          </a:p>
        </p:txBody>
      </p:sp>
      <p:sp>
        <p:nvSpPr>
          <p:cNvPr id="12" name="activity-step-2">
            <a:extLst>
              <a:ext uri="{FF2B5EF4-FFF2-40B4-BE49-F238E27FC236}">
                <a16:creationId xmlns:a16="http://schemas.microsoft.com/office/drawing/2014/main" id="{459374E9-FABD-4943-9511-79899A240F54}"/>
              </a:ext>
            </a:extLst>
          </p:cNvPr>
          <p:cNvSpPr>
            <a:spLocks noGrp="1"/>
          </p:cNvSpPr>
          <p:nvPr/>
        </p:nvSpPr>
        <p:spPr>
          <a:xfrm>
            <a:off x="4905375" y="3209925"/>
            <a:ext cx="514350" cy="514350"/>
          </a:xfrm>
          <a:prstGeom prst="ellipse">
            <a:avLst/>
          </a:prstGeom>
          <a:solidFill>
            <a:srgbClr val="A88CFF"/>
          </a:solidFill>
          <a:ln w="0">
            <a:noFill/>
            <a:prstDash val="solid"/>
          </a:ln>
        </p:spPr>
      </p:sp>
      <p:sp>
        <p:nvSpPr>
          <p:cNvPr id="13" name="activity-step-number-2">
            <a:extLst>
              <a:ext uri="{FF2B5EF4-FFF2-40B4-BE49-F238E27FC236}">
                <a16:creationId xmlns:a16="http://schemas.microsoft.com/office/drawing/2014/main" id="{7120EA04-D420-4832-BF8F-283BC0613868}"/>
              </a:ext>
            </a:extLst>
          </p:cNvPr>
          <p:cNvSpPr>
            <a:spLocks noGrp="1"/>
          </p:cNvSpPr>
          <p:nvPr/>
        </p:nvSpPr>
        <p:spPr>
          <a:xfrm>
            <a:off x="4905375" y="32766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2</a:t>
            </a:r>
          </a:p>
        </p:txBody>
      </p:sp>
      <p:sp>
        <p:nvSpPr>
          <p:cNvPr id="14" name="activity-step-text-2">
            <a:extLst>
              <a:ext uri="{FF2B5EF4-FFF2-40B4-BE49-F238E27FC236}">
                <a16:creationId xmlns:a16="http://schemas.microsoft.com/office/drawing/2014/main" id="{A186F6E5-482E-47C4-8AD9-7E8E80B6C728}"/>
              </a:ext>
            </a:extLst>
          </p:cNvPr>
          <p:cNvSpPr>
            <a:spLocks noGrp="1"/>
          </p:cNvSpPr>
          <p:nvPr/>
        </p:nvSpPr>
        <p:spPr>
          <a:xfrm>
            <a:off x="5715000" y="31623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Choose sine or cosine form and determine phase quadrant.</a:t>
            </a:r>
          </a:p>
        </p:txBody>
      </p:sp>
      <p:sp>
        <p:nvSpPr>
          <p:cNvPr id="15" name="activity-step-3">
            <a:extLst>
              <a:ext uri="{FF2B5EF4-FFF2-40B4-BE49-F238E27FC236}">
                <a16:creationId xmlns:a16="http://schemas.microsoft.com/office/drawing/2014/main" id="{90E3E0B0-3DA8-4DF0-9FC2-938D25904BDD}"/>
              </a:ext>
            </a:extLst>
          </p:cNvPr>
          <p:cNvSpPr>
            <a:spLocks noGrp="1"/>
          </p:cNvSpPr>
          <p:nvPr/>
        </p:nvSpPr>
        <p:spPr>
          <a:xfrm>
            <a:off x="4905375" y="4276725"/>
            <a:ext cx="514350" cy="514350"/>
          </a:xfrm>
          <a:prstGeom prst="ellipse">
            <a:avLst/>
          </a:prstGeom>
          <a:solidFill>
            <a:srgbClr val="A88CFF"/>
          </a:solidFill>
          <a:ln w="0">
            <a:noFill/>
            <a:prstDash val="solid"/>
          </a:ln>
        </p:spPr>
      </p:sp>
      <p:sp>
        <p:nvSpPr>
          <p:cNvPr id="16" name="activity-step-number-3">
            <a:extLst>
              <a:ext uri="{FF2B5EF4-FFF2-40B4-BE49-F238E27FC236}">
                <a16:creationId xmlns:a16="http://schemas.microsoft.com/office/drawing/2014/main" id="{AF236C5C-B696-4006-B6D4-E4439C424DC9}"/>
              </a:ext>
            </a:extLst>
          </p:cNvPr>
          <p:cNvSpPr>
            <a:spLocks noGrp="1"/>
          </p:cNvSpPr>
          <p:nvPr/>
        </p:nvSpPr>
        <p:spPr>
          <a:xfrm>
            <a:off x="4905375" y="4343400"/>
            <a:ext cx="514350" cy="342900"/>
          </a:xfrm>
          <a:prstGeom prst="rect">
            <a:avLst/>
          </a:prstGeom>
          <a:noFill/>
          <a:ln w="0">
            <a:noFill/>
            <a:prstDash val="solid"/>
          </a:ln>
        </p:spPr>
        <p:txBody>
          <a:bodyPr/>
          <a:lstStyle/>
          <a:p>
            <a:pPr algn="ctr">
              <a:defRPr sz="1800" b="1" i="0">
                <a:solidFill>
                  <a:srgbClr val="0B342E"/>
                </a:solidFill>
              </a:defRPr>
            </a:pPr>
            <a:r>
              <a:rPr sz="1800" b="1" i="0">
                <a:solidFill>
                  <a:srgbClr val="0B342E"/>
                </a:solidFill>
              </a:rPr>
              <a:t>3</a:t>
            </a:r>
          </a:p>
        </p:txBody>
      </p:sp>
      <p:sp>
        <p:nvSpPr>
          <p:cNvPr id="17" name="activity-step-text-3">
            <a:extLst>
              <a:ext uri="{FF2B5EF4-FFF2-40B4-BE49-F238E27FC236}">
                <a16:creationId xmlns:a16="http://schemas.microsoft.com/office/drawing/2014/main" id="{4074CD09-047C-408F-90DD-EF17BB20DA76}"/>
              </a:ext>
            </a:extLst>
          </p:cNvPr>
          <p:cNvSpPr>
            <a:spLocks noGrp="1"/>
          </p:cNvSpPr>
          <p:nvPr/>
        </p:nvSpPr>
        <p:spPr>
          <a:xfrm>
            <a:off x="5715000" y="4229100"/>
            <a:ext cx="5429250" cy="723900"/>
          </a:xfrm>
          <a:prstGeom prst="rect">
            <a:avLst/>
          </a:prstGeom>
          <a:noFill/>
          <a:ln w="0">
            <a:noFill/>
            <a:prstDash val="solid"/>
          </a:ln>
        </p:spPr>
        <p:txBody>
          <a:bodyPr/>
          <a:lstStyle/>
          <a:p>
            <a:pPr algn="l">
              <a:defRPr sz="2025" b="1" i="0">
                <a:solidFill>
                  <a:srgbClr val="F4F0E2"/>
                </a:solidFill>
              </a:defRPr>
            </a:pPr>
            <a:r>
              <a:rPr sz="2025" b="1" i="0">
                <a:solidFill>
                  <a:srgbClr val="F4F0E2"/>
                </a:solidFill>
              </a:rPr>
              <a:t>Check by differentiating the proposed x(t).</a:t>
            </a:r>
          </a:p>
        </p:txBody>
      </p:sp>
      <p:sp>
        <p:nvSpPr>
          <p:cNvPr id="18" name="rule-70-518">
            <a:extLst>
              <a:ext uri="{FF2B5EF4-FFF2-40B4-BE49-F238E27FC236}">
                <a16:creationId xmlns:a16="http://schemas.microsoft.com/office/drawing/2014/main" id="{0CA21D2E-BEB0-4DA7-ABFC-36E10B10BC2F}"/>
              </a:ext>
            </a:extLst>
          </p:cNvPr>
          <p:cNvSpPr>
            <a:spLocks noGrp="1"/>
          </p:cNvSpPr>
          <p:nvPr/>
        </p:nvSpPr>
        <p:spPr>
          <a:xfrm>
            <a:off x="666750" y="4933950"/>
            <a:ext cx="10477500" cy="9525"/>
          </a:xfrm>
          <a:prstGeom prst="rect">
            <a:avLst/>
          </a:prstGeom>
          <a:solidFill>
            <a:srgbClr val="47716A"/>
          </a:solidFill>
          <a:ln w="0">
            <a:noFill/>
            <a:prstDash val="solid"/>
          </a:ln>
        </p:spPr>
      </p:sp>
      <p:sp>
        <p:nvSpPr>
          <p:cNvPr id="19" name="success-check">
            <a:extLst>
              <a:ext uri="{FF2B5EF4-FFF2-40B4-BE49-F238E27FC236}">
                <a16:creationId xmlns:a16="http://schemas.microsoft.com/office/drawing/2014/main" id="{165C011F-73FA-4969-BCE9-95323785B150}"/>
              </a:ext>
            </a:extLst>
          </p:cNvPr>
          <p:cNvSpPr>
            <a:spLocks noGrp="1"/>
          </p:cNvSpPr>
          <p:nvPr/>
        </p:nvSpPr>
        <p:spPr>
          <a:xfrm>
            <a:off x="666750" y="5219700"/>
            <a:ext cx="10572750" cy="647700"/>
          </a:xfrm>
          <a:prstGeom prst="rect">
            <a:avLst/>
          </a:prstGeom>
          <a:noFill/>
          <a:ln w="0">
            <a:noFill/>
            <a:prstDash val="solid"/>
          </a:ln>
        </p:spPr>
        <p:txBody>
          <a:bodyPr/>
          <a:lstStyle/>
          <a:p>
            <a:pPr algn="l">
              <a:defRPr sz="1875" b="1" i="0">
                <a:solidFill>
                  <a:srgbClr val="A88CFF"/>
                </a:solidFill>
              </a:defRPr>
            </a:pPr>
            <a:r>
              <a:rPr sz="1875" b="1" i="0">
                <a:solidFill>
                  <a:srgbClr val="A88CFF"/>
                </a:solidFill>
              </a:rPr>
              <a:t>Success check: The proposed function satisfies both initial conditions.</a:t>
            </a:r>
          </a:p>
        </p:txBody>
      </p:sp>
    </p:spTree>
    <p:extLst>
      <p:ext uri="{BB962C8B-B14F-4D97-AF65-F5344CB8AC3E}">
        <p14:creationId xmlns:p14="http://schemas.microsoft.com/office/powerpoint/2010/main" val="1158344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E59F7"/>
        </a:solidFill>
        <a:effectLst/>
      </p:bgPr>
    </p:bg>
    <p:spTree>
      <p:nvGrpSpPr>
        <p:cNvPr id="1" name=""/>
        <p:cNvGrpSpPr/>
        <p:nvPr/>
      </p:nvGrpSpPr>
      <p:grpSpPr>
        <a:xfrm>
          <a:off x="0" y="0"/>
          <a:ext cx="0" cy="0"/>
          <a:chOff x="0" y="0"/>
          <a:chExt cx="0" cy="0"/>
        </a:xfrm>
      </p:grpSpPr>
      <p:sp>
        <p:nvSpPr>
          <p:cNvPr id="11" name="group-label">
            <a:extLst>
              <a:ext uri="{FF2B5EF4-FFF2-40B4-BE49-F238E27FC236}">
                <a16:creationId xmlns:a16="http://schemas.microsoft.com/office/drawing/2014/main" id="{AA0FDF37-C0BC-40A7-A5C5-2ABF759C2AA9}"/>
              </a:ext>
            </a:extLst>
          </p:cNvPr>
          <p:cNvSpPr>
            <a:spLocks noGrp="1"/>
          </p:cNvSpPr>
          <p:nvPr/>
        </p:nvSpPr>
        <p:spPr>
          <a:xfrm>
            <a:off x="666750" y="266700"/>
            <a:ext cx="7239000" cy="28575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APC-M · UNIT 7 · AP PHYSICS C: MECHANICS</a:t>
            </a:r>
          </a:p>
        </p:txBody>
      </p:sp>
      <p:sp>
        <p:nvSpPr>
          <p:cNvPr id="2" name="page-number">
            <a:extLst>
              <a:ext uri="{FF2B5EF4-FFF2-40B4-BE49-F238E27FC236}">
                <a16:creationId xmlns:a16="http://schemas.microsoft.com/office/drawing/2014/main" id="{EE2167A0-37F2-416C-A1D2-CD4142964411}"/>
              </a:ext>
            </a:extLst>
          </p:cNvPr>
          <p:cNvSpPr>
            <a:spLocks noGrp="1"/>
          </p:cNvSpPr>
          <p:nvPr/>
        </p:nvSpPr>
        <p:spPr>
          <a:xfrm>
            <a:off x="10334625" y="266700"/>
            <a:ext cx="1190625" cy="285750"/>
          </a:xfrm>
          <a:prstGeom prst="rect">
            <a:avLst/>
          </a:prstGeom>
          <a:noFill/>
          <a:ln w="0">
            <a:noFill/>
            <a:prstDash val="solid"/>
          </a:ln>
        </p:spPr>
        <p:txBody>
          <a:bodyPr/>
          <a:lstStyle/>
          <a:p>
            <a:pPr algn="r">
              <a:defRPr sz="1650" b="1" i="0">
                <a:solidFill>
                  <a:srgbClr val="0B342E"/>
                </a:solidFill>
              </a:defRPr>
            </a:pPr>
            <a:r>
              <a:rPr lang="en-US" sz="1650" b="1" i="0">
                <a:solidFill>
                  <a:srgbClr val="0B342E"/>
                </a:solidFill>
              </a:rPr>
              <a:t>09 / 13</a:t>
            </a:r>
            <a:endParaRPr sz="1650" b="1" i="0">
              <a:solidFill>
                <a:srgbClr val="0B342E"/>
              </a:solidFill>
            </a:endParaRPr>
          </a:p>
        </p:txBody>
      </p:sp>
      <p:sp>
        <p:nvSpPr>
          <p:cNvPr id="3" name="rule-70-666">
            <a:extLst>
              <a:ext uri="{FF2B5EF4-FFF2-40B4-BE49-F238E27FC236}">
                <a16:creationId xmlns:a16="http://schemas.microsoft.com/office/drawing/2014/main" id="{6046FE84-BDDE-4057-B952-9A561EF9F7CE}"/>
              </a:ext>
            </a:extLst>
          </p:cNvPr>
          <p:cNvSpPr>
            <a:spLocks noGrp="1"/>
          </p:cNvSpPr>
          <p:nvPr/>
        </p:nvSpPr>
        <p:spPr>
          <a:xfrm>
            <a:off x="666750" y="6343650"/>
            <a:ext cx="10858500" cy="9525"/>
          </a:xfrm>
          <a:prstGeom prst="rect">
            <a:avLst/>
          </a:prstGeom>
          <a:solidFill>
            <a:srgbClr val="0B342E"/>
          </a:solidFill>
          <a:ln w="0">
            <a:noFill/>
            <a:prstDash val="solid"/>
          </a:ln>
        </p:spPr>
      </p:sp>
      <p:sp>
        <p:nvSpPr>
          <p:cNvPr id="4" name="course-footer">
            <a:extLst>
              <a:ext uri="{FF2B5EF4-FFF2-40B4-BE49-F238E27FC236}">
                <a16:creationId xmlns:a16="http://schemas.microsoft.com/office/drawing/2014/main" id="{E17C06DF-7D90-4350-A6EB-A1234A3CB92F}"/>
              </a:ext>
            </a:extLst>
          </p:cNvPr>
          <p:cNvSpPr>
            <a:spLocks noGrp="1"/>
          </p:cNvSpPr>
          <p:nvPr/>
        </p:nvSpPr>
        <p:spPr>
          <a:xfrm>
            <a:off x="666750" y="6429375"/>
            <a:ext cx="8572500" cy="266700"/>
          </a:xfrm>
          <a:prstGeom prst="rect">
            <a:avLst/>
          </a:prstGeom>
          <a:noFill/>
          <a:ln w="0">
            <a:noFill/>
            <a:prstDash val="solid"/>
          </a:ln>
        </p:spPr>
        <p:txBody>
          <a:bodyPr/>
          <a:lstStyle/>
          <a:p>
            <a:pPr algn="l">
              <a:defRPr sz="1650" b="1" i="0">
                <a:solidFill>
                  <a:srgbClr val="0B342E"/>
                </a:solidFill>
              </a:defRPr>
            </a:pPr>
            <a:r>
              <a:rPr sz="1650" b="1" i="0">
                <a:solidFill>
                  <a:srgbClr val="0B342E"/>
                </a:solidFill>
              </a:rPr>
              <a:t>GIOPHYSICS · COLLEGE BOARD AP PHYSICS · APC-M-U7 · 10–15%</a:t>
            </a:r>
          </a:p>
        </p:txBody>
      </p:sp>
      <p:sp>
        <p:nvSpPr>
          <p:cNvPr id="5" name="misconception-label">
            <a:extLst>
              <a:ext uri="{FF2B5EF4-FFF2-40B4-BE49-F238E27FC236}">
                <a16:creationId xmlns:a16="http://schemas.microsoft.com/office/drawing/2014/main" id="{D21CFA67-81D0-4D8F-A9E7-1D83A31EA993}"/>
              </a:ext>
            </a:extLst>
          </p:cNvPr>
          <p:cNvSpPr>
            <a:spLocks noGrp="1"/>
          </p:cNvSpPr>
          <p:nvPr/>
        </p:nvSpPr>
        <p:spPr>
          <a:xfrm>
            <a:off x="666750" y="666750"/>
            <a:ext cx="8096250" cy="342900"/>
          </a:xfrm>
          <a:prstGeom prst="rect">
            <a:avLst/>
          </a:prstGeom>
          <a:noFill/>
          <a:ln w="0">
            <a:noFill/>
            <a:prstDash val="solid"/>
          </a:ln>
        </p:spPr>
        <p:txBody>
          <a:bodyPr/>
          <a:lstStyle/>
          <a:p>
            <a:pPr algn="l">
              <a:defRPr sz="1650" b="1" i="0">
                <a:solidFill>
                  <a:srgbClr val="F4F0E2"/>
                </a:solidFill>
              </a:defRPr>
            </a:pPr>
            <a:r>
              <a:rPr sz="1650" b="1" i="0">
                <a:solidFill>
                  <a:srgbClr val="F4F0E2"/>
                </a:solidFill>
              </a:rPr>
              <a:t>MISCONCEPTION SHOWDOWN · SPOT THE MISTAKE</a:t>
            </a:r>
          </a:p>
        </p:txBody>
      </p:sp>
      <p:sp>
        <p:nvSpPr>
          <p:cNvPr id="6" name="misconception-claim">
            <a:extLst>
              <a:ext uri="{FF2B5EF4-FFF2-40B4-BE49-F238E27FC236}">
                <a16:creationId xmlns:a16="http://schemas.microsoft.com/office/drawing/2014/main" id="{B4BE73A9-CB6F-4C71-AB24-AFD6EFE7AD79}"/>
              </a:ext>
            </a:extLst>
          </p:cNvPr>
          <p:cNvSpPr>
            <a:spLocks noGrp="1"/>
          </p:cNvSpPr>
          <p:nvPr/>
        </p:nvSpPr>
        <p:spPr>
          <a:xfrm>
            <a:off x="666750" y="1285875"/>
            <a:ext cx="10668000" cy="1381125"/>
          </a:xfrm>
          <a:prstGeom prst="rect">
            <a:avLst/>
          </a:prstGeom>
          <a:noFill/>
          <a:ln w="0">
            <a:noFill/>
            <a:prstDash val="solid"/>
          </a:ln>
        </p:spPr>
        <p:txBody>
          <a:bodyPr/>
          <a:lstStyle/>
          <a:p>
            <a:pPr algn="l">
              <a:defRPr sz="3600" b="1" i="0">
                <a:solidFill>
                  <a:srgbClr val="F4F0E2"/>
                </a:solidFill>
              </a:defRPr>
            </a:pPr>
            <a:r>
              <a:rPr sz="3600" b="1" i="0">
                <a:solidFill>
                  <a:srgbClr val="F4F0E2"/>
                </a:solidFill>
              </a:rPr>
              <a:t>“Every periodic motion is simple harmonic.”</a:t>
            </a:r>
          </a:p>
        </p:txBody>
      </p:sp>
      <p:sp>
        <p:nvSpPr>
          <p:cNvPr id="7" name="correction-frame">
            <a:extLst>
              <a:ext uri="{FF2B5EF4-FFF2-40B4-BE49-F238E27FC236}">
                <a16:creationId xmlns:a16="http://schemas.microsoft.com/office/drawing/2014/main" id="{7E265389-F8CD-43C8-A8E9-C393183399D3}"/>
              </a:ext>
            </a:extLst>
          </p:cNvPr>
          <p:cNvSpPr>
            <a:spLocks noGrp="1"/>
          </p:cNvSpPr>
          <p:nvPr/>
        </p:nvSpPr>
        <p:spPr>
          <a:xfrm>
            <a:off x="666750" y="3048000"/>
            <a:ext cx="10858500" cy="857250"/>
          </a:xfrm>
          <a:prstGeom prst="roundRect">
            <a:avLst>
              <a:gd name="adj" fmla="val 13333"/>
            </a:avLst>
          </a:prstGeom>
          <a:solidFill>
            <a:srgbClr val="0B342E"/>
          </a:solidFill>
          <a:ln w="0">
            <a:noFill/>
            <a:prstDash val="solid"/>
          </a:ln>
        </p:spPr>
      </p:sp>
      <p:sp>
        <p:nvSpPr>
          <p:cNvPr id="8" name="correction">
            <a:extLst>
              <a:ext uri="{FF2B5EF4-FFF2-40B4-BE49-F238E27FC236}">
                <a16:creationId xmlns:a16="http://schemas.microsoft.com/office/drawing/2014/main" id="{5A6E050A-D75F-487F-A040-BCD091E20C34}"/>
              </a:ext>
            </a:extLst>
          </p:cNvPr>
          <p:cNvSpPr>
            <a:spLocks noGrp="1"/>
          </p:cNvSpPr>
          <p:nvPr/>
        </p:nvSpPr>
        <p:spPr>
          <a:xfrm>
            <a:off x="952500" y="3238500"/>
            <a:ext cx="10287000" cy="552450"/>
          </a:xfrm>
          <a:prstGeom prst="rect">
            <a:avLst/>
          </a:prstGeom>
          <a:noFill/>
          <a:ln w="0">
            <a:noFill/>
            <a:prstDash val="solid"/>
          </a:ln>
        </p:spPr>
        <p:txBody>
          <a:bodyPr/>
          <a:lstStyle/>
          <a:p>
            <a:pPr algn="ctr">
              <a:defRPr sz="2100" b="1" i="0">
                <a:solidFill>
                  <a:srgbClr val="F4F0E2"/>
                </a:solidFill>
              </a:defRPr>
            </a:pPr>
            <a:r>
              <a:rPr sz="2100" b="1" i="0">
                <a:solidFill>
                  <a:srgbClr val="F4F0E2"/>
                </a:solidFill>
              </a:rPr>
              <a:t>SHM specifically requires a = −ω²x; many periodic motions do not satisfy this linear relation.</a:t>
            </a:r>
          </a:p>
        </p:txBody>
      </p:sp>
      <p:sp>
        <p:nvSpPr>
          <p:cNvPr id="9" name="humor-line">
            <a:extLst>
              <a:ext uri="{FF2B5EF4-FFF2-40B4-BE49-F238E27FC236}">
                <a16:creationId xmlns:a16="http://schemas.microsoft.com/office/drawing/2014/main" id="{0B86ECDF-DC58-43C8-A460-A4DB4C7AEF60}"/>
              </a:ext>
            </a:extLst>
          </p:cNvPr>
          <p:cNvSpPr>
            <a:spLocks noGrp="1"/>
          </p:cNvSpPr>
          <p:nvPr/>
        </p:nvSpPr>
        <p:spPr>
          <a:xfrm>
            <a:off x="1238250" y="4324350"/>
            <a:ext cx="9715500" cy="723900"/>
          </a:xfrm>
          <a:prstGeom prst="rect">
            <a:avLst/>
          </a:prstGeom>
          <a:noFill/>
          <a:ln w="0">
            <a:noFill/>
            <a:prstDash val="solid"/>
          </a:ln>
        </p:spPr>
        <p:txBody>
          <a:bodyPr/>
          <a:lstStyle/>
          <a:p>
            <a:pPr algn="ctr">
              <a:defRPr sz="1950" b="0" i="1">
                <a:solidFill>
                  <a:srgbClr val="F4F0E2"/>
                </a:solidFill>
              </a:defRPr>
            </a:pPr>
            <a:r>
              <a:rPr sz="1950" b="0" i="1">
                <a:solidFill>
                  <a:srgbClr val="F4F0E2"/>
                </a:solidFill>
              </a:rPr>
              <a:t>Repeating is not enough to join the SHM club.</a:t>
            </a:r>
          </a:p>
        </p:txBody>
      </p:sp>
      <p:sp>
        <p:nvSpPr>
          <p:cNvPr id="10" name="misconception-check">
            <a:extLst>
              <a:ext uri="{FF2B5EF4-FFF2-40B4-BE49-F238E27FC236}">
                <a16:creationId xmlns:a16="http://schemas.microsoft.com/office/drawing/2014/main" id="{1F0B0D6D-48AA-4B4E-9758-37A4762703B1}"/>
              </a:ext>
            </a:extLst>
          </p:cNvPr>
          <p:cNvSpPr>
            <a:spLocks noGrp="1"/>
          </p:cNvSpPr>
          <p:nvPr/>
        </p:nvSpPr>
        <p:spPr>
          <a:xfrm>
            <a:off x="952500" y="5286375"/>
            <a:ext cx="10287000" cy="609600"/>
          </a:xfrm>
          <a:prstGeom prst="rect">
            <a:avLst/>
          </a:prstGeom>
          <a:noFill/>
          <a:ln w="0">
            <a:noFill/>
            <a:prstDash val="solid"/>
          </a:ln>
        </p:spPr>
        <p:txBody>
          <a:bodyPr/>
          <a:lstStyle/>
          <a:p>
            <a:pPr algn="ctr">
              <a:defRPr sz="1875" b="1" i="0">
                <a:solidFill>
                  <a:srgbClr val="F4F0E2"/>
                </a:solidFill>
              </a:defRPr>
            </a:pPr>
            <a:r>
              <a:rPr sz="1875" b="1" i="0">
                <a:solidFill>
                  <a:srgbClr val="F4F0E2"/>
                </a:solidFill>
              </a:rPr>
              <a:t>Mini-whiteboard: What graph test distinguishes SHM from other periodic motion?</a:t>
            </a:r>
          </a:p>
        </p:txBody>
      </p:sp>
    </p:spTree>
    <p:extLst>
      <p:ext uri="{BB962C8B-B14F-4D97-AF65-F5344CB8AC3E}">
        <p14:creationId xmlns:p14="http://schemas.microsoft.com/office/powerpoint/2010/main" val="1941754539"/>
      </p:ext>
    </p:extLst>
  </p:cSld>
  <p:clrMapOvr>
    <a:masterClrMapping/>
  </p:clrMapOvr>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5563</Words>
  <Application>Microsoft Office PowerPoint</Application>
  <DocSecurity>0</DocSecurity>
  <PresentationFormat>Widescreen</PresentationFormat>
  <Paragraphs>393</Paragraphs>
  <Slides>13</Slides>
  <Notes>13</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13</vt:i4>
      </vt:variant>
    </vt:vector>
  </HeadingPairs>
  <TitlesOfParts>
    <vt:vector size="15" baseType="lpstr">
      <vt:lpstr>Calibri</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Giovanni Alexander Rojas</cp:lastModifiedBy>
  <cp:revision>3</cp:revision>
  <dcterms:created xsi:type="dcterms:W3CDTF">2026-08-14T20:14:46Z</dcterms:created>
  <dcterms:modified xsi:type="dcterms:W3CDTF">2026-08-15T16:01:27Z</dcterms:modified>
</cp:coreProperties>
</file>