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Contact force on the ball</c:v>
          </c:tx>
          <c:spPr>
            <a:ln w="28575">
              <a:solidFill>
                <a:srgbClr val="B83724"/>
              </a:solidFill>
              <a:prstDash val="solid"/>
            </a:ln>
          </c:spPr>
          <c:marker>
            <c:symbol val="circle"/>
            <c:size val="7"/>
            <c:spPr>
              <a:solidFill>
                <a:srgbClr val="B83724"/>
              </a:solidFill>
            </c:spPr>
          </c:marker>
          <c:xVal>
            <c:numLit>
              <c:formatCode>General</c:formatCode>
              <c:ptCount val="5"/>
              <c:pt idx="0">
                <c:v>0</c:v>
              </c:pt>
              <c:pt idx="1">
                <c:v>100</c:v>
              </c:pt>
              <c:pt idx="2">
                <c:v>200</c:v>
              </c:pt>
              <c:pt idx="3">
                <c:v>300</c:v>
              </c:pt>
              <c:pt idx="4">
                <c:v>400</c:v>
              </c:pt>
            </c:numLit>
          </c:xVal>
          <c:yVal>
            <c:numLit>
              <c:formatCode>General</c:formatCode>
              <c:ptCount val="5"/>
              <c:pt idx="0">
                <c:v>0</c:v>
              </c:pt>
              <c:pt idx="1">
                <c:v>200</c:v>
              </c:pt>
              <c:pt idx="2">
                <c:v>400</c:v>
              </c:pt>
              <c:pt idx="3">
                <c:v>200</c:v>
              </c:pt>
              <c:pt idx="4">
                <c:v>0</c:v>
              </c:pt>
            </c:numLit>
          </c:yVal>
          <c:smooth val="0"/>
          <c:extLst>
            <c:ext xmlns:c16="http://schemas.microsoft.com/office/drawing/2014/chart" uri="{C3380CC4-5D6E-409C-BE32-E72D297353CC}">
              <c16:uniqueId val="{00000000-FDA8-4677-A39E-68C01AEFF131}"/>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Force / N</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100"/>
      </c:valAx>
      <c:valAx>
        <c:axId val="48650112"/>
        <c:scaling>
          <c:orientation val="minMax"/>
        </c:scaling>
        <c:delete val="0"/>
        <c:axPos val="b"/>
        <c:title>
          <c:tx>
            <c:rich>
              <a:bodyPr/>
              <a:lstStyle/>
              <a:p>
                <a:r>
                  <a:t>Time / ms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0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A dark-green opening slide with the exact topic title “Linear Momentum”, an accent ring for group AP1, and a single hook question.</a:t>
            </a:r>
          </a:p>
          <a:p>
            <a:r>
              <a:t>[Teacher cue]</a:t>
            </a:r>
          </a:p>
          <a:p>
            <a:r>
              <a:t>Ask the hook question before revealing any explanation. Listen for the representations students choose, then connect their answers to AP unit 4.</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[Quiz answers] 1. p = mv — It is one of the unit’s governing relationships. 2. 1.B — Practice 1.B is creating quantitative graphs with scales and units. 3. Momentum conservation requires a defined system with negligible external impulse during the interval.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Five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B730D-BC9C-C27F-43A4-16B1B72499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4B0329-115D-FE2E-4C70-AD51757FEC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74F5E4-461B-4587-65F1-5C32307FE47D}"/>
              </a:ext>
            </a:extLst>
          </p:cNvPr>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system, BEFORE, 2 kg, 4 m/s, 3 kg, at rest, AFTER, 5 kg stuck. A caption reads: Draw the boundary first: momentum is only conserved for the system you actually drew.</a:t>
            </a:r>
          </a:p>
          <a:p>
            <a:r>
              <a:t>[Teacher cue]</a:t>
            </a:r>
          </a:p>
          <a:p>
            <a:r>
              <a:t>Explain one governing idea at a time. Ask students to restate it using one vocabulary word, then reveal the equation only after its variables and mathematical boundary are named.</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58448BF6-8AFC-3EEE-3111-85D9BE8F6997}"/>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71117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An editable scatter chart plots Force in N against Time in s; Time is converted from seconds to milliseconds; Force remains in N.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estimate impulse from the triangular area and predict what a longer stopping time does to peak force for the same area.</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[Quantitative visual] Values: Editable model data: (0, 0), (0.1, 200), (0.2, 400), (0.3, 200), (0.4, 0). Data: illustrative lesson data. Scale: 0 to 400 N.</a:t>
            </a:r>
          </a:p>
          <a:p>
            <a:r>
              <a:t>Units: x uses s; y uses newtons.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Choose right positive: vi = +12, vf = −8.0. 2) Δp = m(vf − vi). 3) Substitute: 0.20(−8.0 − 12). Answer: J = −4.0 N·s, or 4.0 N·s left.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[Worked problem] Steps: 1) (2.0)(4.0) + 0 = (5.0)vf 2) vf = 8.0/5.0 3) Check the direction, significant figures and physical meaning of the result. Answer: vf = 1.6 m/s right.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1: Algebra-Based Course and Exam Description (Fall 2024 frameworks · current in 2026), https://apcentral.collegeboard.org/media/pdf/ap-physics-1-course-and-exam-description.pdf</a:t>
            </a:r>
          </a:p>
          <a:p>
            <a:r>
              <a:t>College Board course page, https://apcentral.collegeboard.org/courses/ap-physics-1</a:t>
            </a:r>
          </a:p>
          <a:p>
            <a:r>
              <a:t>GioPhysics lesson route, https://giophysics.com/chapter-9/linear-momentum</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Momentum is a vector property of a moving object.; Impulse equals change in momentum.; Momentum is conserved for a system with negligible external impulse.; Collision type determines whether kinetic energy is conserved.</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Algebra, geometry, trigonometry, proportional reasoning and graph slopes/areas; no calculus is required.</a:t>
            </a:r>
          </a:p>
          <a:p>
            <a:r>
              <a:t>[Safety]</a:t>
            </a:r>
          </a:p>
          <a:p>
            <a:r>
              <a:t>Follow the school risk assessment, secure apparatus and keep movement routes clear.</a:t>
            </a:r>
          </a:p>
          <a:p>
            <a:r>
              <a:t>[Humor] Momentum conservation needs a guest list: define the system.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C8C45CB8-348B-42CD-B518-7CDC9A2266AF}"/>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FF642E18-A35D-4148-8CFA-78A80BD7C860}"/>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AP PHYSICS 1: ALGEBRA-BASED · UNIT 4 · 10–15% OF MCQ SECTION</a:t>
            </a:r>
          </a:p>
        </p:txBody>
      </p:sp>
      <p:sp>
        <p:nvSpPr>
          <p:cNvPr id="3" name="topic-title">
            <a:extLst>
              <a:ext uri="{FF2B5EF4-FFF2-40B4-BE49-F238E27FC236}">
                <a16:creationId xmlns:a16="http://schemas.microsoft.com/office/drawing/2014/main" id="{74A9977D-CE34-45A6-8DEF-85FD30906EF2}"/>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Linear Momentum</a:t>
            </a:r>
          </a:p>
        </p:txBody>
      </p:sp>
      <p:sp>
        <p:nvSpPr>
          <p:cNvPr id="4" name="lesson-title">
            <a:extLst>
              <a:ext uri="{FF2B5EF4-FFF2-40B4-BE49-F238E27FC236}">
                <a16:creationId xmlns:a16="http://schemas.microsoft.com/office/drawing/2014/main" id="{BE3F3BD6-9F96-4E4D-B47F-3DB00448A33C}"/>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The Soft Landing</a:t>
            </a:r>
          </a:p>
        </p:txBody>
      </p:sp>
      <p:sp>
        <p:nvSpPr>
          <p:cNvPr id="5" name="lesson-hook">
            <a:extLst>
              <a:ext uri="{FF2B5EF4-FFF2-40B4-BE49-F238E27FC236}">
                <a16:creationId xmlns:a16="http://schemas.microsoft.com/office/drawing/2014/main" id="{DB601A96-1AC8-4D24-8114-B782290C7CCD}"/>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Why does bending your knees when landing reduce force even though your momentum change is the same?</a:t>
            </a:r>
          </a:p>
        </p:txBody>
      </p:sp>
      <p:sp>
        <p:nvSpPr>
          <p:cNvPr id="6" name="topic-ring">
            <a:extLst>
              <a:ext uri="{FF2B5EF4-FFF2-40B4-BE49-F238E27FC236}">
                <a16:creationId xmlns:a16="http://schemas.microsoft.com/office/drawing/2014/main" id="{86E0BBF7-02C6-4005-A371-F80CE962EEA8}"/>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A21D2C47-8DBC-443B-9C92-F4D9D4F16B2E}"/>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3DE120BF-3BAD-4338-BE4F-349CDB9F2ED4}"/>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ALGEBRA-BASED · NO CALCULUS REQUIRED</a:t>
            </a:r>
          </a:p>
        </p:txBody>
      </p:sp>
      <p:sp>
        <p:nvSpPr>
          <p:cNvPr id="9" name="group-label">
            <a:extLst>
              <a:ext uri="{FF2B5EF4-FFF2-40B4-BE49-F238E27FC236}">
                <a16:creationId xmlns:a16="http://schemas.microsoft.com/office/drawing/2014/main" id="{B85BB430-26F7-4EBD-A6F7-963F097C864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4 · AP PHYSICS 1: ALGEBRA-BASED</a:t>
            </a:r>
          </a:p>
        </p:txBody>
      </p:sp>
      <p:sp>
        <p:nvSpPr>
          <p:cNvPr id="10" name="page-number">
            <a:extLst>
              <a:ext uri="{FF2B5EF4-FFF2-40B4-BE49-F238E27FC236}">
                <a16:creationId xmlns:a16="http://schemas.microsoft.com/office/drawing/2014/main" id="{43806FAF-FEA3-4628-836D-487A1D32AB9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593D710F-D414-4B6A-AB5B-95E2BF1AE421}"/>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57F1D168-9272-48B8-B5E1-F1CD6B75253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AP1-U4 · 10–15%</a:t>
            </a:r>
          </a:p>
        </p:txBody>
      </p:sp>
    </p:spTree>
    <p:extLst>
      <p:ext uri="{BB962C8B-B14F-4D97-AF65-F5344CB8AC3E}">
        <p14:creationId xmlns:p14="http://schemas.microsoft.com/office/powerpoint/2010/main" val="389934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3E1008F4-98FC-45FC-BCF1-CB9DF885DA0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4 · AP PHYSICS 1: ALGEBRA-BASED</a:t>
            </a:r>
          </a:p>
        </p:txBody>
      </p:sp>
      <p:sp>
        <p:nvSpPr>
          <p:cNvPr id="2" name="page-number">
            <a:extLst>
              <a:ext uri="{FF2B5EF4-FFF2-40B4-BE49-F238E27FC236}">
                <a16:creationId xmlns:a16="http://schemas.microsoft.com/office/drawing/2014/main" id="{D5FEE1ED-126D-47BE-8465-8D8DA5E4C81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28E0CDB9-3F65-4C28-8081-BA299283A4B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528C12E-C2CA-4A95-85A4-0DDE2B0F49D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AP1-U4 · 10–15%</a:t>
            </a:r>
          </a:p>
        </p:txBody>
      </p:sp>
      <p:sp>
        <p:nvSpPr>
          <p:cNvPr id="5" name="slide-title">
            <a:extLst>
              <a:ext uri="{FF2B5EF4-FFF2-40B4-BE49-F238E27FC236}">
                <a16:creationId xmlns:a16="http://schemas.microsoft.com/office/drawing/2014/main" id="{5444C326-E7F0-49D8-9545-67780161B05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A0B44B3E-8DB3-4333-BA97-F715168F6856}"/>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3 MARKS · DERIVE · CALCULATE · JUSTIFY</a:t>
            </a:r>
          </a:p>
        </p:txBody>
      </p:sp>
      <p:sp>
        <p:nvSpPr>
          <p:cNvPr id="7" name="exam-question-frame">
            <a:extLst>
              <a:ext uri="{FF2B5EF4-FFF2-40B4-BE49-F238E27FC236}">
                <a16:creationId xmlns:a16="http://schemas.microsoft.com/office/drawing/2014/main" id="{721846CE-1FCA-4B9C-8311-DA0C0F343EDE}"/>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9D647334-9EB1-49FC-A718-FB8F135D99D9}"/>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1.0 kg cart moving 5.0 m/s right collides and rebounds at 1.0 m/s left from a 2.0 kg cart initially at rest. Find the second cart’s final velocity and identify whether kinetic energy is conserved.</a:t>
            </a:r>
          </a:p>
        </p:txBody>
      </p:sp>
      <p:sp>
        <p:nvSpPr>
          <p:cNvPr id="9" name="exam-method-frame">
            <a:extLst>
              <a:ext uri="{FF2B5EF4-FFF2-40B4-BE49-F238E27FC236}">
                <a16:creationId xmlns:a16="http://schemas.microsoft.com/office/drawing/2014/main" id="{07493F3B-E6B9-4A5F-BDEC-3B1FC3749CA2}"/>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564C017E-A917-4029-942A-F0586BE96AB6}"/>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CBFA4032-F82E-4BC1-A537-2B8873D1FF7F}"/>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4060504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230A7729-2906-420E-8153-5017FCF3D82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4 · AP PHYSICS 1: ALGEBRA-BASED</a:t>
            </a:r>
          </a:p>
        </p:txBody>
      </p:sp>
      <p:sp>
        <p:nvSpPr>
          <p:cNvPr id="2" name="page-number">
            <a:extLst>
              <a:ext uri="{FF2B5EF4-FFF2-40B4-BE49-F238E27FC236}">
                <a16:creationId xmlns:a16="http://schemas.microsoft.com/office/drawing/2014/main" id="{27D03573-A5B5-4132-902F-22F8E056D53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B222F12D-C8DC-4CFB-A074-5D6D9CC9CC4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06ECA80-DC0E-4799-8A7D-20FF845497A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AP1-U4 · 10–15%</a:t>
            </a:r>
          </a:p>
        </p:txBody>
      </p:sp>
      <p:sp>
        <p:nvSpPr>
          <p:cNvPr id="5" name="slide-title">
            <a:extLst>
              <a:ext uri="{FF2B5EF4-FFF2-40B4-BE49-F238E27FC236}">
                <a16:creationId xmlns:a16="http://schemas.microsoft.com/office/drawing/2014/main" id="{1A595B02-7912-42C4-86D5-C001C2FEF43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92A54775-11F8-4929-BD81-E8CDECF0027B}"/>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7101662D-6F52-4729-9907-60D4D0307BC3}"/>
              </a:ext>
            </a:extLst>
          </p:cNvPr>
          <p:cNvSpPr>
            <a:spLocks noGrp="1"/>
          </p:cNvSpPr>
          <p:nvPr/>
        </p:nvSpPr>
        <p:spPr>
          <a:xfrm>
            <a:off x="666750" y="2266950"/>
            <a:ext cx="457200" cy="457200"/>
          </a:xfrm>
          <a:prstGeom prst="ellipse">
            <a:avLst/>
          </a:prstGeom>
          <a:solidFill>
            <a:srgbClr val="B83724"/>
          </a:solidFill>
          <a:ln w="0">
            <a:noFill/>
            <a:prstDash val="solid"/>
          </a:ln>
        </p:spPr>
      </p:sp>
      <p:sp>
        <p:nvSpPr>
          <p:cNvPr id="8" name="mark-number-text-1">
            <a:extLst>
              <a:ext uri="{FF2B5EF4-FFF2-40B4-BE49-F238E27FC236}">
                <a16:creationId xmlns:a16="http://schemas.microsoft.com/office/drawing/2014/main" id="{66A82D0E-50B2-4369-A823-35EEE3FEC38C}"/>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16722DBB-C6C3-4618-BBC1-17A7AAA9854C}"/>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Momentum: 5.0 = −1.0 + 2v, so v = 3.0 m/s right.</a:t>
            </a:r>
          </a:p>
        </p:txBody>
      </p:sp>
      <p:sp>
        <p:nvSpPr>
          <p:cNvPr id="10" name="mark-number-2">
            <a:extLst>
              <a:ext uri="{FF2B5EF4-FFF2-40B4-BE49-F238E27FC236}">
                <a16:creationId xmlns:a16="http://schemas.microsoft.com/office/drawing/2014/main" id="{E6A4F840-89CF-4320-AE60-58683EE4A3DA}"/>
              </a:ext>
            </a:extLst>
          </p:cNvPr>
          <p:cNvSpPr>
            <a:spLocks noGrp="1"/>
          </p:cNvSpPr>
          <p:nvPr/>
        </p:nvSpPr>
        <p:spPr>
          <a:xfrm>
            <a:off x="666750" y="3333750"/>
            <a:ext cx="457200" cy="457200"/>
          </a:xfrm>
          <a:prstGeom prst="ellipse">
            <a:avLst/>
          </a:prstGeom>
          <a:solidFill>
            <a:srgbClr val="B83724"/>
          </a:solidFill>
          <a:ln w="0">
            <a:noFill/>
            <a:prstDash val="solid"/>
          </a:ln>
        </p:spPr>
      </p:sp>
      <p:sp>
        <p:nvSpPr>
          <p:cNvPr id="11" name="mark-number-text-2">
            <a:extLst>
              <a:ext uri="{FF2B5EF4-FFF2-40B4-BE49-F238E27FC236}">
                <a16:creationId xmlns:a16="http://schemas.microsoft.com/office/drawing/2014/main" id="{FFB3D789-0683-44CF-8B21-F919141DB5D0}"/>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F9B6986C-CC67-4636-B42E-D0DDDC9509E2}"/>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Ki = 12.5 J.</a:t>
            </a:r>
          </a:p>
        </p:txBody>
      </p:sp>
      <p:sp>
        <p:nvSpPr>
          <p:cNvPr id="13" name="mark-number-3">
            <a:extLst>
              <a:ext uri="{FF2B5EF4-FFF2-40B4-BE49-F238E27FC236}">
                <a16:creationId xmlns:a16="http://schemas.microsoft.com/office/drawing/2014/main" id="{FD7565DB-9DB4-43A5-ADC2-EEE95B20D89D}"/>
              </a:ext>
            </a:extLst>
          </p:cNvPr>
          <p:cNvSpPr>
            <a:spLocks noGrp="1"/>
          </p:cNvSpPr>
          <p:nvPr/>
        </p:nvSpPr>
        <p:spPr>
          <a:xfrm>
            <a:off x="666750" y="4400550"/>
            <a:ext cx="457200" cy="457200"/>
          </a:xfrm>
          <a:prstGeom prst="ellipse">
            <a:avLst/>
          </a:prstGeom>
          <a:solidFill>
            <a:srgbClr val="B83724"/>
          </a:solidFill>
          <a:ln w="0">
            <a:noFill/>
            <a:prstDash val="solid"/>
          </a:ln>
        </p:spPr>
      </p:sp>
      <p:sp>
        <p:nvSpPr>
          <p:cNvPr id="14" name="mark-number-text-3">
            <a:extLst>
              <a:ext uri="{FF2B5EF4-FFF2-40B4-BE49-F238E27FC236}">
                <a16:creationId xmlns:a16="http://schemas.microsoft.com/office/drawing/2014/main" id="{2AEB4A0D-261D-42C2-AA91-005D441E03AF}"/>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F4326245-2408-4D0D-85D4-3A9B987AB746}"/>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Kf = 0.5 + 9.0 = 9.5 J, so kinetic energy is not conserved.</a:t>
            </a:r>
          </a:p>
        </p:txBody>
      </p:sp>
      <p:sp>
        <p:nvSpPr>
          <p:cNvPr id="16" name="improvement-band">
            <a:extLst>
              <a:ext uri="{FF2B5EF4-FFF2-40B4-BE49-F238E27FC236}">
                <a16:creationId xmlns:a16="http://schemas.microsoft.com/office/drawing/2014/main" id="{8E8B912D-F620-46BA-8424-F6998561D8F2}"/>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ADBA5A08-F2E7-4822-9237-95821675EECC}"/>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3302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DE4EECB6-E6B6-4D1C-8203-88823F8FFF2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4 · AP PHYSICS 1: ALGEBRA-BASED</a:t>
            </a:r>
          </a:p>
        </p:txBody>
      </p:sp>
      <p:sp>
        <p:nvSpPr>
          <p:cNvPr id="2" name="page-number">
            <a:extLst>
              <a:ext uri="{FF2B5EF4-FFF2-40B4-BE49-F238E27FC236}">
                <a16:creationId xmlns:a16="http://schemas.microsoft.com/office/drawing/2014/main" id="{0C05768C-37FA-4523-B09D-7522E2DA308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528AB4BB-CE59-448B-BB9A-A31F68A51D5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DBAFC17-C88B-49A7-9383-21B36B90E6A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AP1-U4 · 10–15%</a:t>
            </a:r>
          </a:p>
        </p:txBody>
      </p:sp>
      <p:sp>
        <p:nvSpPr>
          <p:cNvPr id="5" name="slide-title">
            <a:extLst>
              <a:ext uri="{FF2B5EF4-FFF2-40B4-BE49-F238E27FC236}">
                <a16:creationId xmlns:a16="http://schemas.microsoft.com/office/drawing/2014/main" id="{7416AC0B-584F-4CB1-998B-2BA3C81D8AD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2FB23CBA-AD28-483D-A778-5B356C05F6CF}"/>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AD223742-FA56-43E5-A72D-2FA456CDEE48}"/>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Q1</a:t>
            </a:r>
          </a:p>
        </p:txBody>
      </p:sp>
      <p:sp>
        <p:nvSpPr>
          <p:cNvPr id="8" name="quiz-question-1">
            <a:extLst>
              <a:ext uri="{FF2B5EF4-FFF2-40B4-BE49-F238E27FC236}">
                <a16:creationId xmlns:a16="http://schemas.microsoft.com/office/drawing/2014/main" id="{78E5B141-CDAE-4C8C-BE6B-EF129D775563}"/>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3961D5B8-DE97-46B8-AF88-B32A3853B59B}"/>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p = mv · B speed = distance only · C energy = force/time · D field = charge × time</a:t>
            </a:r>
          </a:p>
        </p:txBody>
      </p:sp>
      <p:sp>
        <p:nvSpPr>
          <p:cNvPr id="10" name="rule-70-425">
            <a:extLst>
              <a:ext uri="{FF2B5EF4-FFF2-40B4-BE49-F238E27FC236}">
                <a16:creationId xmlns:a16="http://schemas.microsoft.com/office/drawing/2014/main" id="{2133EC30-5391-4012-A9C7-7CFAD5E8C565}"/>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0E3A4357-4F58-461B-A9B2-1B9C896606E5}"/>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Q2</a:t>
            </a:r>
          </a:p>
        </p:txBody>
      </p:sp>
      <p:sp>
        <p:nvSpPr>
          <p:cNvPr id="12" name="quiz-question-2">
            <a:extLst>
              <a:ext uri="{FF2B5EF4-FFF2-40B4-BE49-F238E27FC236}">
                <a16:creationId xmlns:a16="http://schemas.microsoft.com/office/drawing/2014/main" id="{2206F7B6-CBBC-4C54-BFEA-6C2EFCAD6F72}"/>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839B2D72-947B-4D3E-A5DF-A8DB0349425A}"/>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36CCED89-6D22-4E8C-9D5A-6B0780E5F80D}"/>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30C1F68F-2D73-4946-84A5-C4C267BD5D05}"/>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Q3</a:t>
            </a:r>
          </a:p>
        </p:txBody>
      </p:sp>
      <p:sp>
        <p:nvSpPr>
          <p:cNvPr id="16" name="quiz-question-3">
            <a:extLst>
              <a:ext uri="{FF2B5EF4-FFF2-40B4-BE49-F238E27FC236}">
                <a16:creationId xmlns:a16="http://schemas.microsoft.com/office/drawing/2014/main" id="{3E9CC6CB-C1A4-4290-8865-2E5E2F7F00C1}"/>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19790911-A287-4D43-8E85-01CAC1747989}"/>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Momentum conservation requires a defined system…during the interval. · B Momentum is conserved in every collision,…system is chosen. · C Signs and units never matter · D A graph is decorative</a:t>
            </a:r>
          </a:p>
        </p:txBody>
      </p:sp>
      <p:sp>
        <p:nvSpPr>
          <p:cNvPr id="18" name="quiz-question-label-4">
            <a:extLst>
              <a:ext uri="{FF2B5EF4-FFF2-40B4-BE49-F238E27FC236}">
                <a16:creationId xmlns:a16="http://schemas.microsoft.com/office/drawing/2014/main" id="{D8EA8373-8721-42E0-8F99-A1D3EE4161FF}"/>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Q4</a:t>
            </a:r>
          </a:p>
        </p:txBody>
      </p:sp>
      <p:sp>
        <p:nvSpPr>
          <p:cNvPr id="19" name="quiz-question-4">
            <a:extLst>
              <a:ext uri="{FF2B5EF4-FFF2-40B4-BE49-F238E27FC236}">
                <a16:creationId xmlns:a16="http://schemas.microsoft.com/office/drawing/2014/main" id="{B4D3D44B-307D-40FA-8F6F-9FD2BF6B73C6}"/>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89D9B176-C925-46DB-9A38-583EEA92C657}"/>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2303184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9D6368E2-BE5B-4AFF-89B3-76D55E0C801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4 · AP PHYSICS 1: ALGEBRA-BASED</a:t>
            </a:r>
          </a:p>
        </p:txBody>
      </p:sp>
      <p:sp>
        <p:nvSpPr>
          <p:cNvPr id="2" name="page-number">
            <a:extLst>
              <a:ext uri="{FF2B5EF4-FFF2-40B4-BE49-F238E27FC236}">
                <a16:creationId xmlns:a16="http://schemas.microsoft.com/office/drawing/2014/main" id="{7FB93EE6-2E68-4D3F-AD95-0CA3813A9F5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D8013940-FA80-42AB-A3AB-3E37B0965D30}"/>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04E8F162-22A0-48F1-BAE9-C49E28BCDC0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AP1-U4 · 10–15%</a:t>
            </a:r>
          </a:p>
        </p:txBody>
      </p:sp>
      <p:sp>
        <p:nvSpPr>
          <p:cNvPr id="5" name="slide-title">
            <a:extLst>
              <a:ext uri="{FF2B5EF4-FFF2-40B4-BE49-F238E27FC236}">
                <a16:creationId xmlns:a16="http://schemas.microsoft.com/office/drawing/2014/main" id="{DE1F1CB0-34E8-4EB8-8863-510E5E30BC4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D4064AEC-EE6B-4616-8DB6-02A9661CFEEA}"/>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6749C99B-4FC2-4664-8848-3BC3E5D5C00B}"/>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796F332B-D7A0-402C-BC3B-E82E25BF9BAC}"/>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p = mv</a:t>
            </a:r>
          </a:p>
        </p:txBody>
      </p:sp>
      <p:sp>
        <p:nvSpPr>
          <p:cNvPr id="9" name="answer-reason-1">
            <a:extLst>
              <a:ext uri="{FF2B5EF4-FFF2-40B4-BE49-F238E27FC236}">
                <a16:creationId xmlns:a16="http://schemas.microsoft.com/office/drawing/2014/main" id="{DAAB1A6D-8904-474B-8C6D-AA1450589FEE}"/>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599851F2-EEF5-4AF0-9509-C8525869D578}"/>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D42148BE-D095-4C2F-943B-1168D5C28D8A}"/>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22690CC0-ACDB-4671-82C4-3F06567AE35F}"/>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78DE8C5D-D97D-422A-A4B3-E2B68BE5CBF9}"/>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1.B</a:t>
            </a:r>
          </a:p>
        </p:txBody>
      </p:sp>
      <p:sp>
        <p:nvSpPr>
          <p:cNvPr id="14" name="answer-reason-2">
            <a:extLst>
              <a:ext uri="{FF2B5EF4-FFF2-40B4-BE49-F238E27FC236}">
                <a16:creationId xmlns:a16="http://schemas.microsoft.com/office/drawing/2014/main" id="{C8BE75A2-1ADF-41BE-B3E9-C67F959A1327}"/>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93030AFF-B1CF-4A71-8A1E-938DF18CD888}"/>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F2069670-6BC7-4768-9322-90AED146DC0D}"/>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7C2DA45B-F1AD-4021-950A-494938472A4F}"/>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26ABAC9D-97F5-46E1-A6E1-A4E39B33B3F5}"/>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Momentum conservation requires a defined system with negligible external impulse during the interval.</a:t>
            </a:r>
          </a:p>
        </p:txBody>
      </p:sp>
      <p:sp>
        <p:nvSpPr>
          <p:cNvPr id="19" name="answer-reason-3">
            <a:extLst>
              <a:ext uri="{FF2B5EF4-FFF2-40B4-BE49-F238E27FC236}">
                <a16:creationId xmlns:a16="http://schemas.microsoft.com/office/drawing/2014/main" id="{570E89F4-F9CD-4741-B0E9-76F4DB9B978D}"/>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63EBC35F-86D1-4E04-93AC-B847B07D7DE6}"/>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1C9E0176-9576-4242-917D-6D619B765195}"/>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DF8E0C24-EA87-461A-95E4-550ABBA00D99}"/>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87F931A3-CEBD-49AF-A8DE-A15C3F97D9AE}"/>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Answer: Units and a physical interpretation</a:t>
            </a:r>
          </a:p>
        </p:txBody>
      </p:sp>
      <p:sp>
        <p:nvSpPr>
          <p:cNvPr id="24" name="answer-reason-4">
            <a:extLst>
              <a:ext uri="{FF2B5EF4-FFF2-40B4-BE49-F238E27FC236}">
                <a16:creationId xmlns:a16="http://schemas.microsoft.com/office/drawing/2014/main" id="{094E9FB1-02A3-4051-B78C-2AE696EC5066}"/>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354FD203-CED6-4A58-8C91-EDAE69C45168}"/>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621714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E1B4121D-E0A7-4776-931D-A0DDD4D45D7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4 · AP PHYSICS 1: ALGEBRA-BASED</a:t>
            </a:r>
          </a:p>
        </p:txBody>
      </p:sp>
      <p:sp>
        <p:nvSpPr>
          <p:cNvPr id="2" name="page-number">
            <a:extLst>
              <a:ext uri="{FF2B5EF4-FFF2-40B4-BE49-F238E27FC236}">
                <a16:creationId xmlns:a16="http://schemas.microsoft.com/office/drawing/2014/main" id="{0D8ED2C3-2E80-4DB1-8D97-1E9769B2810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213923E9-E27E-40FD-AC2C-114608B72B2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A42C920-79B0-4F7C-97B2-9BF2DA30926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AP1-U4 · 10–15%</a:t>
            </a:r>
          </a:p>
        </p:txBody>
      </p:sp>
      <p:sp>
        <p:nvSpPr>
          <p:cNvPr id="5" name="slide-title">
            <a:extLst>
              <a:ext uri="{FF2B5EF4-FFF2-40B4-BE49-F238E27FC236}">
                <a16:creationId xmlns:a16="http://schemas.microsoft.com/office/drawing/2014/main" id="{078663A8-EF70-4D3E-AD0E-EC7ADA89465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1B83943A-6EE0-4829-A88F-C7EEF53F0D09}"/>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7CB539CA-3526-4F9D-920A-5087763560C0}"/>
              </a:ext>
            </a:extLst>
          </p:cNvPr>
          <p:cNvSpPr>
            <a:spLocks noGrp="1"/>
          </p:cNvSpPr>
          <p:nvPr/>
        </p:nvSpPr>
        <p:spPr>
          <a:xfrm>
            <a:off x="723900" y="2209800"/>
            <a:ext cx="495300" cy="495300"/>
          </a:xfrm>
          <a:prstGeom prst="ellipse">
            <a:avLst/>
          </a:prstGeom>
          <a:solidFill>
            <a:srgbClr val="B83724"/>
          </a:solidFill>
          <a:ln w="0">
            <a:noFill/>
            <a:prstDash val="solid"/>
          </a:ln>
        </p:spPr>
      </p:sp>
      <p:sp>
        <p:nvSpPr>
          <p:cNvPr id="8" name="retrieval-number-text-1">
            <a:extLst>
              <a:ext uri="{FF2B5EF4-FFF2-40B4-BE49-F238E27FC236}">
                <a16:creationId xmlns:a16="http://schemas.microsoft.com/office/drawing/2014/main" id="{50C87054-F041-4B09-889C-9366D4ED020C}"/>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B570E692-35EA-49E1-9B40-FC431B7CCF4C}"/>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0.15 kg ball moves at 20 m/s. Find its momentum and its kinetic energy.</a:t>
            </a:r>
          </a:p>
        </p:txBody>
      </p:sp>
      <p:sp>
        <p:nvSpPr>
          <p:cNvPr id="10" name="retrieval-number-2">
            <a:extLst>
              <a:ext uri="{FF2B5EF4-FFF2-40B4-BE49-F238E27FC236}">
                <a16:creationId xmlns:a16="http://schemas.microsoft.com/office/drawing/2014/main" id="{424B6E9B-1DB7-4005-8736-645619CC5534}"/>
              </a:ext>
            </a:extLst>
          </p:cNvPr>
          <p:cNvSpPr>
            <a:spLocks noGrp="1"/>
          </p:cNvSpPr>
          <p:nvPr/>
        </p:nvSpPr>
        <p:spPr>
          <a:xfrm>
            <a:off x="723900" y="3276600"/>
            <a:ext cx="495300" cy="495300"/>
          </a:xfrm>
          <a:prstGeom prst="ellipse">
            <a:avLst/>
          </a:prstGeom>
          <a:solidFill>
            <a:srgbClr val="B83724"/>
          </a:solidFill>
          <a:ln w="0">
            <a:noFill/>
            <a:prstDash val="solid"/>
          </a:ln>
        </p:spPr>
      </p:sp>
      <p:sp>
        <p:nvSpPr>
          <p:cNvPr id="11" name="retrieval-number-text-2">
            <a:extLst>
              <a:ext uri="{FF2B5EF4-FFF2-40B4-BE49-F238E27FC236}">
                <a16:creationId xmlns:a16="http://schemas.microsoft.com/office/drawing/2014/main" id="{7850CFDC-016C-4220-A8EE-F13357FE95C5}"/>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B1CEB6FF-DB16-428C-82FA-2C6382070AD2}"/>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Write Newton’s second law and give the SI unit of each quantity in it.</a:t>
            </a:r>
          </a:p>
        </p:txBody>
      </p:sp>
      <p:sp>
        <p:nvSpPr>
          <p:cNvPr id="13" name="retrieval-number-3">
            <a:extLst>
              <a:ext uri="{FF2B5EF4-FFF2-40B4-BE49-F238E27FC236}">
                <a16:creationId xmlns:a16="http://schemas.microsoft.com/office/drawing/2014/main" id="{DAC51849-CA1A-496C-A843-82A6EDC368C7}"/>
              </a:ext>
            </a:extLst>
          </p:cNvPr>
          <p:cNvSpPr>
            <a:spLocks noGrp="1"/>
          </p:cNvSpPr>
          <p:nvPr/>
        </p:nvSpPr>
        <p:spPr>
          <a:xfrm>
            <a:off x="723900" y="4343400"/>
            <a:ext cx="495300" cy="495300"/>
          </a:xfrm>
          <a:prstGeom prst="ellipse">
            <a:avLst/>
          </a:prstGeom>
          <a:solidFill>
            <a:srgbClr val="B83724"/>
          </a:solidFill>
          <a:ln w="0">
            <a:noFill/>
            <a:prstDash val="solid"/>
          </a:ln>
        </p:spPr>
      </p:sp>
      <p:sp>
        <p:nvSpPr>
          <p:cNvPr id="14" name="retrieval-number-text-3">
            <a:extLst>
              <a:ext uri="{FF2B5EF4-FFF2-40B4-BE49-F238E27FC236}">
                <a16:creationId xmlns:a16="http://schemas.microsoft.com/office/drawing/2014/main" id="{1C7E7AF1-5D2D-4FB4-A7ED-689F98D7FA3C}"/>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2A916CAD-871D-4776-A982-183A7C1AD623}"/>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Two skaters stand at rest on frictionless ice and then push apart. What was the total momentum before the push?</a:t>
            </a:r>
          </a:p>
        </p:txBody>
      </p:sp>
      <p:sp>
        <p:nvSpPr>
          <p:cNvPr id="16" name="retrieval-close">
            <a:extLst>
              <a:ext uri="{FF2B5EF4-FFF2-40B4-BE49-F238E27FC236}">
                <a16:creationId xmlns:a16="http://schemas.microsoft.com/office/drawing/2014/main" id="{82931EE8-57C5-411A-98C6-466BEE16B986}"/>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Mini-whiteboard challenge: sketch or calculate one idea you expect to use today.</a:t>
            </a:r>
          </a:p>
        </p:txBody>
      </p:sp>
    </p:spTree>
    <p:extLst>
      <p:ext uri="{BB962C8B-B14F-4D97-AF65-F5344CB8AC3E}">
        <p14:creationId xmlns:p14="http://schemas.microsoft.com/office/powerpoint/2010/main" val="133981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B8F02945-C547-456B-A172-6499CD65793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4 · AP PHYSICS 1: ALGEBRA-BASED</a:t>
            </a:r>
          </a:p>
        </p:txBody>
      </p:sp>
      <p:sp>
        <p:nvSpPr>
          <p:cNvPr id="2" name="page-number">
            <a:extLst>
              <a:ext uri="{FF2B5EF4-FFF2-40B4-BE49-F238E27FC236}">
                <a16:creationId xmlns:a16="http://schemas.microsoft.com/office/drawing/2014/main" id="{E41754CE-26C4-4145-9730-875C8F97FEB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4E5AAFF5-191E-4F22-8C59-E77CD9EB46A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715FCD7-51B7-4435-83F5-67972FF0F27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AP1-U4 · 10–15%</a:t>
            </a:r>
          </a:p>
        </p:txBody>
      </p:sp>
      <p:sp>
        <p:nvSpPr>
          <p:cNvPr id="5" name="slide-title">
            <a:extLst>
              <a:ext uri="{FF2B5EF4-FFF2-40B4-BE49-F238E27FC236}">
                <a16:creationId xmlns:a16="http://schemas.microsoft.com/office/drawing/2014/main" id="{9C6657FC-AFA0-4F2B-ABA3-3194F9E753F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3F9F6556-11CA-428E-98DA-DCBAAA4EE1F0}"/>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01</a:t>
            </a:r>
          </a:p>
        </p:txBody>
      </p:sp>
      <p:sp>
        <p:nvSpPr>
          <p:cNvPr id="7" name="core-point-1">
            <a:extLst>
              <a:ext uri="{FF2B5EF4-FFF2-40B4-BE49-F238E27FC236}">
                <a16:creationId xmlns:a16="http://schemas.microsoft.com/office/drawing/2014/main" id="{6BE6B086-19A2-47E3-A8B9-DA5D6F880C4B}"/>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Momentum is a vector property of a moving object.</a:t>
            </a:r>
          </a:p>
        </p:txBody>
      </p:sp>
      <p:sp>
        <p:nvSpPr>
          <p:cNvPr id="8" name="core-index-2">
            <a:extLst>
              <a:ext uri="{FF2B5EF4-FFF2-40B4-BE49-F238E27FC236}">
                <a16:creationId xmlns:a16="http://schemas.microsoft.com/office/drawing/2014/main" id="{4F015615-A7F4-4710-ADF5-C05B5B196BC7}"/>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02</a:t>
            </a:r>
          </a:p>
        </p:txBody>
      </p:sp>
      <p:sp>
        <p:nvSpPr>
          <p:cNvPr id="9" name="core-point-2">
            <a:extLst>
              <a:ext uri="{FF2B5EF4-FFF2-40B4-BE49-F238E27FC236}">
                <a16:creationId xmlns:a16="http://schemas.microsoft.com/office/drawing/2014/main" id="{882AC410-479F-4AC5-9075-56EFC977AA2D}"/>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Impulse equals change in momentum.</a:t>
            </a:r>
          </a:p>
        </p:txBody>
      </p:sp>
      <p:sp>
        <p:nvSpPr>
          <p:cNvPr id="10" name="core-index-3">
            <a:extLst>
              <a:ext uri="{FF2B5EF4-FFF2-40B4-BE49-F238E27FC236}">
                <a16:creationId xmlns:a16="http://schemas.microsoft.com/office/drawing/2014/main" id="{A172603C-5F05-4A6A-BE11-16D9F422C31A}"/>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03</a:t>
            </a:r>
          </a:p>
        </p:txBody>
      </p:sp>
      <p:sp>
        <p:nvSpPr>
          <p:cNvPr id="11" name="core-point-3">
            <a:extLst>
              <a:ext uri="{FF2B5EF4-FFF2-40B4-BE49-F238E27FC236}">
                <a16:creationId xmlns:a16="http://schemas.microsoft.com/office/drawing/2014/main" id="{80F8DE02-84DC-46B6-8A6D-50A1689A9F59}"/>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Momentum is conserved for a system with negligible external impulse.</a:t>
            </a:r>
          </a:p>
        </p:txBody>
      </p:sp>
      <p:sp>
        <p:nvSpPr>
          <p:cNvPr id="12" name="core-index-4">
            <a:extLst>
              <a:ext uri="{FF2B5EF4-FFF2-40B4-BE49-F238E27FC236}">
                <a16:creationId xmlns:a16="http://schemas.microsoft.com/office/drawing/2014/main" id="{EDA0D8A8-8FD5-4C53-B87A-28CCCCB769A0}"/>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04</a:t>
            </a:r>
          </a:p>
        </p:txBody>
      </p:sp>
      <p:sp>
        <p:nvSpPr>
          <p:cNvPr id="23" name="core-index-5">
            <a:extLst>
              <a:ext uri="{FF2B5EF4-FFF2-40B4-BE49-F238E27FC236}">
                <a16:creationId xmlns:a16="http://schemas.microsoft.com/office/drawing/2014/main" id="{EDA0D8A8-8FD5-4C53-B87A-28CCCCB769A0}"/>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05</a:t>
            </a:r>
          </a:p>
        </p:txBody>
      </p:sp>
      <p:sp>
        <p:nvSpPr>
          <p:cNvPr id="13" name="core-point-4">
            <a:extLst>
              <a:ext uri="{FF2B5EF4-FFF2-40B4-BE49-F238E27FC236}">
                <a16:creationId xmlns:a16="http://schemas.microsoft.com/office/drawing/2014/main" id="{B0FA68A9-3327-4C32-8CDC-290223BAC66C}"/>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Collision type determines whether kinetic energy is conserved.</a:t>
            </a:r>
          </a:p>
        </p:txBody>
      </p:sp>
      <p:sp>
        <p:nvSpPr>
          <p:cNvPr id="24" name="core-point-5">
            <a:extLst>
              <a:ext uri="{FF2B5EF4-FFF2-40B4-BE49-F238E27FC236}">
                <a16:creationId xmlns:a16="http://schemas.microsoft.com/office/drawing/2014/main" id="{B0FA68A9-3327-4C32-8CDC-290223BAC66C}"/>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Algebra-based: Kinetic energy is unchanged in an elastic collision, falls in an inelastic one, and is least when the objects move off together.</a:t>
            </a:r>
          </a:p>
        </p:txBody>
      </p:sp>
      <p:sp>
        <p:nvSpPr>
          <p:cNvPr id="14" name="equation-panel">
            <a:extLst>
              <a:ext uri="{FF2B5EF4-FFF2-40B4-BE49-F238E27FC236}">
                <a16:creationId xmlns:a16="http://schemas.microsoft.com/office/drawing/2014/main" id="{D86E2458-1D47-48EF-AE13-577DD4B90A41}"/>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57F4C4AD-8D35-4A02-9C1C-0AD2113F0366}"/>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6" name="equation-expression-1">
            <a:extLst>
              <a:ext uri="{FF2B5EF4-FFF2-40B4-BE49-F238E27FC236}">
                <a16:creationId xmlns:a16="http://schemas.microsoft.com/office/drawing/2014/main" id="{5E702FB5-D941-4191-B1DE-BE71F1092D18}"/>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p = mv</a:t>
            </a:r>
          </a:p>
        </p:txBody>
      </p:sp>
      <p:sp>
        <p:nvSpPr>
          <p:cNvPr id="17" name="equation-units-1">
            <a:extLst>
              <a:ext uri="{FF2B5EF4-FFF2-40B4-BE49-F238E27FC236}">
                <a16:creationId xmlns:a16="http://schemas.microsoft.com/office/drawing/2014/main" id="{F571913A-D3F5-4462-BF04-29FC5C1B6A93}"/>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kg·m/s</a:t>
            </a:r>
          </a:p>
        </p:txBody>
      </p:sp>
      <p:sp>
        <p:nvSpPr>
          <p:cNvPr id="18" name="equation-expression-2">
            <a:extLst>
              <a:ext uri="{FF2B5EF4-FFF2-40B4-BE49-F238E27FC236}">
                <a16:creationId xmlns:a16="http://schemas.microsoft.com/office/drawing/2014/main" id="{70C61B1A-6D0C-494D-A5D9-7DCD4842D6D5}"/>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ALGEBRA-BASED · J = Δp = FavgΔt</a:t>
            </a:r>
          </a:p>
        </p:txBody>
      </p:sp>
      <p:sp>
        <p:nvSpPr>
          <p:cNvPr id="19" name="equation-units-2">
            <a:extLst>
              <a:ext uri="{FF2B5EF4-FFF2-40B4-BE49-F238E27FC236}">
                <a16:creationId xmlns:a16="http://schemas.microsoft.com/office/drawing/2014/main" id="{17CA1F81-2CD3-48AA-A51A-1D8A75ED508E}"/>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N·s</a:t>
            </a:r>
          </a:p>
        </p:txBody>
      </p:sp>
      <p:sp>
        <p:nvSpPr>
          <p:cNvPr id="20" name="vocabulary-label">
            <a:extLst>
              <a:ext uri="{FF2B5EF4-FFF2-40B4-BE49-F238E27FC236}">
                <a16:creationId xmlns:a16="http://schemas.microsoft.com/office/drawing/2014/main" id="{AE4B5854-455E-419F-BEF6-F6F68B63858C}"/>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SAY IT PRECISELY</a:t>
            </a:r>
          </a:p>
        </p:txBody>
      </p:sp>
      <p:sp>
        <p:nvSpPr>
          <p:cNvPr id="21" name="vocabulary">
            <a:extLst>
              <a:ext uri="{FF2B5EF4-FFF2-40B4-BE49-F238E27FC236}">
                <a16:creationId xmlns:a16="http://schemas.microsoft.com/office/drawing/2014/main" id="{8F085D7F-E2D3-48BD-922F-D37F44025DDC}"/>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momentum · impulse · system · collision · external impulse · center of mass</a:t>
            </a:r>
          </a:p>
        </p:txBody>
      </p:sp>
    </p:spTree>
    <p:extLst>
      <p:ext uri="{BB962C8B-B14F-4D97-AF65-F5344CB8AC3E}">
        <p14:creationId xmlns:p14="http://schemas.microsoft.com/office/powerpoint/2010/main" val="213275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A85A9-28C3-13DE-96E1-51BCABCA28A8}"/>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DE7C1D5D-0892-3B85-B084-4FC8190E087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4 · AP PHYSICS 1: ALGEBRA-BASED</a:t>
            </a:r>
          </a:p>
        </p:txBody>
      </p:sp>
      <p:sp>
        <p:nvSpPr>
          <p:cNvPr id="2" name="page-number">
            <a:extLst>
              <a:ext uri="{FF2B5EF4-FFF2-40B4-BE49-F238E27FC236}">
                <a16:creationId xmlns:a16="http://schemas.microsoft.com/office/drawing/2014/main" id="{78F15A1C-A278-795D-575A-0AFCA023C40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563F655D-E20F-9C95-A444-C43A4B5D340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73D3E1B-5086-984C-4577-B720672181B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AP1-U4 · 10–15%</a:t>
            </a:r>
          </a:p>
        </p:txBody>
      </p:sp>
      <p:sp>
        <p:nvSpPr>
          <p:cNvPr id="5" name="slide-title">
            <a:extLst>
              <a:ext uri="{FF2B5EF4-FFF2-40B4-BE49-F238E27FC236}">
                <a16:creationId xmlns:a16="http://schemas.microsoft.com/office/drawing/2014/main" id="{AE8D962F-9A70-76CA-FFD9-0C640B3FB7B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66569227-B74C-8F0D-7654-C4E1017EA783}"/>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7B5A7315-0617-957F-8FE4-59D821E4F042}"/>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Momentum is the quantity of motion a mass carries — mass times velocity — and it only changes when something outside the chosen system pushes on it for a stretch of time.</a:t>
            </a:r>
          </a:p>
        </p:txBody>
      </p:sp>
      <p:sp>
        <p:nvSpPr>
          <p:cNvPr id="25" name="Rectangle: Rounded Corners 24">
            <a:extLst>
              <a:ext uri="{FF2B5EF4-FFF2-40B4-BE49-F238E27FC236}">
                <a16:creationId xmlns:a16="http://schemas.microsoft.com/office/drawing/2014/main" id="{974CA320-C610-D086-FDE3-988DB0E8BCCE}"/>
              </a:ext>
            </a:extLst>
          </p:cNvPr>
          <p:cNvSpPr/>
          <p:nvPr/>
        </p:nvSpPr>
        <p:spPr>
          <a:xfrm>
            <a:off x="1219200" y="3803415"/>
            <a:ext cx="4013200" cy="2187222"/>
          </a:xfrm>
          <a:prstGeom prst="roundRect">
            <a:avLst/>
          </a:prstGeom>
          <a:noFill/>
          <a:ln w="12700">
            <a:solidFill>
              <a:srgbClr val="6B7F79"/>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98B5328-3613-B903-AA54-9E617781BD59}"/>
              </a:ext>
            </a:extLst>
          </p:cNvPr>
          <p:cNvSpPr txBox="1"/>
          <p:nvPr/>
        </p:nvSpPr>
        <p:spPr>
          <a:xfrm>
            <a:off x="1320800" y="3832578"/>
            <a:ext cx="1143000" cy="276999"/>
          </a:xfrm>
          <a:prstGeom prst="rect">
            <a:avLst/>
          </a:prstGeom>
          <a:noFill/>
        </p:spPr>
        <p:txBody>
          <a:bodyPr vert="horz" wrap="square" lIns="0" tIns="0" bIns="0" rtlCol="0">
            <a:noAutofit/>
          </a:bodyPr>
          <a:lstStyle/>
          <a:p>
            <a:r>
              <a:rPr lang="en-US" sz="1600">
                <a:solidFill>
                  <a:srgbClr val="6B7F79"/>
                </a:solidFill>
              </a:rPr>
              <a:t>system</a:t>
            </a:r>
          </a:p>
        </p:txBody>
      </p:sp>
      <p:sp>
        <p:nvSpPr>
          <p:cNvPr id="27" name="TextBox 26">
            <a:extLst>
              <a:ext uri="{FF2B5EF4-FFF2-40B4-BE49-F238E27FC236}">
                <a16:creationId xmlns:a16="http://schemas.microsoft.com/office/drawing/2014/main" id="{027761D7-452D-9C70-38CB-6FD9FCE84BA1}"/>
              </a:ext>
            </a:extLst>
          </p:cNvPr>
          <p:cNvSpPr txBox="1"/>
          <p:nvPr/>
        </p:nvSpPr>
        <p:spPr>
          <a:xfrm>
            <a:off x="1397000" y="4095045"/>
            <a:ext cx="1143000" cy="276999"/>
          </a:xfrm>
          <a:prstGeom prst="rect">
            <a:avLst/>
          </a:prstGeom>
          <a:noFill/>
        </p:spPr>
        <p:txBody>
          <a:bodyPr vert="horz" wrap="square" lIns="0" tIns="0" bIns="0" rtlCol="0">
            <a:noAutofit/>
          </a:bodyPr>
          <a:lstStyle/>
          <a:p>
            <a:r>
              <a:rPr lang="en-US" sz="1600" b="1">
                <a:solidFill>
                  <a:srgbClr val="102E29"/>
                </a:solidFill>
              </a:rPr>
              <a:t>BEFORE</a:t>
            </a:r>
          </a:p>
        </p:txBody>
      </p:sp>
      <p:sp>
        <p:nvSpPr>
          <p:cNvPr id="28" name="Rectangle 27">
            <a:extLst>
              <a:ext uri="{FF2B5EF4-FFF2-40B4-BE49-F238E27FC236}">
                <a16:creationId xmlns:a16="http://schemas.microsoft.com/office/drawing/2014/main" id="{6D34AE3F-5DE9-38DE-6488-BA19D549FC73}"/>
              </a:ext>
            </a:extLst>
          </p:cNvPr>
          <p:cNvSpPr/>
          <p:nvPr/>
        </p:nvSpPr>
        <p:spPr>
          <a:xfrm>
            <a:off x="1397000" y="4415837"/>
            <a:ext cx="736600" cy="495771"/>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2 kg</a:t>
            </a:r>
          </a:p>
        </p:txBody>
      </p:sp>
      <p:cxnSp>
        <p:nvCxnSpPr>
          <p:cNvPr id="29" name="Straight Connector 28">
            <a:extLst>
              <a:ext uri="{FF2B5EF4-FFF2-40B4-BE49-F238E27FC236}">
                <a16:creationId xmlns:a16="http://schemas.microsoft.com/office/drawing/2014/main" id="{DEC76378-EA83-E5C8-D38C-4A48EE853AED}"/>
              </a:ext>
            </a:extLst>
          </p:cNvPr>
          <p:cNvCxnSpPr/>
          <p:nvPr/>
        </p:nvCxnSpPr>
        <p:spPr>
          <a:xfrm>
            <a:off x="2209800" y="4663722"/>
            <a:ext cx="8890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62A87229-380C-4C4E-2FC6-A9B38D9C7138}"/>
              </a:ext>
            </a:extLst>
          </p:cNvPr>
          <p:cNvSpPr txBox="1"/>
          <p:nvPr/>
        </p:nvSpPr>
        <p:spPr>
          <a:xfrm>
            <a:off x="2260600" y="4299185"/>
            <a:ext cx="889000" cy="276999"/>
          </a:xfrm>
          <a:prstGeom prst="rect">
            <a:avLst/>
          </a:prstGeom>
          <a:noFill/>
        </p:spPr>
        <p:txBody>
          <a:bodyPr vert="horz" wrap="square" lIns="0" tIns="0" bIns="0" rtlCol="0">
            <a:noAutofit/>
          </a:bodyPr>
          <a:lstStyle/>
          <a:p>
            <a:r>
              <a:rPr lang="en-US" sz="1600">
                <a:solidFill>
                  <a:srgbClr val="102E29"/>
                </a:solidFill>
              </a:rPr>
              <a:t>4 m/s</a:t>
            </a:r>
          </a:p>
        </p:txBody>
      </p:sp>
      <p:sp>
        <p:nvSpPr>
          <p:cNvPr id="31" name="Rectangle 30">
            <a:extLst>
              <a:ext uri="{FF2B5EF4-FFF2-40B4-BE49-F238E27FC236}">
                <a16:creationId xmlns:a16="http://schemas.microsoft.com/office/drawing/2014/main" id="{37EE68C8-7122-8A05-5B13-E46FF3A2760C}"/>
              </a:ext>
            </a:extLst>
          </p:cNvPr>
          <p:cNvSpPr/>
          <p:nvPr/>
        </p:nvSpPr>
        <p:spPr>
          <a:xfrm>
            <a:off x="3429000" y="4415837"/>
            <a:ext cx="736600" cy="495771"/>
          </a:xfrm>
          <a:prstGeom prst="rect">
            <a:avLst/>
          </a:prstGeom>
          <a:solidFill>
            <a:srgbClr val="F3EFDF"/>
          </a:solidFill>
          <a:ln w="19050">
            <a:solidFill>
              <a:srgbClr val="6B7F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3 kg</a:t>
            </a:r>
          </a:p>
        </p:txBody>
      </p:sp>
      <p:sp>
        <p:nvSpPr>
          <p:cNvPr id="32" name="TextBox 31">
            <a:extLst>
              <a:ext uri="{FF2B5EF4-FFF2-40B4-BE49-F238E27FC236}">
                <a16:creationId xmlns:a16="http://schemas.microsoft.com/office/drawing/2014/main" id="{8E4D583C-61B6-5C45-E999-47258A236793}"/>
              </a:ext>
            </a:extLst>
          </p:cNvPr>
          <p:cNvSpPr txBox="1"/>
          <p:nvPr/>
        </p:nvSpPr>
        <p:spPr>
          <a:xfrm>
            <a:off x="3378200" y="4940771"/>
            <a:ext cx="838200" cy="276999"/>
          </a:xfrm>
          <a:prstGeom prst="rect">
            <a:avLst/>
          </a:prstGeom>
          <a:noFill/>
        </p:spPr>
        <p:txBody>
          <a:bodyPr vert="horz" wrap="square" lIns="0" tIns="0" bIns="0" rtlCol="0">
            <a:noAutofit/>
          </a:bodyPr>
          <a:lstStyle/>
          <a:p>
            <a:pPr algn="ctr"/>
            <a:r>
              <a:rPr lang="en-US" sz="1600">
                <a:solidFill>
                  <a:srgbClr val="102E29"/>
                </a:solidFill>
              </a:rPr>
              <a:t>at rest</a:t>
            </a:r>
          </a:p>
        </p:txBody>
      </p:sp>
      <p:sp>
        <p:nvSpPr>
          <p:cNvPr id="33" name="TextBox 32">
            <a:extLst>
              <a:ext uri="{FF2B5EF4-FFF2-40B4-BE49-F238E27FC236}">
                <a16:creationId xmlns:a16="http://schemas.microsoft.com/office/drawing/2014/main" id="{BCAF6141-DEDE-D481-D0A3-8FE75E3303DD}"/>
              </a:ext>
            </a:extLst>
          </p:cNvPr>
          <p:cNvSpPr txBox="1"/>
          <p:nvPr/>
        </p:nvSpPr>
        <p:spPr>
          <a:xfrm>
            <a:off x="1397000" y="5232400"/>
            <a:ext cx="1143000" cy="276999"/>
          </a:xfrm>
          <a:prstGeom prst="rect">
            <a:avLst/>
          </a:prstGeom>
          <a:noFill/>
        </p:spPr>
        <p:txBody>
          <a:bodyPr vert="horz" wrap="square" lIns="0" tIns="0" bIns="0" rtlCol="0">
            <a:noAutofit/>
          </a:bodyPr>
          <a:lstStyle/>
          <a:p>
            <a:r>
              <a:rPr lang="en-US" sz="1600" b="1">
                <a:solidFill>
                  <a:srgbClr val="102E29"/>
                </a:solidFill>
              </a:rPr>
              <a:t>AFTER</a:t>
            </a:r>
          </a:p>
        </p:txBody>
      </p:sp>
      <p:sp>
        <p:nvSpPr>
          <p:cNvPr id="34" name="Rectangle 33">
            <a:extLst>
              <a:ext uri="{FF2B5EF4-FFF2-40B4-BE49-F238E27FC236}">
                <a16:creationId xmlns:a16="http://schemas.microsoft.com/office/drawing/2014/main" id="{A319FFF9-C144-202C-34E0-2EF80E6D2A61}"/>
              </a:ext>
            </a:extLst>
          </p:cNvPr>
          <p:cNvSpPr/>
          <p:nvPr/>
        </p:nvSpPr>
        <p:spPr>
          <a:xfrm>
            <a:off x="1397000" y="5553192"/>
            <a:ext cx="1422400" cy="379119"/>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5 kg stuck</a:t>
            </a:r>
          </a:p>
        </p:txBody>
      </p:sp>
      <p:cxnSp>
        <p:nvCxnSpPr>
          <p:cNvPr id="35" name="Straight Connector 34">
            <a:extLst>
              <a:ext uri="{FF2B5EF4-FFF2-40B4-BE49-F238E27FC236}">
                <a16:creationId xmlns:a16="http://schemas.microsoft.com/office/drawing/2014/main" id="{C1C11853-5D6F-BC8B-7818-6FCB331C4879}"/>
              </a:ext>
            </a:extLst>
          </p:cNvPr>
          <p:cNvCxnSpPr/>
          <p:nvPr/>
        </p:nvCxnSpPr>
        <p:spPr>
          <a:xfrm>
            <a:off x="2895600" y="5742752"/>
            <a:ext cx="7366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B46872FE-AD64-B474-18D8-B85341C67E85}"/>
              </a:ext>
            </a:extLst>
          </p:cNvPr>
          <p:cNvSpPr txBox="1"/>
          <p:nvPr/>
        </p:nvSpPr>
        <p:spPr>
          <a:xfrm>
            <a:off x="3708400" y="5611518"/>
            <a:ext cx="1143000" cy="276999"/>
          </a:xfrm>
          <a:prstGeom prst="rect">
            <a:avLst/>
          </a:prstGeom>
          <a:noFill/>
        </p:spPr>
        <p:txBody>
          <a:bodyPr vert="horz" wrap="square" lIns="0" tIns="0" bIns="0" rtlCol="0">
            <a:noAutofit/>
          </a:bodyPr>
          <a:lstStyle/>
          <a:p>
            <a:r>
              <a:rPr lang="en-US" sz="1600">
                <a:solidFill>
                  <a:srgbClr val="102E29"/>
                </a:solidFill>
              </a:rPr>
              <a:t>1.6 m/s</a:t>
            </a:r>
          </a:p>
        </p:txBody>
      </p:sp>
      <p:sp>
        <p:nvSpPr>
          <p:cNvPr id="37" name="TextBox 36">
            <a:extLst>
              <a:ext uri="{FF2B5EF4-FFF2-40B4-BE49-F238E27FC236}">
                <a16:creationId xmlns:a16="http://schemas.microsoft.com/office/drawing/2014/main" id="{CDEBE24B-9E2D-3394-3AB5-8DC097AA5452}"/>
              </a:ext>
            </a:extLst>
          </p:cNvPr>
          <p:cNvSpPr txBox="1"/>
          <p:nvPr/>
        </p:nvSpPr>
        <p:spPr>
          <a:xfrm>
            <a:off x="5715000" y="4240859"/>
            <a:ext cx="5588000" cy="276999"/>
          </a:xfrm>
          <a:prstGeom prst="rect">
            <a:avLst/>
          </a:prstGeom>
          <a:noFill/>
        </p:spPr>
        <p:txBody>
          <a:bodyPr vert="horz" wrap="square" lIns="0" tIns="0" bIns="0" rtlCol="0">
            <a:noAutofit/>
          </a:bodyPr>
          <a:lstStyle/>
          <a:p>
            <a:r>
              <a:rPr lang="en-US" sz="1600" b="1">
                <a:solidFill>
                  <a:srgbClr val="EF5C3E"/>
                </a:solidFill>
              </a:rPr>
              <a:t>(2)(4) + 0 = (5)(1.6)</a:t>
            </a:r>
          </a:p>
        </p:txBody>
      </p:sp>
      <p:sp>
        <p:nvSpPr>
          <p:cNvPr id="38" name="TextBox 37">
            <a:extLst>
              <a:ext uri="{FF2B5EF4-FFF2-40B4-BE49-F238E27FC236}">
                <a16:creationId xmlns:a16="http://schemas.microsoft.com/office/drawing/2014/main" id="{8C5E001F-0E81-05A3-C78D-26B1818D874F}"/>
              </a:ext>
            </a:extLst>
          </p:cNvPr>
          <p:cNvSpPr txBox="1"/>
          <p:nvPr/>
        </p:nvSpPr>
        <p:spPr>
          <a:xfrm>
            <a:off x="5715000" y="4765792"/>
            <a:ext cx="5588000" cy="276999"/>
          </a:xfrm>
          <a:prstGeom prst="rect">
            <a:avLst/>
          </a:prstGeom>
          <a:noFill/>
        </p:spPr>
        <p:txBody>
          <a:bodyPr vert="horz" wrap="square" lIns="0" tIns="0" bIns="0" rtlCol="0">
            <a:noAutofit/>
          </a:bodyPr>
          <a:lstStyle/>
          <a:p>
            <a:r>
              <a:rPr lang="en-US" sz="1600">
                <a:solidFill>
                  <a:srgbClr val="102E29"/>
                </a:solidFill>
              </a:rPr>
              <a:t>Total momentum before equals total after, because nothing outside the boundary pushes during the hit.</a:t>
            </a:r>
          </a:p>
        </p:txBody>
      </p:sp>
      <p:sp>
        <p:nvSpPr>
          <p:cNvPr id="39" name="diagram-caption">
            <a:extLst>
              <a:ext uri="{FF2B5EF4-FFF2-40B4-BE49-F238E27FC236}">
                <a16:creationId xmlns:a16="http://schemas.microsoft.com/office/drawing/2014/main" id="{84DC9CC7-B2E6-713F-FF93-47FF3F74F39B}"/>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Draw the boundary first: momentum is only conserved for the system you actually drew.</a:t>
            </a:r>
          </a:p>
        </p:txBody>
      </p:sp>
    </p:spTree>
    <p:extLst>
      <p:ext uri="{BB962C8B-B14F-4D97-AF65-F5344CB8AC3E}">
        <p14:creationId xmlns:p14="http://schemas.microsoft.com/office/powerpoint/2010/main" val="132645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AB639610-98E5-4455-AF5C-5DC9DEAC9D6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4 · AP PHYSICS 1: ALGEBRA-BASED</a:t>
            </a:r>
          </a:p>
        </p:txBody>
      </p:sp>
      <p:sp>
        <p:nvSpPr>
          <p:cNvPr id="2" name="page-number">
            <a:extLst>
              <a:ext uri="{FF2B5EF4-FFF2-40B4-BE49-F238E27FC236}">
                <a16:creationId xmlns:a16="http://schemas.microsoft.com/office/drawing/2014/main" id="{6B768DF5-162C-45BB-A5D4-0BD438F1B00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B63ABAC3-EE64-4346-AD95-1326E91BE55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602741C-902E-41BD-8871-45F82C8BFE0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AP1-U4 · 10–15%</a:t>
            </a:r>
          </a:p>
        </p:txBody>
      </p:sp>
      <p:sp>
        <p:nvSpPr>
          <p:cNvPr id="5" name="slide-title">
            <a:extLst>
              <a:ext uri="{FF2B5EF4-FFF2-40B4-BE49-F238E27FC236}">
                <a16:creationId xmlns:a16="http://schemas.microsoft.com/office/drawing/2014/main" id="{C4C3097E-18FB-4568-B4F1-ACB6A697AD2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Force–time area gives impulse</a:t>
            </a:r>
          </a:p>
        </p:txBody>
      </p:sp>
      <p:sp>
        <p:nvSpPr>
          <p:cNvPr id="6" name="graph-mode">
            <a:extLst>
              <a:ext uri="{FF2B5EF4-FFF2-40B4-BE49-F238E27FC236}">
                <a16:creationId xmlns:a16="http://schemas.microsoft.com/office/drawing/2014/main" id="{A8912911-9204-45AD-AD85-06DB9A2CDBA4}"/>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INTERACTIVE GRAPH · PREDICT → EDIT → EXPLAIN</a:t>
            </a:r>
          </a:p>
        </p:txBody>
      </p:sp>
      <p:sp>
        <p:nvSpPr>
          <p:cNvPr id="7" name="graph-prompt">
            <a:extLst>
              <a:ext uri="{FF2B5EF4-FFF2-40B4-BE49-F238E27FC236}">
                <a16:creationId xmlns:a16="http://schemas.microsoft.com/office/drawing/2014/main" id="{31DED759-C805-4B0A-A7D0-B288CEB672A7}"/>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ACF81025-E940-488B-942E-6482861E0E3A}"/>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(0.1, 200), …, (0.3, 200), (0.4, 0).</a:t>
            </a:r>
          </a:p>
        </p:txBody>
      </p:sp>
      <p:sp>
        <p:nvSpPr>
          <p:cNvPr id="9" name="graph-scale">
            <a:extLst>
              <a:ext uri="{FF2B5EF4-FFF2-40B4-BE49-F238E27FC236}">
                <a16:creationId xmlns:a16="http://schemas.microsoft.com/office/drawing/2014/main" id="{9658D447-DF74-43AE-B1CF-424296773ED9}"/>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source 0–400 N; chart 0–400 N. Axes: source Time / s; Force / N. Chart: Time / ms; Force / N.</a:t>
            </a:r>
          </a:p>
        </p:txBody>
      </p:sp>
      <p:sp>
        <p:nvSpPr>
          <p:cNvPr id="10" name="chart-frame">
            <a:extLst>
              <a:ext uri="{FF2B5EF4-FFF2-40B4-BE49-F238E27FC236}">
                <a16:creationId xmlns:a16="http://schemas.microsoft.com/office/drawing/2014/main" id="{0FDA75D7-AF7C-47A6-A23E-79A5F9E1827B}"/>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382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EF003996-0D69-482B-B033-6E13949D5A1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4 · AP PHYSICS 1: ALGEBRA-BASED</a:t>
            </a:r>
          </a:p>
        </p:txBody>
      </p:sp>
      <p:sp>
        <p:nvSpPr>
          <p:cNvPr id="2" name="page-number">
            <a:extLst>
              <a:ext uri="{FF2B5EF4-FFF2-40B4-BE49-F238E27FC236}">
                <a16:creationId xmlns:a16="http://schemas.microsoft.com/office/drawing/2014/main" id="{E9309E31-C4C8-45DE-8EAF-2ECD806FA64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3FD11715-B739-4EFF-AE81-2F365107556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64F105E-344A-4907-9793-3434D6AC043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AP1-U4 · 10–15%</a:t>
            </a:r>
          </a:p>
        </p:txBody>
      </p:sp>
      <p:sp>
        <p:nvSpPr>
          <p:cNvPr id="5" name="slide-title">
            <a:extLst>
              <a:ext uri="{FF2B5EF4-FFF2-40B4-BE49-F238E27FC236}">
                <a16:creationId xmlns:a16="http://schemas.microsoft.com/office/drawing/2014/main" id="{1B5F34D1-A5B6-43CA-B348-BFFCE89213E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FF627225-89C7-4484-81F2-5DE0819E2006}"/>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FULLY WORKED PROBLEM · SHOW THE METHOD</a:t>
            </a:r>
          </a:p>
        </p:txBody>
      </p:sp>
      <p:sp>
        <p:nvSpPr>
          <p:cNvPr id="7" name="problem-frame">
            <a:extLst>
              <a:ext uri="{FF2B5EF4-FFF2-40B4-BE49-F238E27FC236}">
                <a16:creationId xmlns:a16="http://schemas.microsoft.com/office/drawing/2014/main" id="{DAD51738-9F76-4130-B63F-87A5A41EE592}"/>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EC60563E-C5B6-4867-90FB-840FE8942D9F}"/>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0.20 kg ball changes velocity from 12 m/s right to 8.0 m/s left. Find its impulse.</a:t>
            </a:r>
          </a:p>
        </p:txBody>
      </p:sp>
      <p:sp>
        <p:nvSpPr>
          <p:cNvPr id="9" name="step-label-1">
            <a:extLst>
              <a:ext uri="{FF2B5EF4-FFF2-40B4-BE49-F238E27FC236}">
                <a16:creationId xmlns:a16="http://schemas.microsoft.com/office/drawing/2014/main" id="{7F65699F-4F93-4091-80B3-359FC902A8D1}"/>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2DEAC7B1-380F-49E6-BE8C-5583A2DFF630}"/>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6F89FFC6-B067-4D67-A7A0-EC9DBCB9AFD9}"/>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Choose right positive: vi = +12, vf = −8.0.</a:t>
            </a:r>
          </a:p>
        </p:txBody>
      </p:sp>
      <p:sp>
        <p:nvSpPr>
          <p:cNvPr id="12" name="step-label-2">
            <a:extLst>
              <a:ext uri="{FF2B5EF4-FFF2-40B4-BE49-F238E27FC236}">
                <a16:creationId xmlns:a16="http://schemas.microsoft.com/office/drawing/2014/main" id="{DFD923F1-8645-4FE8-84CF-86CE00C2ED68}"/>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BFE28BF4-50E4-408C-AACC-01050890D899}"/>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FD19A08E-D88E-4D35-A7F2-B1422FA595DA}"/>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Δp = m(vf − vi).</a:t>
            </a:r>
          </a:p>
        </p:txBody>
      </p:sp>
      <p:sp>
        <p:nvSpPr>
          <p:cNvPr id="15" name="step-label-3">
            <a:extLst>
              <a:ext uri="{FF2B5EF4-FFF2-40B4-BE49-F238E27FC236}">
                <a16:creationId xmlns:a16="http://schemas.microsoft.com/office/drawing/2014/main" id="{B39C24AE-D908-4CB2-91C7-5018D1B6E3AD}"/>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4654EF02-B313-4F93-ACC5-0FF76232672D}"/>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4C6F7CED-1073-4411-9E84-A531970BFF85}"/>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0.20(−8.0 − 12).</a:t>
            </a:r>
          </a:p>
        </p:txBody>
      </p:sp>
      <p:sp>
        <p:nvSpPr>
          <p:cNvPr id="18" name="answer-frame">
            <a:extLst>
              <a:ext uri="{FF2B5EF4-FFF2-40B4-BE49-F238E27FC236}">
                <a16:creationId xmlns:a16="http://schemas.microsoft.com/office/drawing/2014/main" id="{9630F5F3-796C-4362-AE77-2B36420EAE2F}"/>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118DFD9-33A2-42FA-BC22-D6E77E3110E4}"/>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J = −4.0 N·s, or 4.0 N·s left.</a:t>
            </a:r>
          </a:p>
        </p:txBody>
      </p:sp>
    </p:spTree>
    <p:extLst>
      <p:ext uri="{BB962C8B-B14F-4D97-AF65-F5344CB8AC3E}">
        <p14:creationId xmlns:p14="http://schemas.microsoft.com/office/powerpoint/2010/main" val="1272676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CF4D5E7B-D114-4FB9-BBAE-E293A1B9637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AP1 · UNIT 4 · AP PHYSICS 1: ALGEBRA-BASED</a:t>
            </a:r>
          </a:p>
        </p:txBody>
      </p:sp>
      <p:sp>
        <p:nvSpPr>
          <p:cNvPr id="2" name="page-number">
            <a:extLst>
              <a:ext uri="{FF2B5EF4-FFF2-40B4-BE49-F238E27FC236}">
                <a16:creationId xmlns:a16="http://schemas.microsoft.com/office/drawing/2014/main" id="{7B2C31C2-C0D9-4728-8055-00B5F372750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35FC376E-D974-48EB-8D1E-C5FB5CA0908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5A53AD7-34CF-4E92-A5DF-3F6D0625EF3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AP1-U4 · 10–15%</a:t>
            </a:r>
          </a:p>
        </p:txBody>
      </p:sp>
      <p:sp>
        <p:nvSpPr>
          <p:cNvPr id="5" name="slide-title">
            <a:extLst>
              <a:ext uri="{FF2B5EF4-FFF2-40B4-BE49-F238E27FC236}">
                <a16:creationId xmlns:a16="http://schemas.microsoft.com/office/drawing/2014/main" id="{7C867F7E-63ED-49EB-85CE-AE5F7D6B3D2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DD1AD023-6624-4F6D-84B6-D5215EBBF8FF}"/>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B83724"/>
                </a:solidFill>
              </a:defRPr>
            </a:pPr>
            <a:r>
              <a:rPr sz="1650" b="1" i="0">
                <a:solidFill>
                  <a:srgbClr val="B83724"/>
                </a:solidFill>
              </a:rPr>
              <a:t>ALGEBRA-BASED · GUIDED WORKED PROBLEM · TRY EACH STEP BEFORE READING ON</a:t>
            </a:r>
          </a:p>
        </p:txBody>
      </p:sp>
      <p:sp>
        <p:nvSpPr>
          <p:cNvPr id="7" name="problem-frame">
            <a:extLst>
              <a:ext uri="{FF2B5EF4-FFF2-40B4-BE49-F238E27FC236}">
                <a16:creationId xmlns:a16="http://schemas.microsoft.com/office/drawing/2014/main" id="{84ED552A-82AD-49FC-BEC9-7313A0536371}"/>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F1524A90-C27A-4BB8-8FE8-9780363E4AD7}"/>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2.0 kg cart at 4.0 m/s right sticks to a 3.0 kg cart at rest. Find their common velocity.</a:t>
            </a:r>
          </a:p>
        </p:txBody>
      </p:sp>
      <p:sp>
        <p:nvSpPr>
          <p:cNvPr id="9" name="step-label-1">
            <a:extLst>
              <a:ext uri="{FF2B5EF4-FFF2-40B4-BE49-F238E27FC236}">
                <a16:creationId xmlns:a16="http://schemas.microsoft.com/office/drawing/2014/main" id="{0BB97AFD-FC1E-4BCD-B117-16984497AEC6}"/>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1</a:t>
            </a:r>
          </a:p>
        </p:txBody>
      </p:sp>
      <p:sp>
        <p:nvSpPr>
          <p:cNvPr id="10" name="rule-190-358">
            <a:extLst>
              <a:ext uri="{FF2B5EF4-FFF2-40B4-BE49-F238E27FC236}">
                <a16:creationId xmlns:a16="http://schemas.microsoft.com/office/drawing/2014/main" id="{63D9656C-FEB6-4751-8530-57D384B19F22}"/>
              </a:ext>
            </a:extLst>
          </p:cNvPr>
          <p:cNvSpPr>
            <a:spLocks noGrp="1"/>
          </p:cNvSpPr>
          <p:nvPr/>
        </p:nvSpPr>
        <p:spPr>
          <a:xfrm>
            <a:off x="1809750" y="3409950"/>
            <a:ext cx="381000" cy="19050"/>
          </a:xfrm>
          <a:prstGeom prst="rect">
            <a:avLst/>
          </a:prstGeom>
          <a:solidFill>
            <a:srgbClr val="B83724"/>
          </a:solidFill>
          <a:ln w="0">
            <a:noFill/>
            <a:prstDash val="solid"/>
          </a:ln>
        </p:spPr>
      </p:sp>
      <p:sp>
        <p:nvSpPr>
          <p:cNvPr id="11" name="step-text-1">
            <a:extLst>
              <a:ext uri="{FF2B5EF4-FFF2-40B4-BE49-F238E27FC236}">
                <a16:creationId xmlns:a16="http://schemas.microsoft.com/office/drawing/2014/main" id="{30E7FACF-B103-488D-BF2D-167BD6C64897}"/>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(2.0)(4.0) + 0 = (5.0)vf</a:t>
            </a:r>
          </a:p>
        </p:txBody>
      </p:sp>
      <p:sp>
        <p:nvSpPr>
          <p:cNvPr id="12" name="step-label-2">
            <a:extLst>
              <a:ext uri="{FF2B5EF4-FFF2-40B4-BE49-F238E27FC236}">
                <a16:creationId xmlns:a16="http://schemas.microsoft.com/office/drawing/2014/main" id="{2C28BDE2-8ABD-4D35-A88E-CECC7CDEB9A0}"/>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2</a:t>
            </a:r>
          </a:p>
        </p:txBody>
      </p:sp>
      <p:sp>
        <p:nvSpPr>
          <p:cNvPr id="13" name="rule-190-430">
            <a:extLst>
              <a:ext uri="{FF2B5EF4-FFF2-40B4-BE49-F238E27FC236}">
                <a16:creationId xmlns:a16="http://schemas.microsoft.com/office/drawing/2014/main" id="{4B1CCD9E-FB7B-4880-9798-13202B40AD4B}"/>
              </a:ext>
            </a:extLst>
          </p:cNvPr>
          <p:cNvSpPr>
            <a:spLocks noGrp="1"/>
          </p:cNvSpPr>
          <p:nvPr/>
        </p:nvSpPr>
        <p:spPr>
          <a:xfrm>
            <a:off x="1809750" y="4095750"/>
            <a:ext cx="381000" cy="19050"/>
          </a:xfrm>
          <a:prstGeom prst="rect">
            <a:avLst/>
          </a:prstGeom>
          <a:solidFill>
            <a:srgbClr val="B83724"/>
          </a:solidFill>
          <a:ln w="0">
            <a:noFill/>
            <a:prstDash val="solid"/>
          </a:ln>
        </p:spPr>
      </p:sp>
      <p:sp>
        <p:nvSpPr>
          <p:cNvPr id="14" name="step-text-2">
            <a:extLst>
              <a:ext uri="{FF2B5EF4-FFF2-40B4-BE49-F238E27FC236}">
                <a16:creationId xmlns:a16="http://schemas.microsoft.com/office/drawing/2014/main" id="{4F4CC48B-6BBA-4D62-9FBB-06BA95505F0C}"/>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vf = 8.0/5.0</a:t>
            </a:r>
          </a:p>
        </p:txBody>
      </p:sp>
      <p:sp>
        <p:nvSpPr>
          <p:cNvPr id="15" name="step-label-3">
            <a:extLst>
              <a:ext uri="{FF2B5EF4-FFF2-40B4-BE49-F238E27FC236}">
                <a16:creationId xmlns:a16="http://schemas.microsoft.com/office/drawing/2014/main" id="{401EDEAC-BE36-46FD-B896-1E4D7703183D}"/>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B83724"/>
                </a:solidFill>
              </a:defRPr>
            </a:pPr>
            <a:r>
              <a:rPr sz="1800" b="1" i="0">
                <a:solidFill>
                  <a:srgbClr val="B83724"/>
                </a:solidFill>
              </a:rPr>
              <a:t>Step 3</a:t>
            </a:r>
          </a:p>
        </p:txBody>
      </p:sp>
      <p:sp>
        <p:nvSpPr>
          <p:cNvPr id="16" name="rule-190-502">
            <a:extLst>
              <a:ext uri="{FF2B5EF4-FFF2-40B4-BE49-F238E27FC236}">
                <a16:creationId xmlns:a16="http://schemas.microsoft.com/office/drawing/2014/main" id="{871BCC24-7E21-4F62-84C6-77C2CB59EEF3}"/>
              </a:ext>
            </a:extLst>
          </p:cNvPr>
          <p:cNvSpPr>
            <a:spLocks noGrp="1"/>
          </p:cNvSpPr>
          <p:nvPr/>
        </p:nvSpPr>
        <p:spPr>
          <a:xfrm>
            <a:off x="1809750" y="4781550"/>
            <a:ext cx="381000" cy="19050"/>
          </a:xfrm>
          <a:prstGeom prst="rect">
            <a:avLst/>
          </a:prstGeom>
          <a:solidFill>
            <a:srgbClr val="B83724"/>
          </a:solidFill>
          <a:ln w="0">
            <a:noFill/>
            <a:prstDash val="solid"/>
          </a:ln>
        </p:spPr>
      </p:sp>
      <p:sp>
        <p:nvSpPr>
          <p:cNvPr id="17" name="step-text-3">
            <a:extLst>
              <a:ext uri="{FF2B5EF4-FFF2-40B4-BE49-F238E27FC236}">
                <a16:creationId xmlns:a16="http://schemas.microsoft.com/office/drawing/2014/main" id="{6A120D70-AEC9-4DD7-B62F-3DD4A3F0F671}"/>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001B707D-54C9-44EA-BEDE-C3083E48CE43}"/>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3BD9CC74-D679-48B9-9502-6EEA26D170DA}"/>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vf = 1.6 m/s right.</a:t>
            </a:r>
          </a:p>
        </p:txBody>
      </p:sp>
    </p:spTree>
    <p:extLst>
      <p:ext uri="{BB962C8B-B14F-4D97-AF65-F5344CB8AC3E}">
        <p14:creationId xmlns:p14="http://schemas.microsoft.com/office/powerpoint/2010/main" val="1751863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61DC4E91-0225-46FF-99DA-4B906FD8706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AP1 · UNIT 4 · AP PHYSICS 1: ALGEBRA-BASED</a:t>
            </a:r>
          </a:p>
        </p:txBody>
      </p:sp>
      <p:sp>
        <p:nvSpPr>
          <p:cNvPr id="2" name="page-number">
            <a:extLst>
              <a:ext uri="{FF2B5EF4-FFF2-40B4-BE49-F238E27FC236}">
                <a16:creationId xmlns:a16="http://schemas.microsoft.com/office/drawing/2014/main" id="{D047D0D3-205E-46AB-92A1-41758D706B9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806BF4AD-950C-4D4D-8A7C-541E5E4B8660}"/>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53F0A556-00A0-4E88-9B48-B79CD474BAE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AP1-U4 · 10–15%</a:t>
            </a:r>
          </a:p>
        </p:txBody>
      </p:sp>
      <p:sp>
        <p:nvSpPr>
          <p:cNvPr id="5" name="slide-title">
            <a:extLst>
              <a:ext uri="{FF2B5EF4-FFF2-40B4-BE49-F238E27FC236}">
                <a16:creationId xmlns:a16="http://schemas.microsoft.com/office/drawing/2014/main" id="{F5807D11-7FF8-4980-8F6D-0D5E1C19EB0A}"/>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BA66BDED-2579-42DA-8D25-11C0DC37DB4C}"/>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AP SCIENCE-PRACTICE ACTIVITY</a:t>
            </a:r>
          </a:p>
        </p:txBody>
      </p:sp>
      <p:sp>
        <p:nvSpPr>
          <p:cNvPr id="7" name="materials-label">
            <a:extLst>
              <a:ext uri="{FF2B5EF4-FFF2-40B4-BE49-F238E27FC236}">
                <a16:creationId xmlns:a16="http://schemas.microsoft.com/office/drawing/2014/main" id="{A1C211BC-094D-4B70-B60B-248792C55BAE}"/>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11E1E3C3-D2C2-4053-9BC2-46A6364354C4}"/>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699ABF03-3CE7-4F71-B65B-693C1F5732F1}"/>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D9F01DBA-CA0C-4AB0-BEC5-3697A9F47E4D}"/>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4440A13C-4E7E-46ED-B561-4DC2AFB3E0E9}"/>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Teams compare two low-speed collision videos or simulations.</a:t>
            </a:r>
          </a:p>
        </p:txBody>
      </p:sp>
      <p:sp>
        <p:nvSpPr>
          <p:cNvPr id="12" name="activity-step-2">
            <a:extLst>
              <a:ext uri="{FF2B5EF4-FFF2-40B4-BE49-F238E27FC236}">
                <a16:creationId xmlns:a16="http://schemas.microsoft.com/office/drawing/2014/main" id="{2BCE6B45-980C-420D-A211-46F1748A55A6}"/>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2947D9F4-A5C3-4E16-88A7-256295748621}"/>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7DE356A3-E328-4248-8381-6C6CEF57219B}"/>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Track momentum vectors before and after.</a:t>
            </a:r>
          </a:p>
        </p:txBody>
      </p:sp>
      <p:sp>
        <p:nvSpPr>
          <p:cNvPr id="15" name="activity-step-3">
            <a:extLst>
              <a:ext uri="{FF2B5EF4-FFF2-40B4-BE49-F238E27FC236}">
                <a16:creationId xmlns:a16="http://schemas.microsoft.com/office/drawing/2014/main" id="{E2B09BEF-559A-4483-A5BC-C8601BF5AB3F}"/>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DE395010-E28C-4C7E-BF8B-EE6745F36034}"/>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477DEBC1-B27A-419C-87C6-9784981CF18D}"/>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State whether evidence supports conservation within uncertainty.</a:t>
            </a:r>
          </a:p>
        </p:txBody>
      </p:sp>
      <p:sp>
        <p:nvSpPr>
          <p:cNvPr id="18" name="rule-70-518">
            <a:extLst>
              <a:ext uri="{FF2B5EF4-FFF2-40B4-BE49-F238E27FC236}">
                <a16:creationId xmlns:a16="http://schemas.microsoft.com/office/drawing/2014/main" id="{5803A481-B129-4D58-BFC2-8057BA8FA42B}"/>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F525C09E-8624-4FEF-B6A4-BF7F86392FDF}"/>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A claim cites the system, external impulse and measured evidence.</a:t>
            </a:r>
          </a:p>
        </p:txBody>
      </p:sp>
    </p:spTree>
    <p:extLst>
      <p:ext uri="{BB962C8B-B14F-4D97-AF65-F5344CB8AC3E}">
        <p14:creationId xmlns:p14="http://schemas.microsoft.com/office/powerpoint/2010/main" val="276451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F718B9A2-D26B-4C3F-8249-F3E1CA4C157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AP1 · UNIT 4 · AP PHYSICS 1: ALGEBRA-BASED</a:t>
            </a:r>
          </a:p>
        </p:txBody>
      </p:sp>
      <p:sp>
        <p:nvSpPr>
          <p:cNvPr id="2" name="page-number">
            <a:extLst>
              <a:ext uri="{FF2B5EF4-FFF2-40B4-BE49-F238E27FC236}">
                <a16:creationId xmlns:a16="http://schemas.microsoft.com/office/drawing/2014/main" id="{63A9D6AD-C897-4A48-8482-5BA036F29DE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040AC42B-EF13-49B7-8C2D-AC70D285E6FF}"/>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C2C861A9-038B-4F15-93F9-31399AC0FD6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AP1-U4 · 10–15%</a:t>
            </a:r>
          </a:p>
        </p:txBody>
      </p:sp>
      <p:sp>
        <p:nvSpPr>
          <p:cNvPr id="5" name="misconception-label">
            <a:extLst>
              <a:ext uri="{FF2B5EF4-FFF2-40B4-BE49-F238E27FC236}">
                <a16:creationId xmlns:a16="http://schemas.microsoft.com/office/drawing/2014/main" id="{1B85F106-6402-4557-8536-0A7CA578D070}"/>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5A8D55D3-01BF-4554-9A03-870576F7BFA4}"/>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“Momentum is conserved in every collision, no matter what system is chosen.”</a:t>
            </a:r>
          </a:p>
        </p:txBody>
      </p:sp>
      <p:sp>
        <p:nvSpPr>
          <p:cNvPr id="7" name="correction-frame">
            <a:extLst>
              <a:ext uri="{FF2B5EF4-FFF2-40B4-BE49-F238E27FC236}">
                <a16:creationId xmlns:a16="http://schemas.microsoft.com/office/drawing/2014/main" id="{6D7F4B83-786C-4218-B141-092F63291EC6}"/>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F8FFFD87-70E4-4FC2-B8F6-3F30C7C8245E}"/>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Momentum conservation requires a defined system with negligible external impulse during the interval.</a:t>
            </a:r>
          </a:p>
        </p:txBody>
      </p:sp>
      <p:sp>
        <p:nvSpPr>
          <p:cNvPr id="9" name="humor-line">
            <a:extLst>
              <a:ext uri="{FF2B5EF4-FFF2-40B4-BE49-F238E27FC236}">
                <a16:creationId xmlns:a16="http://schemas.microsoft.com/office/drawing/2014/main" id="{59955C79-558B-4B47-BF82-977C2B34AD79}"/>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Momentum conservation needs a guest list: define the system.</a:t>
            </a:r>
          </a:p>
        </p:txBody>
      </p:sp>
      <p:sp>
        <p:nvSpPr>
          <p:cNvPr id="10" name="misconception-check">
            <a:extLst>
              <a:ext uri="{FF2B5EF4-FFF2-40B4-BE49-F238E27FC236}">
                <a16:creationId xmlns:a16="http://schemas.microsoft.com/office/drawing/2014/main" id="{D904D377-5817-4113-B551-FE752556B1CA}"/>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Why can one cart’s momentum change while two-cart momentum stays constant?</a:t>
            </a:r>
          </a:p>
        </p:txBody>
      </p:sp>
    </p:spTree>
    <p:extLst>
      <p:ext uri="{BB962C8B-B14F-4D97-AF65-F5344CB8AC3E}">
        <p14:creationId xmlns:p14="http://schemas.microsoft.com/office/powerpoint/2010/main" val="1355109713"/>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5678</Words>
  <Application>Microsoft Office PowerPoint</Application>
  <DocSecurity>0</DocSecurity>
  <PresentationFormat>Widescreen</PresentationFormat>
  <Paragraphs>397</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2026-08-14T20:14:35Z</dcterms:created>
  <dcterms:modified xsi:type="dcterms:W3CDTF">2026-08-15T16:01:15Z</dcterms:modified>
</cp:coreProperties>
</file>