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Wheel angular acceleration</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1</c:v>
              </c:pt>
              <c:pt idx="2">
                <c:v>2</c:v>
              </c:pt>
              <c:pt idx="3">
                <c:v>3</c:v>
              </c:pt>
              <c:pt idx="4">
                <c:v>4</c:v>
              </c:pt>
            </c:numLit>
          </c:xVal>
          <c:yVal>
            <c:numLit>
              <c:formatCode>General</c:formatCode>
              <c:ptCount val="5"/>
              <c:pt idx="0">
                <c:v>0</c:v>
              </c:pt>
              <c:pt idx="1">
                <c:v>0.5</c:v>
              </c:pt>
              <c:pt idx="2">
                <c:v>1</c:v>
              </c:pt>
              <c:pt idx="3">
                <c:v>1.5</c:v>
              </c:pt>
              <c:pt idx="4">
                <c:v>2</c:v>
              </c:pt>
            </c:numLit>
          </c:yVal>
          <c:smooth val="0"/>
          <c:extLst>
            <c:ext xmlns:c16="http://schemas.microsoft.com/office/drawing/2014/chart" uri="{C3380CC4-5D6E-409C-BE32-E72D297353CC}">
              <c16:uniqueId val="{00000000-0FD1-46C9-829C-1820545C9A04}"/>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Angular acceleration / rad/s²</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Net torque / N·m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dark-green opening slide with the exact topic title “Torque and Rotational Dynamics”, an accent ring for group AP1, and a single hook question.</a:t>
            </a:r>
          </a:p>
          <a:p>
            <a:r>
              <a:t>[Teacher cue]</a:t>
            </a:r>
          </a:p>
          <a:p>
            <a:r>
              <a:t>Ask the hook question before revealing any explanation. Listen for the representations students choose, then connect their answers to AP unit 5.</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τ = rF sin θ — It is one of the unit’s governing relationships. 2. 1.B — Practice 1.B is creating quantitative graphs with scales and units. 3. Torque also depends on distance from the axis and the perpendicular force component.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1E122-14CB-A8B2-60D6-1C6598D9E7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A66A13-E674-7593-24BA-FC475D0C08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9D51FF-3D01-D7AD-654B-2AB717E24E0B}"/>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axis, same F, small r, same F, large r, lever arm r, F along bar: τ = 0, τ = rF sin θ. A caption reads: Equal forces, unequal torques; a push straight along the bar turns nothing at all.</a:t>
            </a:r>
          </a:p>
          <a:p>
            <a:r>
              <a:t>[Teacher cue]</a:t>
            </a:r>
          </a:p>
          <a:p>
            <a:r>
              <a:t>Explain one governing idea at a time. Ask students to restate it using one vocabulary word, then reveal the equation only after its variables and mathematical boundary are named.</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28029015-F043-F67D-4185-E6491BB4E7F8}"/>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464645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An editable scatter chart plots Angular acceleration in rad/s² against Net torque in N·m; Net torque remains in N·m; Angular acceleration remains in rad/s².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infer rotational inertia from the reciprocal slope and predict the line for mass moved farther from the axis.</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0), (1, 0.5), (2, 1), (3, 1.5), (4, 2). Data: illustrative lesson data. Scale: 0 to 2 rad/s².</a:t>
            </a:r>
          </a:p>
          <a:p>
            <a:r>
              <a:t>Units: x uses newton metres; y uses rad/s².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Use τ = rF sin θ. 2) Here θ = 90°, so sin θ = 1. 3) Multiply 0.30 × 25. Answer: τ = 7.5 N·m.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α = Στ/I 2) α = 10/2.5 3) Check the direction, significant figures and physical meaning of the result. Answer: α = 4.0 rad/s².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https://giophysics.com/chapter-10/torque-rotational-dynamics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Torque depends on force, lever arm and angle.; Rotational inertia depends on how mass is distributed about an axis.; Net torque determines angular acceleration.; Rotational kinematics parallels translational kinematics.</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Torque asks where and how you push, not only how dramatically.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DE629E79-08AC-4284-9216-A8B8FF4BD9E9}"/>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025C7855-C0D9-4B49-9C6A-429C68481DCF}"/>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5 · 10–15% OF MCQ SECTION</a:t>
            </a:r>
          </a:p>
        </p:txBody>
      </p:sp>
      <p:sp>
        <p:nvSpPr>
          <p:cNvPr id="3" name="topic-title">
            <a:extLst>
              <a:ext uri="{FF2B5EF4-FFF2-40B4-BE49-F238E27FC236}">
                <a16:creationId xmlns:a16="http://schemas.microsoft.com/office/drawing/2014/main" id="{763AC09B-7ACF-48E8-861E-CBFA15B54C9D}"/>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Torque and Rotational Dynamics</a:t>
            </a:r>
          </a:p>
        </p:txBody>
      </p:sp>
      <p:sp>
        <p:nvSpPr>
          <p:cNvPr id="4" name="lesson-title">
            <a:extLst>
              <a:ext uri="{FF2B5EF4-FFF2-40B4-BE49-F238E27FC236}">
                <a16:creationId xmlns:a16="http://schemas.microsoft.com/office/drawing/2014/main" id="{7DF7DD54-5F3C-4EC8-BCCA-2ED8440F1947}"/>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Where You Push Matters</a:t>
            </a:r>
          </a:p>
        </p:txBody>
      </p:sp>
      <p:sp>
        <p:nvSpPr>
          <p:cNvPr id="5" name="lesson-hook">
            <a:extLst>
              <a:ext uri="{FF2B5EF4-FFF2-40B4-BE49-F238E27FC236}">
                <a16:creationId xmlns:a16="http://schemas.microsoft.com/office/drawing/2014/main" id="{494D9889-4065-4206-868F-0E09B75079C7}"/>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is a door easier to open at the handle than near the hinge?</a:t>
            </a:r>
          </a:p>
        </p:txBody>
      </p:sp>
      <p:sp>
        <p:nvSpPr>
          <p:cNvPr id="6" name="topic-ring">
            <a:extLst>
              <a:ext uri="{FF2B5EF4-FFF2-40B4-BE49-F238E27FC236}">
                <a16:creationId xmlns:a16="http://schemas.microsoft.com/office/drawing/2014/main" id="{B72DCE5F-C22B-4636-AEE9-E12D154B2A14}"/>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F7E9D2EA-36BF-47B2-8FAA-11453C2DC9F2}"/>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2236BA83-D96F-4624-92BB-AE7D51558053}"/>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FC24B9AB-2448-4EA0-85D5-70ADBB23300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5 · AP PHYSICS 1: ALGEBRA-BASED</a:t>
            </a:r>
          </a:p>
        </p:txBody>
      </p:sp>
      <p:sp>
        <p:nvSpPr>
          <p:cNvPr id="10" name="page-number">
            <a:extLst>
              <a:ext uri="{FF2B5EF4-FFF2-40B4-BE49-F238E27FC236}">
                <a16:creationId xmlns:a16="http://schemas.microsoft.com/office/drawing/2014/main" id="{E7477F76-9ED5-49AD-AEB5-34DA6BFC441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EB5A1CC5-925F-4C59-AB51-D5965099436C}"/>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097C85B8-BE19-47DA-AB38-C6DD157035D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AP1-U5 · 10–15%</a:t>
            </a:r>
          </a:p>
        </p:txBody>
      </p:sp>
    </p:spTree>
    <p:extLst>
      <p:ext uri="{BB962C8B-B14F-4D97-AF65-F5344CB8AC3E}">
        <p14:creationId xmlns:p14="http://schemas.microsoft.com/office/powerpoint/2010/main" val="1435453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C293EF7-40E9-41E4-AF81-F513CABDAAC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A8A856C7-A684-4DC4-AC3B-83010E17ED2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7654230D-6825-4B82-A89A-C98B6D81B63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49EA53E-36C3-4F92-842A-2DCBEC913B0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36C0BAD9-22E4-48B6-90BC-0DA56648989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D0D2DC4D-57DF-4852-B57D-FC71929B8EF1}"/>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53350E82-8703-48C6-8AB0-0F1EADF52207}"/>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48AB88C-F68D-494E-BDF5-E61AD3FED586}"/>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uniform 4.0 m beam of mass 20 kg is hinged at one end and held horizontal by an upward cable at the far end. Find the cable force. Use g = 9.8 m/s².</a:t>
            </a:r>
          </a:p>
        </p:txBody>
      </p:sp>
      <p:sp>
        <p:nvSpPr>
          <p:cNvPr id="9" name="exam-method-frame">
            <a:extLst>
              <a:ext uri="{FF2B5EF4-FFF2-40B4-BE49-F238E27FC236}">
                <a16:creationId xmlns:a16="http://schemas.microsoft.com/office/drawing/2014/main" id="{BCC9ED4B-6EF0-4B4D-BCD4-238B22F84BD4}"/>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130F239C-CA5E-4FF6-90C3-D0986ACEC176}"/>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CE39784-3B2B-454C-8D30-DC713F98E4D0}"/>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40546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262AAE28-653A-4F42-A708-0C154320712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3B32CDD9-1F81-4E62-AD0E-686F354A123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FC8B4658-6D7F-49E9-8841-67640A7F953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668A8BB-4BA2-486B-A1D5-E3BEFBB946D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617BB1D1-7788-4CBD-B028-CFDB3E6D73E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FD076745-A762-4D1B-9DEF-2B9E8C0ECA38}"/>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614C9A0A-6895-4414-A7ED-FCD04D1DA729}"/>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F953FBD0-9035-406B-9088-CFC195DD3160}"/>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2B571EA4-EBE0-4B3F-B3D5-E31C532C60FC}"/>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Take torques about the hinge.</a:t>
            </a:r>
          </a:p>
        </p:txBody>
      </p:sp>
      <p:sp>
        <p:nvSpPr>
          <p:cNvPr id="10" name="mark-number-2">
            <a:extLst>
              <a:ext uri="{FF2B5EF4-FFF2-40B4-BE49-F238E27FC236}">
                <a16:creationId xmlns:a16="http://schemas.microsoft.com/office/drawing/2014/main" id="{1FF02701-4D22-4F5B-9323-93D10073CE0D}"/>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0552D297-8444-4E90-9164-828230FAD19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9E9BC719-FB4B-42CD-9B14-EEE684FBCABC}"/>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Cable torque = T(4.0); beam weight acts at 2.0 m.</a:t>
            </a:r>
          </a:p>
        </p:txBody>
      </p:sp>
      <p:sp>
        <p:nvSpPr>
          <p:cNvPr id="13" name="mark-number-3">
            <a:extLst>
              <a:ext uri="{FF2B5EF4-FFF2-40B4-BE49-F238E27FC236}">
                <a16:creationId xmlns:a16="http://schemas.microsoft.com/office/drawing/2014/main" id="{8E3F9976-5095-45E2-BFC3-88C4D2ACFFE6}"/>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D7C1DC66-B6A8-41FD-996E-2CEEFF515A06}"/>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4E22896E-AE1D-465B-BCE2-B60CA29EE22C}"/>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T(4.0) = (20)(9.8)(2.0), so T = 98 N.</a:t>
            </a:r>
          </a:p>
        </p:txBody>
      </p:sp>
      <p:sp>
        <p:nvSpPr>
          <p:cNvPr id="16" name="improvement-band">
            <a:extLst>
              <a:ext uri="{FF2B5EF4-FFF2-40B4-BE49-F238E27FC236}">
                <a16:creationId xmlns:a16="http://schemas.microsoft.com/office/drawing/2014/main" id="{DE6EAF4A-F69D-4D4C-A06B-7A524E4C902B}"/>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CE19D6E9-3D2A-473E-862F-2426F7E91BC0}"/>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505286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9EA0E99D-B905-4C6A-A04F-75ADB024747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9B0CF344-B971-482B-8783-160AB909E0E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6130A441-07B4-4C17-A876-AA265AFC129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3BB92F7-1265-4C15-9FFB-318EBA0D54D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2E5EA377-AD26-4DD0-B316-7C2E600F4D6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0B35A563-D2C8-452D-B885-45546AC59A5A}"/>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27D86DB-9C18-4726-BEB6-161E2B34B9AD}"/>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50B55739-FBAC-4290-9BA8-36DC852FF593}"/>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617D7923-5771-4CF9-BB95-27B40D807A2E}"/>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τ = rF sin θ · B speed = distance only · C energy = force/time · D field = charge × time</a:t>
            </a:r>
          </a:p>
        </p:txBody>
      </p:sp>
      <p:sp>
        <p:nvSpPr>
          <p:cNvPr id="10" name="rule-70-425">
            <a:extLst>
              <a:ext uri="{FF2B5EF4-FFF2-40B4-BE49-F238E27FC236}">
                <a16:creationId xmlns:a16="http://schemas.microsoft.com/office/drawing/2014/main" id="{8BE0F659-D038-4ECE-BACF-3C90732DB642}"/>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62C64A0E-B70C-4EC4-BB40-59A6D5CD6B72}"/>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C0A4EEBA-341C-4B7C-B74D-43F285140837}"/>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0BF89CD2-31B9-4516-BA81-6047EA02E2D7}"/>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36F911DB-1CBA-4D77-9234-33054BFAA231}"/>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2CFE02D3-9D86-4562-A055-5A533C076C39}"/>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7B127CEB-9533-4E39-9085-A14CFB6DEEC4}"/>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677C0DAB-5792-480F-9CFE-79BAFD15D2CB}"/>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Torque also depends on distance from…perpendicular force component. · B A larger force always creates a larger torque. · C Signs and units never matter · D A graph is decorative</a:t>
            </a:r>
          </a:p>
        </p:txBody>
      </p:sp>
      <p:sp>
        <p:nvSpPr>
          <p:cNvPr id="18" name="quiz-question-label-4">
            <a:extLst>
              <a:ext uri="{FF2B5EF4-FFF2-40B4-BE49-F238E27FC236}">
                <a16:creationId xmlns:a16="http://schemas.microsoft.com/office/drawing/2014/main" id="{B59C73F4-CD3F-4A48-AC02-CEA15E574692}"/>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03585B23-48FC-4692-9357-393F25F00829}"/>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3EC881D4-F6E9-4BBF-AE45-BA9F1B87B4F2}"/>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834507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85C6601E-9DB5-4E4C-9671-671B465F31B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5 · AP PHYSICS 1: ALGEBRA-BASED</a:t>
            </a:r>
          </a:p>
        </p:txBody>
      </p:sp>
      <p:sp>
        <p:nvSpPr>
          <p:cNvPr id="2" name="page-number">
            <a:extLst>
              <a:ext uri="{FF2B5EF4-FFF2-40B4-BE49-F238E27FC236}">
                <a16:creationId xmlns:a16="http://schemas.microsoft.com/office/drawing/2014/main" id="{4D96C43C-7EF0-434E-B051-6E0A06E7B74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06002700-3477-49DA-A587-DB6EC0A8AE7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905A832A-A123-487F-AFAD-D987FCF9B59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AP1-U5 · 10–15%</a:t>
            </a:r>
          </a:p>
        </p:txBody>
      </p:sp>
      <p:sp>
        <p:nvSpPr>
          <p:cNvPr id="5" name="slide-title">
            <a:extLst>
              <a:ext uri="{FF2B5EF4-FFF2-40B4-BE49-F238E27FC236}">
                <a16:creationId xmlns:a16="http://schemas.microsoft.com/office/drawing/2014/main" id="{17372DCF-AC76-471C-B8C1-B20C45D3C7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24B4F804-FC84-43D6-974F-30DB2D30A709}"/>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97D12C00-03A6-4C75-9198-1219ECFF6E7F}"/>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20AA377A-E975-4BAF-8406-2D75CB0217C7}"/>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τ = rF sin θ</a:t>
            </a:r>
          </a:p>
        </p:txBody>
      </p:sp>
      <p:sp>
        <p:nvSpPr>
          <p:cNvPr id="9" name="answer-reason-1">
            <a:extLst>
              <a:ext uri="{FF2B5EF4-FFF2-40B4-BE49-F238E27FC236}">
                <a16:creationId xmlns:a16="http://schemas.microsoft.com/office/drawing/2014/main" id="{B2F71801-C256-46CA-9DBB-0BA05AE02833}"/>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E34E9978-FE1F-4C1B-9BAC-B4F2C9373E74}"/>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6F6328C9-5739-4E6C-B6B2-9E61AE09BF82}"/>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5AB64D7E-49A0-4721-87DA-D158F734B80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32038973-9029-4350-B54E-604EFDBCB25B}"/>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A39076BA-44A0-44B5-BB53-39FC45E4480B}"/>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1392D060-4A50-4831-9C47-6E5699C5AC9D}"/>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A4228FA9-ADFF-4FC3-8F7A-6C9EB30E2C27}"/>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3756A9E4-2D77-418B-8DE2-66817337AD6A}"/>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DC221675-2DC2-4437-A9D8-57578B50D7B8}"/>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Torque also depends on distance from the axis and the perpendicular force component.</a:t>
            </a:r>
          </a:p>
        </p:txBody>
      </p:sp>
      <p:sp>
        <p:nvSpPr>
          <p:cNvPr id="19" name="answer-reason-3">
            <a:extLst>
              <a:ext uri="{FF2B5EF4-FFF2-40B4-BE49-F238E27FC236}">
                <a16:creationId xmlns:a16="http://schemas.microsoft.com/office/drawing/2014/main" id="{3CDFAE50-3888-4A3B-89CF-D2371E17BA09}"/>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1F4CC53D-01C1-432E-AB04-41B0BA10937C}"/>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49D421B7-AACA-4D1A-B919-0379E45354F5}"/>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1862B170-7AE1-4155-8D5C-0D64C3B58170}"/>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CDC30EC7-07A3-4E4C-A95B-57F43B116472}"/>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B299688C-2A1B-4973-8421-1DFC9B1C96F1}"/>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4605E38E-2B5E-4433-A8B8-A7F23AC37549}"/>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831252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B4AB0111-8A7E-4765-BC51-7CAF1D4B5F5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554D50D2-7C22-4F54-9E16-766A582585C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3E1C721E-1854-496A-8E24-BB048772E06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724BD2B-5AA9-4601-8B19-E215798A791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BECA5EB4-9A0E-4B05-826F-F95E97F6AFC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862B2849-CB71-4C93-96EE-A696A62A548B}"/>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9EB6EF32-4C89-4144-AC72-77A3AB5D21E9}"/>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356FF4F1-871D-456F-94AF-1252F647881E}"/>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12C7BFE4-10E7-4B8C-86FB-F71773ABD4FC}"/>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20 N force is applied at 30° to a handle. What is its component perpendicular to the handle?</a:t>
            </a:r>
          </a:p>
        </p:txBody>
      </p:sp>
      <p:sp>
        <p:nvSpPr>
          <p:cNvPr id="10" name="retrieval-number-2">
            <a:extLst>
              <a:ext uri="{FF2B5EF4-FFF2-40B4-BE49-F238E27FC236}">
                <a16:creationId xmlns:a16="http://schemas.microsoft.com/office/drawing/2014/main" id="{2EB90F83-A03D-43A8-8230-4D6A9E2B09A9}"/>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1B16A962-7651-4D25-9759-D287110F0CB5}"/>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5F4CF93B-3DE9-4CBA-BB5B-53EFB961582F}"/>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12 kg sign hangs at rest from two cables. What is the sum of the vertical forces on it? Use g = 9.8 m/s².</a:t>
            </a:r>
          </a:p>
        </p:txBody>
      </p:sp>
      <p:sp>
        <p:nvSpPr>
          <p:cNvPr id="13" name="retrieval-number-3">
            <a:extLst>
              <a:ext uri="{FF2B5EF4-FFF2-40B4-BE49-F238E27FC236}">
                <a16:creationId xmlns:a16="http://schemas.microsoft.com/office/drawing/2014/main" id="{BB247A10-17AC-4680-BF48-7174BC4E3FD8}"/>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BF5AB4F9-E570-4FBD-9D51-893FB5A5D0A9}"/>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10314F20-44CA-42FF-8313-7263911807B6}"/>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many radians are in one full revolution?</a:t>
            </a:r>
          </a:p>
        </p:txBody>
      </p:sp>
      <p:sp>
        <p:nvSpPr>
          <p:cNvPr id="16" name="retrieval-close">
            <a:extLst>
              <a:ext uri="{FF2B5EF4-FFF2-40B4-BE49-F238E27FC236}">
                <a16:creationId xmlns:a16="http://schemas.microsoft.com/office/drawing/2014/main" id="{A263A8AA-5814-40F5-998A-0BEA7758C53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36955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43143A7F-1EF2-4363-AC66-F1F908E542D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6E5594DD-7750-4599-8842-C4337742620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2F9EF363-B5E4-4F7E-B793-6CA302749B1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359FB96-CEAB-4163-AA89-EADC999A532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910FF05D-44D7-4805-97BB-DBE66B3F816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0ECAB4EA-F187-46F7-8A81-7224792E297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949DB028-5A66-43E0-B5B4-4C2570B73202}"/>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Torque depends on force, lever arm and angle.</a:t>
            </a:r>
          </a:p>
        </p:txBody>
      </p:sp>
      <p:sp>
        <p:nvSpPr>
          <p:cNvPr id="8" name="core-index-2">
            <a:extLst>
              <a:ext uri="{FF2B5EF4-FFF2-40B4-BE49-F238E27FC236}">
                <a16:creationId xmlns:a16="http://schemas.microsoft.com/office/drawing/2014/main" id="{5FC35717-7A63-4C28-AF59-22AD9E01A1C0}"/>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AFF65541-3FC2-4669-88AF-9BEBCFD1FE5F}"/>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Rotational inertia depends on how mass is distributed about an axis.</a:t>
            </a:r>
          </a:p>
        </p:txBody>
      </p:sp>
      <p:sp>
        <p:nvSpPr>
          <p:cNvPr id="10" name="core-index-3">
            <a:extLst>
              <a:ext uri="{FF2B5EF4-FFF2-40B4-BE49-F238E27FC236}">
                <a16:creationId xmlns:a16="http://schemas.microsoft.com/office/drawing/2014/main" id="{59331836-0E96-44A5-9A25-CD733E888C25}"/>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C8E347E9-D376-4723-9617-354F50F7C277}"/>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Net torque determines angular acceleration.</a:t>
            </a:r>
          </a:p>
        </p:txBody>
      </p:sp>
      <p:sp>
        <p:nvSpPr>
          <p:cNvPr id="12" name="core-index-4">
            <a:extLst>
              <a:ext uri="{FF2B5EF4-FFF2-40B4-BE49-F238E27FC236}">
                <a16:creationId xmlns:a16="http://schemas.microsoft.com/office/drawing/2014/main" id="{35E59D7F-9E18-4483-821B-D5D0BB1DB25B}"/>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23" name="core-index-5">
            <a:extLst>
              <a:ext uri="{FF2B5EF4-FFF2-40B4-BE49-F238E27FC236}">
                <a16:creationId xmlns:a16="http://schemas.microsoft.com/office/drawing/2014/main" id="{35E59D7F-9E18-4483-821B-D5D0BB1DB25B}"/>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05</a:t>
            </a:r>
          </a:p>
        </p:txBody>
      </p:sp>
      <p:sp>
        <p:nvSpPr>
          <p:cNvPr id="13" name="core-point-4">
            <a:extLst>
              <a:ext uri="{FF2B5EF4-FFF2-40B4-BE49-F238E27FC236}">
                <a16:creationId xmlns:a16="http://schemas.microsoft.com/office/drawing/2014/main" id="{2FE2D190-0FDE-41B0-8E43-70B2FFDD6F6A}"/>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Rotational kinematics parallels translational kinematics.</a:t>
            </a:r>
          </a:p>
        </p:txBody>
      </p:sp>
      <p:sp>
        <p:nvSpPr>
          <p:cNvPr id="24" name="core-point-5">
            <a:extLst>
              <a:ext uri="{FF2B5EF4-FFF2-40B4-BE49-F238E27FC236}">
                <a16:creationId xmlns:a16="http://schemas.microsoft.com/office/drawing/2014/main" id="{2FE2D190-0FDE-41B0-8E43-70B2FFDD6F6A}"/>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Rotational kinematics mirrors linear motion: ω = ω₀ + αt and Δθ = ω₀t + ½αt², with one full revolution equal to 2π rad.</a:t>
            </a:r>
          </a:p>
        </p:txBody>
      </p:sp>
      <p:sp>
        <p:nvSpPr>
          <p:cNvPr id="14" name="equation-panel">
            <a:extLst>
              <a:ext uri="{FF2B5EF4-FFF2-40B4-BE49-F238E27FC236}">
                <a16:creationId xmlns:a16="http://schemas.microsoft.com/office/drawing/2014/main" id="{63E20538-17E9-4C3C-93B4-CC50F4F454DD}"/>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545201DA-CE53-4FFA-81D1-AD0145DA9B53}"/>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A045C2C3-BA1D-4114-829E-3D4B1514ADD1}"/>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τ = rF sin θ</a:t>
            </a:r>
          </a:p>
        </p:txBody>
      </p:sp>
      <p:sp>
        <p:nvSpPr>
          <p:cNvPr id="17" name="equation-units-1">
            <a:extLst>
              <a:ext uri="{FF2B5EF4-FFF2-40B4-BE49-F238E27FC236}">
                <a16:creationId xmlns:a16="http://schemas.microsoft.com/office/drawing/2014/main" id="{3AECF4AF-30FD-49E0-816E-F34825642A53}"/>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N·m</a:t>
            </a:r>
          </a:p>
        </p:txBody>
      </p:sp>
      <p:sp>
        <p:nvSpPr>
          <p:cNvPr id="18" name="equation-expression-2">
            <a:extLst>
              <a:ext uri="{FF2B5EF4-FFF2-40B4-BE49-F238E27FC236}">
                <a16:creationId xmlns:a16="http://schemas.microsoft.com/office/drawing/2014/main" id="{E94AA1BF-0866-46F9-8F72-0140D5D8AE42}"/>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Στ = Iα</a:t>
            </a:r>
          </a:p>
        </p:txBody>
      </p:sp>
      <p:sp>
        <p:nvSpPr>
          <p:cNvPr id="19" name="equation-units-2">
            <a:extLst>
              <a:ext uri="{FF2B5EF4-FFF2-40B4-BE49-F238E27FC236}">
                <a16:creationId xmlns:a16="http://schemas.microsoft.com/office/drawing/2014/main" id="{DB928B95-F9AA-4C64-B338-7524F92B5864}"/>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N·m</a:t>
            </a:r>
          </a:p>
        </p:txBody>
      </p:sp>
      <p:sp>
        <p:nvSpPr>
          <p:cNvPr id="20" name="vocabulary-label">
            <a:extLst>
              <a:ext uri="{FF2B5EF4-FFF2-40B4-BE49-F238E27FC236}">
                <a16:creationId xmlns:a16="http://schemas.microsoft.com/office/drawing/2014/main" id="{27B0F743-6C30-441B-8C36-CDB6526BC20D}"/>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47D79C2D-F99A-4ECB-BF86-F551E72308DB}"/>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torque · lever arm · axis · rotational inertia · angular acceleration · equilibrium</a:t>
            </a:r>
          </a:p>
        </p:txBody>
      </p:sp>
    </p:spTree>
    <p:extLst>
      <p:ext uri="{BB962C8B-B14F-4D97-AF65-F5344CB8AC3E}">
        <p14:creationId xmlns:p14="http://schemas.microsoft.com/office/powerpoint/2010/main" val="1292868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85FC0-3A6E-0775-6A80-E44B739E72FA}"/>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7536EF11-3CEC-4C04-433D-EF471028A27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2B136BB9-4315-845D-2323-73A2D62C194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D85935ED-387F-913F-B439-399F05DAB88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1D168ED-9F54-AF3B-61B5-F3220E32AD3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DD81FB14-2336-8181-AD6D-5F9C2C210ED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99DBEF47-3E44-9386-75ED-6C72AF77FA65}"/>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E0830A12-1226-E16B-046F-874382865A76}"/>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Rotational dynamics is Newton's second law rewritten for turning: torque — a force applied at a distance from an axis — is what changes how fast something spins, and rotational inertia decides how stubbornly it resists.</a:t>
            </a:r>
          </a:p>
        </p:txBody>
      </p:sp>
      <p:sp>
        <p:nvSpPr>
          <p:cNvPr id="25" name="Oval 24">
            <a:extLst>
              <a:ext uri="{FF2B5EF4-FFF2-40B4-BE49-F238E27FC236}">
                <a16:creationId xmlns:a16="http://schemas.microsoft.com/office/drawing/2014/main" id="{829D6EE8-005F-A2B8-A8AD-FE3C31DA34CE}"/>
              </a:ext>
            </a:extLst>
          </p:cNvPr>
          <p:cNvSpPr/>
          <p:nvPr/>
        </p:nvSpPr>
        <p:spPr>
          <a:xfrm>
            <a:off x="1397000" y="4707467"/>
            <a:ext cx="203200" cy="233303"/>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682B840-7FAB-377F-6662-A2FC472E69FD}"/>
              </a:ext>
            </a:extLst>
          </p:cNvPr>
          <p:cNvSpPr txBox="1"/>
          <p:nvPr/>
        </p:nvSpPr>
        <p:spPr>
          <a:xfrm>
            <a:off x="1168400" y="4969933"/>
            <a:ext cx="762000" cy="276999"/>
          </a:xfrm>
          <a:prstGeom prst="rect">
            <a:avLst/>
          </a:prstGeom>
          <a:noFill/>
        </p:spPr>
        <p:txBody>
          <a:bodyPr vert="horz" wrap="square" lIns="0" tIns="0" bIns="0" rtlCol="0">
            <a:noAutofit/>
          </a:bodyPr>
          <a:lstStyle/>
          <a:p>
            <a:pPr algn="ctr"/>
            <a:r>
              <a:rPr lang="en-US" sz="1600">
                <a:solidFill>
                  <a:srgbClr val="6B7F79"/>
                </a:solidFill>
              </a:rPr>
              <a:t>axis</a:t>
            </a:r>
          </a:p>
        </p:txBody>
      </p:sp>
      <p:cxnSp>
        <p:nvCxnSpPr>
          <p:cNvPr id="27" name="Straight Connector 26">
            <a:extLst>
              <a:ext uri="{FF2B5EF4-FFF2-40B4-BE49-F238E27FC236}">
                <a16:creationId xmlns:a16="http://schemas.microsoft.com/office/drawing/2014/main" id="{92AF6DD6-069A-550F-041A-919211444F00}"/>
              </a:ext>
            </a:extLst>
          </p:cNvPr>
          <p:cNvCxnSpPr/>
          <p:nvPr/>
        </p:nvCxnSpPr>
        <p:spPr>
          <a:xfrm>
            <a:off x="1498600" y="4824118"/>
            <a:ext cx="5613400" cy="0"/>
          </a:xfrm>
          <a:prstGeom prst="line">
            <a:avLst/>
          </a:prstGeom>
          <a:ln w="381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4375283-E672-1361-33B8-3B4D1DAD3630}"/>
              </a:ext>
            </a:extLst>
          </p:cNvPr>
          <p:cNvCxnSpPr/>
          <p:nvPr/>
        </p:nvCxnSpPr>
        <p:spPr>
          <a:xfrm flipV="1">
            <a:off x="3175000" y="3949229"/>
            <a:ext cx="0" cy="874889"/>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7CFDD18-DDE4-902E-5303-69EE51DB5351}"/>
              </a:ext>
            </a:extLst>
          </p:cNvPr>
          <p:cNvSpPr txBox="1"/>
          <p:nvPr/>
        </p:nvSpPr>
        <p:spPr>
          <a:xfrm>
            <a:off x="2489200" y="3686763"/>
            <a:ext cx="1651000" cy="276999"/>
          </a:xfrm>
          <a:prstGeom prst="rect">
            <a:avLst/>
          </a:prstGeom>
          <a:noFill/>
        </p:spPr>
        <p:txBody>
          <a:bodyPr vert="horz" wrap="square" lIns="0" tIns="0" bIns="0" rtlCol="0">
            <a:noAutofit/>
          </a:bodyPr>
          <a:lstStyle/>
          <a:p>
            <a:pPr algn="ctr"/>
            <a:r>
              <a:rPr lang="en-US" sz="1600">
                <a:solidFill>
                  <a:srgbClr val="6B7F79"/>
                </a:solidFill>
              </a:rPr>
              <a:t>same F, small r</a:t>
            </a:r>
          </a:p>
        </p:txBody>
      </p:sp>
      <p:cxnSp>
        <p:nvCxnSpPr>
          <p:cNvPr id="30" name="Straight Connector 29">
            <a:extLst>
              <a:ext uri="{FF2B5EF4-FFF2-40B4-BE49-F238E27FC236}">
                <a16:creationId xmlns:a16="http://schemas.microsoft.com/office/drawing/2014/main" id="{47D118FA-4E8A-F8AD-8FF0-DF6366340A49}"/>
              </a:ext>
            </a:extLst>
          </p:cNvPr>
          <p:cNvCxnSpPr/>
          <p:nvPr/>
        </p:nvCxnSpPr>
        <p:spPr>
          <a:xfrm flipV="1">
            <a:off x="6858000" y="3949229"/>
            <a:ext cx="0" cy="874889"/>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545A0BF-6FED-0CEE-7AFB-C423DC85AE61}"/>
              </a:ext>
            </a:extLst>
          </p:cNvPr>
          <p:cNvSpPr txBox="1"/>
          <p:nvPr/>
        </p:nvSpPr>
        <p:spPr>
          <a:xfrm>
            <a:off x="6070600" y="3686763"/>
            <a:ext cx="1778000" cy="276999"/>
          </a:xfrm>
          <a:prstGeom prst="rect">
            <a:avLst/>
          </a:prstGeom>
          <a:noFill/>
        </p:spPr>
        <p:txBody>
          <a:bodyPr vert="horz" wrap="square" lIns="0" tIns="0" bIns="0" rtlCol="0">
            <a:noAutofit/>
          </a:bodyPr>
          <a:lstStyle/>
          <a:p>
            <a:pPr algn="ctr"/>
            <a:r>
              <a:rPr lang="en-US" sz="1600">
                <a:solidFill>
                  <a:srgbClr val="EF5C3E"/>
                </a:solidFill>
              </a:rPr>
              <a:t>same F, large r</a:t>
            </a:r>
          </a:p>
        </p:txBody>
      </p:sp>
      <p:cxnSp>
        <p:nvCxnSpPr>
          <p:cNvPr id="32" name="Straight Connector 31">
            <a:extLst>
              <a:ext uri="{FF2B5EF4-FFF2-40B4-BE49-F238E27FC236}">
                <a16:creationId xmlns:a16="http://schemas.microsoft.com/office/drawing/2014/main" id="{44D5DA4E-8964-1A3E-FEF0-655553600048}"/>
              </a:ext>
            </a:extLst>
          </p:cNvPr>
          <p:cNvCxnSpPr/>
          <p:nvPr/>
        </p:nvCxnSpPr>
        <p:spPr>
          <a:xfrm>
            <a:off x="1498600" y="5174074"/>
            <a:ext cx="5359400" cy="0"/>
          </a:xfrm>
          <a:prstGeom prst="line">
            <a:avLst/>
          </a:prstGeom>
          <a:ln w="127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536CA59-610F-A206-63B1-036830471B04}"/>
              </a:ext>
            </a:extLst>
          </p:cNvPr>
          <p:cNvSpPr txBox="1"/>
          <p:nvPr/>
        </p:nvSpPr>
        <p:spPr>
          <a:xfrm>
            <a:off x="3556000" y="5203237"/>
            <a:ext cx="1524000" cy="276999"/>
          </a:xfrm>
          <a:prstGeom prst="rect">
            <a:avLst/>
          </a:prstGeom>
          <a:noFill/>
        </p:spPr>
        <p:txBody>
          <a:bodyPr vert="horz" wrap="square" lIns="0" tIns="0" bIns="0" rtlCol="0">
            <a:noAutofit/>
          </a:bodyPr>
          <a:lstStyle/>
          <a:p>
            <a:r>
              <a:rPr lang="en-US" sz="1600">
                <a:solidFill>
                  <a:srgbClr val="6B7F79"/>
                </a:solidFill>
              </a:rPr>
              <a:t>lever arm r</a:t>
            </a:r>
          </a:p>
        </p:txBody>
      </p:sp>
      <p:cxnSp>
        <p:nvCxnSpPr>
          <p:cNvPr id="34" name="Straight Connector 33">
            <a:extLst>
              <a:ext uri="{FF2B5EF4-FFF2-40B4-BE49-F238E27FC236}">
                <a16:creationId xmlns:a16="http://schemas.microsoft.com/office/drawing/2014/main" id="{4C64EA9A-320B-C718-B1A6-FBEC7ACA94BC}"/>
              </a:ext>
            </a:extLst>
          </p:cNvPr>
          <p:cNvCxnSpPr/>
          <p:nvPr/>
        </p:nvCxnSpPr>
        <p:spPr>
          <a:xfrm>
            <a:off x="7137400" y="4824118"/>
            <a:ext cx="1016000" cy="0"/>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0EB58BF7-8DE3-F61F-C858-BE7C2EEB70F0}"/>
              </a:ext>
            </a:extLst>
          </p:cNvPr>
          <p:cNvSpPr txBox="1"/>
          <p:nvPr/>
        </p:nvSpPr>
        <p:spPr>
          <a:xfrm>
            <a:off x="7188200" y="4357511"/>
            <a:ext cx="1905000" cy="276999"/>
          </a:xfrm>
          <a:prstGeom prst="rect">
            <a:avLst/>
          </a:prstGeom>
          <a:noFill/>
        </p:spPr>
        <p:txBody>
          <a:bodyPr vert="horz" wrap="square" lIns="0" tIns="0" bIns="0" rtlCol="0">
            <a:noAutofit/>
          </a:bodyPr>
          <a:lstStyle/>
          <a:p>
            <a:r>
              <a:rPr lang="en-US" sz="1600">
                <a:solidFill>
                  <a:srgbClr val="6B7F79"/>
                </a:solidFill>
              </a:rPr>
              <a:t>F along bar: τ = 0</a:t>
            </a:r>
          </a:p>
        </p:txBody>
      </p:sp>
      <p:sp>
        <p:nvSpPr>
          <p:cNvPr id="36" name="TextBox 35">
            <a:extLst>
              <a:ext uri="{FF2B5EF4-FFF2-40B4-BE49-F238E27FC236}">
                <a16:creationId xmlns:a16="http://schemas.microsoft.com/office/drawing/2014/main" id="{CC769ECA-51F2-954D-ED41-5697E2A61E59}"/>
              </a:ext>
            </a:extLst>
          </p:cNvPr>
          <p:cNvSpPr txBox="1"/>
          <p:nvPr/>
        </p:nvSpPr>
        <p:spPr>
          <a:xfrm>
            <a:off x="8763000" y="4678304"/>
            <a:ext cx="2540000" cy="276999"/>
          </a:xfrm>
          <a:prstGeom prst="rect">
            <a:avLst/>
          </a:prstGeom>
          <a:noFill/>
        </p:spPr>
        <p:txBody>
          <a:bodyPr vert="horz" wrap="square" lIns="0" tIns="0" bIns="0" rtlCol="0">
            <a:noAutofit/>
          </a:bodyPr>
          <a:lstStyle/>
          <a:p>
            <a:r>
              <a:rPr lang="el-GR" sz="1600" b="1">
                <a:solidFill>
                  <a:srgbClr val="102E29"/>
                </a:solidFill>
              </a:rPr>
              <a:t>τ = </a:t>
            </a:r>
            <a:r>
              <a:rPr lang="en-US" sz="1600" b="1">
                <a:solidFill>
                  <a:srgbClr val="102E29"/>
                </a:solidFill>
              </a:rPr>
              <a:t>rF sin </a:t>
            </a:r>
            <a:r>
              <a:rPr lang="el-GR" sz="1600" b="1">
                <a:solidFill>
                  <a:srgbClr val="102E29"/>
                </a:solidFill>
              </a:rPr>
              <a:t>θ</a:t>
            </a:r>
            <a:endParaRPr lang="en-US" sz="1600" b="1">
              <a:solidFill>
                <a:srgbClr val="102E29"/>
              </a:solidFill>
            </a:endParaRPr>
          </a:p>
        </p:txBody>
      </p:sp>
      <p:sp>
        <p:nvSpPr>
          <p:cNvPr id="37" name="TextBox 36">
            <a:extLst>
              <a:ext uri="{FF2B5EF4-FFF2-40B4-BE49-F238E27FC236}">
                <a16:creationId xmlns:a16="http://schemas.microsoft.com/office/drawing/2014/main" id="{7F344316-C28D-4441-5DD5-06968FAAA650}"/>
              </a:ext>
            </a:extLst>
          </p:cNvPr>
          <p:cNvSpPr txBox="1"/>
          <p:nvPr/>
        </p:nvSpPr>
        <p:spPr>
          <a:xfrm>
            <a:off x="8763000" y="5144911"/>
            <a:ext cx="2540000" cy="276999"/>
          </a:xfrm>
          <a:prstGeom prst="rect">
            <a:avLst/>
          </a:prstGeom>
          <a:noFill/>
        </p:spPr>
        <p:txBody>
          <a:bodyPr vert="horz" wrap="square" lIns="0" tIns="0" bIns="0" rtlCol="0">
            <a:noAutofit/>
          </a:bodyPr>
          <a:lstStyle/>
          <a:p>
            <a:r>
              <a:rPr lang="en-US" sz="1600">
                <a:solidFill>
                  <a:srgbClr val="102E29"/>
                </a:solidFill>
              </a:rPr>
              <a:t>Where and which way you push, not just how hard.</a:t>
            </a:r>
          </a:p>
        </p:txBody>
      </p:sp>
      <p:sp>
        <p:nvSpPr>
          <p:cNvPr id="38" name="diagram-caption">
            <a:extLst>
              <a:ext uri="{FF2B5EF4-FFF2-40B4-BE49-F238E27FC236}">
                <a16:creationId xmlns:a16="http://schemas.microsoft.com/office/drawing/2014/main" id="{270D5C2D-2EC4-AAE0-7237-2B00C4532308}"/>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Equal forces, unequal torques; a push straight along the bar turns nothing at all.</a:t>
            </a:r>
          </a:p>
        </p:txBody>
      </p:sp>
    </p:spTree>
    <p:extLst>
      <p:ext uri="{BB962C8B-B14F-4D97-AF65-F5344CB8AC3E}">
        <p14:creationId xmlns:p14="http://schemas.microsoft.com/office/powerpoint/2010/main" val="1033701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01F32D3-EA78-409A-B2DB-05538D6CDAA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7D303F02-05A1-4986-9B6C-B112AD04C54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8EA9F9C5-AC6F-466E-9219-FBF46ABE08E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504E680-24CB-41B0-B23E-61D2C77659F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C38B54ED-FC24-40B4-ADA8-0031FC46333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Angular acceleration grows with net torque</a:t>
            </a:r>
          </a:p>
        </p:txBody>
      </p:sp>
      <p:sp>
        <p:nvSpPr>
          <p:cNvPr id="6" name="graph-mode">
            <a:extLst>
              <a:ext uri="{FF2B5EF4-FFF2-40B4-BE49-F238E27FC236}">
                <a16:creationId xmlns:a16="http://schemas.microsoft.com/office/drawing/2014/main" id="{71A7CB23-0AC2-4187-833A-AF7BAF4C65DC}"/>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C2556C9C-CE37-472D-8AF7-9DFAA5A712B4}"/>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EE79AF83-61ED-44EA-9210-EF5239221F60}"/>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0.5), …, (3, 1.5), (4, 2).</a:t>
            </a:r>
          </a:p>
        </p:txBody>
      </p:sp>
      <p:sp>
        <p:nvSpPr>
          <p:cNvPr id="9" name="graph-scale">
            <a:extLst>
              <a:ext uri="{FF2B5EF4-FFF2-40B4-BE49-F238E27FC236}">
                <a16:creationId xmlns:a16="http://schemas.microsoft.com/office/drawing/2014/main" id="{175E0081-3D84-486E-8D47-C4DEAC16414C}"/>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0–2 rad/s². Axes: Net torque / N·m; Angular acceleration / rad/s².</a:t>
            </a:r>
          </a:p>
        </p:txBody>
      </p:sp>
      <p:sp>
        <p:nvSpPr>
          <p:cNvPr id="10" name="chart-frame">
            <a:extLst>
              <a:ext uri="{FF2B5EF4-FFF2-40B4-BE49-F238E27FC236}">
                <a16:creationId xmlns:a16="http://schemas.microsoft.com/office/drawing/2014/main" id="{9491B91E-BB35-4255-ABEA-F906098ED281}"/>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6515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299277D-50AA-4628-AEF7-EE85BE0C3E4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BE6B2E94-2FBF-4F54-A2F2-D014ACB0557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D5E5E520-B461-441B-A597-C8CE8F6E442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8CDE024-6C23-4D04-B15F-DF8FC590CD3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3D3F4979-6477-400A-9B2B-F8E41CF6789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6B77B8A9-25E8-4BD6-AD35-A5CCD1B04332}"/>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45EA2B45-91F0-4F66-B4D1-D467DBC3F42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A5ADD264-E47B-4978-AC73-71A92B8C37AD}"/>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25 N force acts perpendicular to a wrench 0.30 m from the bolt. Find the torque.</a:t>
            </a:r>
          </a:p>
        </p:txBody>
      </p:sp>
      <p:sp>
        <p:nvSpPr>
          <p:cNvPr id="9" name="step-label-1">
            <a:extLst>
              <a:ext uri="{FF2B5EF4-FFF2-40B4-BE49-F238E27FC236}">
                <a16:creationId xmlns:a16="http://schemas.microsoft.com/office/drawing/2014/main" id="{3BDF76D0-1DE5-41F5-93CF-BECBBFDFD5F8}"/>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FA81B629-FA80-4714-991E-F8F11265911A}"/>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6ED2BC54-FF24-4A24-8D30-2123B6B5250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τ = rF sin θ.</a:t>
            </a:r>
          </a:p>
        </p:txBody>
      </p:sp>
      <p:sp>
        <p:nvSpPr>
          <p:cNvPr id="12" name="step-label-2">
            <a:extLst>
              <a:ext uri="{FF2B5EF4-FFF2-40B4-BE49-F238E27FC236}">
                <a16:creationId xmlns:a16="http://schemas.microsoft.com/office/drawing/2014/main" id="{CBF46867-F039-4158-AFA8-FCB3BC8168C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FAD68F16-B934-4461-ADA2-33DB8B8A5901}"/>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03F2CE86-A1F7-4459-B77D-3327223EFAA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Here θ = 90°, so sin θ = 1.</a:t>
            </a:r>
          </a:p>
        </p:txBody>
      </p:sp>
      <p:sp>
        <p:nvSpPr>
          <p:cNvPr id="15" name="step-label-3">
            <a:extLst>
              <a:ext uri="{FF2B5EF4-FFF2-40B4-BE49-F238E27FC236}">
                <a16:creationId xmlns:a16="http://schemas.microsoft.com/office/drawing/2014/main" id="{4F533624-7480-4DF4-A1A0-2913E3E52AA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E1A70D8C-0F20-422F-823F-5DE9DC283CC6}"/>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28062D3B-4DD0-4180-BA14-FD65127F01D6}"/>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Multiply 0.30 × 25.</a:t>
            </a:r>
          </a:p>
        </p:txBody>
      </p:sp>
      <p:sp>
        <p:nvSpPr>
          <p:cNvPr id="18" name="answer-frame">
            <a:extLst>
              <a:ext uri="{FF2B5EF4-FFF2-40B4-BE49-F238E27FC236}">
                <a16:creationId xmlns:a16="http://schemas.microsoft.com/office/drawing/2014/main" id="{3F2A0667-EFB9-40FB-BDA1-C21558049D8D}"/>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BDA35CC6-677F-4862-BC4D-0427638D274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τ = 7.5 N·m.</a:t>
            </a:r>
          </a:p>
        </p:txBody>
      </p:sp>
    </p:spTree>
    <p:extLst>
      <p:ext uri="{BB962C8B-B14F-4D97-AF65-F5344CB8AC3E}">
        <p14:creationId xmlns:p14="http://schemas.microsoft.com/office/powerpoint/2010/main" val="847687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1C9C0A1-BD7F-40F1-8183-C079B72BF95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5 · AP PHYSICS 1: ALGEBRA-BASED</a:t>
            </a:r>
          </a:p>
        </p:txBody>
      </p:sp>
      <p:sp>
        <p:nvSpPr>
          <p:cNvPr id="2" name="page-number">
            <a:extLst>
              <a:ext uri="{FF2B5EF4-FFF2-40B4-BE49-F238E27FC236}">
                <a16:creationId xmlns:a16="http://schemas.microsoft.com/office/drawing/2014/main" id="{5B19B32E-E3F8-44BC-BE48-7221B036E5A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38AA5EFD-D819-475E-A4DB-4738EA442D9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03DE3F6-F54D-4876-8680-6B9F16E5285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AP1-U5 · 10–15%</a:t>
            </a:r>
          </a:p>
        </p:txBody>
      </p:sp>
      <p:sp>
        <p:nvSpPr>
          <p:cNvPr id="5" name="slide-title">
            <a:extLst>
              <a:ext uri="{FF2B5EF4-FFF2-40B4-BE49-F238E27FC236}">
                <a16:creationId xmlns:a16="http://schemas.microsoft.com/office/drawing/2014/main" id="{AA7CA3E1-4DEE-48D7-89B3-FE9057CC176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518CFDDD-8FB2-4072-9EE5-5177B8E249E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727B7003-B192-47BD-8D0D-961FBD373B0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4A822910-0411-4EC3-9469-20658DE297A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wheel has I = 2.5 kg·m² and experiences 10 N·m net torque. Find its angular acceleration.</a:t>
            </a:r>
          </a:p>
        </p:txBody>
      </p:sp>
      <p:sp>
        <p:nvSpPr>
          <p:cNvPr id="9" name="step-label-1">
            <a:extLst>
              <a:ext uri="{FF2B5EF4-FFF2-40B4-BE49-F238E27FC236}">
                <a16:creationId xmlns:a16="http://schemas.microsoft.com/office/drawing/2014/main" id="{3E92105F-8421-493E-85AA-8634CFD79407}"/>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B5C0A070-8214-46EA-A907-AB516C29F0D6}"/>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E1BEF4FC-C42B-4F89-9978-C1B42B7408EE}"/>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α = Στ/I</a:t>
            </a:r>
          </a:p>
        </p:txBody>
      </p:sp>
      <p:sp>
        <p:nvSpPr>
          <p:cNvPr id="12" name="step-label-2">
            <a:extLst>
              <a:ext uri="{FF2B5EF4-FFF2-40B4-BE49-F238E27FC236}">
                <a16:creationId xmlns:a16="http://schemas.microsoft.com/office/drawing/2014/main" id="{F089BF27-B3E9-4CA8-B37B-7E6518540F64}"/>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29FB950C-1EC2-450D-92E2-BE23268E21DC}"/>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9488973E-9E0E-4DBF-A9C6-5F68206C7CEC}"/>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α = 10/2.5</a:t>
            </a:r>
          </a:p>
        </p:txBody>
      </p:sp>
      <p:sp>
        <p:nvSpPr>
          <p:cNvPr id="15" name="step-label-3">
            <a:extLst>
              <a:ext uri="{FF2B5EF4-FFF2-40B4-BE49-F238E27FC236}">
                <a16:creationId xmlns:a16="http://schemas.microsoft.com/office/drawing/2014/main" id="{29B46A99-D5D7-4536-A934-A113F0068D82}"/>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68279492-87EF-4B36-A9B4-4D8282118E69}"/>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2D583CE6-FBD6-4E39-85AC-D9A8B1178EAE}"/>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7B6B876C-17BC-4EE0-8A4F-722C9070397A}"/>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58EF1951-8862-4B1D-B776-048DBC388AA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α = 4.0 rad/s².</a:t>
            </a:r>
          </a:p>
        </p:txBody>
      </p:sp>
    </p:spTree>
    <p:extLst>
      <p:ext uri="{BB962C8B-B14F-4D97-AF65-F5344CB8AC3E}">
        <p14:creationId xmlns:p14="http://schemas.microsoft.com/office/powerpoint/2010/main" val="1464037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9487B38-6646-4327-88D2-5CE56F0526E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5 · AP PHYSICS 1: ALGEBRA-BASED</a:t>
            </a:r>
          </a:p>
        </p:txBody>
      </p:sp>
      <p:sp>
        <p:nvSpPr>
          <p:cNvPr id="2" name="page-number">
            <a:extLst>
              <a:ext uri="{FF2B5EF4-FFF2-40B4-BE49-F238E27FC236}">
                <a16:creationId xmlns:a16="http://schemas.microsoft.com/office/drawing/2014/main" id="{35B4C9E3-9722-4D58-BDC8-7D2BCBF588D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D1551359-F5CF-4C34-A878-91B24FCFB7A3}"/>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D6FF358-199A-4D00-94CE-61EA8EDAA63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AP1-U5 · 10–15%</a:t>
            </a:r>
          </a:p>
        </p:txBody>
      </p:sp>
      <p:sp>
        <p:nvSpPr>
          <p:cNvPr id="5" name="slide-title">
            <a:extLst>
              <a:ext uri="{FF2B5EF4-FFF2-40B4-BE49-F238E27FC236}">
                <a16:creationId xmlns:a16="http://schemas.microsoft.com/office/drawing/2014/main" id="{D5F5B45D-9621-4172-81DC-3A11F51CDF71}"/>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87B81E4A-D278-4A59-9EF8-7778F698ACD3}"/>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7ACED445-BE90-4F81-BD3D-EC36B58CE99E}"/>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F90B2C1F-5875-4E3E-8E3B-FAB7D16B7DA4}"/>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29F6DC3B-802F-499A-8C74-05461AF6C7D5}"/>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A7EE36A0-20F3-45F8-8CC4-E3059DB85104}"/>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B900D4F2-3154-4966-8039-BF3B77AF622B}"/>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Use a meterstick, pivot and small known masses.</a:t>
            </a:r>
          </a:p>
        </p:txBody>
      </p:sp>
      <p:sp>
        <p:nvSpPr>
          <p:cNvPr id="12" name="activity-step-2">
            <a:extLst>
              <a:ext uri="{FF2B5EF4-FFF2-40B4-BE49-F238E27FC236}">
                <a16:creationId xmlns:a16="http://schemas.microsoft.com/office/drawing/2014/main" id="{05B3386A-8C07-4B33-A5A7-36FC9A40F3AC}"/>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1359C8F4-B27B-4DF2-BB73-F4310332977D}"/>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9CB20B0A-0BFB-4E4F-B77F-0968C36476D5}"/>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a balance point before placing masses.</a:t>
            </a:r>
          </a:p>
        </p:txBody>
      </p:sp>
      <p:sp>
        <p:nvSpPr>
          <p:cNvPr id="15" name="activity-step-3">
            <a:extLst>
              <a:ext uri="{FF2B5EF4-FFF2-40B4-BE49-F238E27FC236}">
                <a16:creationId xmlns:a16="http://schemas.microsoft.com/office/drawing/2014/main" id="{0A07D154-ECD8-4F17-AAD3-9D85FEE8C388}"/>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07E435C2-82FA-43A8-900E-AD9C8E89EAD4}"/>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64E2C6E8-EF72-4E5B-BF88-DEB8C820E3B8}"/>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Compare clockwise and counterclockwise torque sums.</a:t>
            </a:r>
          </a:p>
        </p:txBody>
      </p:sp>
      <p:sp>
        <p:nvSpPr>
          <p:cNvPr id="18" name="rule-70-518">
            <a:extLst>
              <a:ext uri="{FF2B5EF4-FFF2-40B4-BE49-F238E27FC236}">
                <a16:creationId xmlns:a16="http://schemas.microsoft.com/office/drawing/2014/main" id="{71C3B54F-8C0D-4ACC-964B-6AB51F413F40}"/>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0D2E9B02-BF45-493F-9801-9710B7620D87}"/>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A balanced case shows Στ = 0 with distances measured from the pivot.</a:t>
            </a:r>
          </a:p>
        </p:txBody>
      </p:sp>
    </p:spTree>
    <p:extLst>
      <p:ext uri="{BB962C8B-B14F-4D97-AF65-F5344CB8AC3E}">
        <p14:creationId xmlns:p14="http://schemas.microsoft.com/office/powerpoint/2010/main" val="46424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864761B0-30E3-4AF8-B23B-04E1B9C3809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5 · AP PHYSICS 1: ALGEBRA-BASED</a:t>
            </a:r>
          </a:p>
        </p:txBody>
      </p:sp>
      <p:sp>
        <p:nvSpPr>
          <p:cNvPr id="2" name="page-number">
            <a:extLst>
              <a:ext uri="{FF2B5EF4-FFF2-40B4-BE49-F238E27FC236}">
                <a16:creationId xmlns:a16="http://schemas.microsoft.com/office/drawing/2014/main" id="{056EA85D-42C3-48D8-974A-4D78D7094DD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F90DDBD-7C56-49E3-8D14-8C566F6D3D42}"/>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7F094152-2A42-4E63-A9F9-C5F3CB7D474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AP1-U5 · 10–15%</a:t>
            </a:r>
          </a:p>
        </p:txBody>
      </p:sp>
      <p:sp>
        <p:nvSpPr>
          <p:cNvPr id="5" name="misconception-label">
            <a:extLst>
              <a:ext uri="{FF2B5EF4-FFF2-40B4-BE49-F238E27FC236}">
                <a16:creationId xmlns:a16="http://schemas.microsoft.com/office/drawing/2014/main" id="{A6E962BC-5122-4ECB-AF99-2C9CC0F83A78}"/>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746637C9-B746-4FA1-BA0E-4C63DAEDE6EF}"/>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larger force always creates a larger torque.”</a:t>
            </a:r>
          </a:p>
        </p:txBody>
      </p:sp>
      <p:sp>
        <p:nvSpPr>
          <p:cNvPr id="7" name="correction-frame">
            <a:extLst>
              <a:ext uri="{FF2B5EF4-FFF2-40B4-BE49-F238E27FC236}">
                <a16:creationId xmlns:a16="http://schemas.microsoft.com/office/drawing/2014/main" id="{C48180F5-5F98-4521-BBAA-DD22F2389B7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507911B1-98AA-4459-8E51-33E208AF6418}"/>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Torque also depends on distance from the axis and the perpendicular force component.</a:t>
            </a:r>
          </a:p>
        </p:txBody>
      </p:sp>
      <p:sp>
        <p:nvSpPr>
          <p:cNvPr id="9" name="humor-line">
            <a:extLst>
              <a:ext uri="{FF2B5EF4-FFF2-40B4-BE49-F238E27FC236}">
                <a16:creationId xmlns:a16="http://schemas.microsoft.com/office/drawing/2014/main" id="{46EDE206-FADD-421A-BB6D-E992EEB8F45A}"/>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Torque asks where and how you push, not only how dramatically.</a:t>
            </a:r>
          </a:p>
        </p:txBody>
      </p:sp>
      <p:sp>
        <p:nvSpPr>
          <p:cNvPr id="10" name="misconception-check">
            <a:extLst>
              <a:ext uri="{FF2B5EF4-FFF2-40B4-BE49-F238E27FC236}">
                <a16:creationId xmlns:a16="http://schemas.microsoft.com/office/drawing/2014/main" id="{7D764272-2FC6-4EA1-B34B-3B2A838A48B1}"/>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How can a smaller force produce a larger torque?</a:t>
            </a:r>
          </a:p>
        </p:txBody>
      </p:sp>
    </p:spTree>
    <p:extLst>
      <p:ext uri="{BB962C8B-B14F-4D97-AF65-F5344CB8AC3E}">
        <p14:creationId xmlns:p14="http://schemas.microsoft.com/office/powerpoint/2010/main" val="517072278"/>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5606</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2026-08-14T20:14:36Z</dcterms:created>
  <dcterms:modified xsi:type="dcterms:W3CDTF">2026-08-15T16:01:15Z</dcterms:modified>
</cp:coreProperties>
</file>