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Mass displacement</c:v>
          </c:tx>
          <c:spPr>
            <a:ln w="28575">
              <a:solidFill>
                <a:srgbClr val="B83724"/>
              </a:solidFill>
              <a:prstDash val="solid"/>
            </a:ln>
          </c:spPr>
          <c:marker>
            <c:symbol val="circle"/>
            <c:size val="7"/>
            <c:spPr>
              <a:solidFill>
                <a:srgbClr val="B83724"/>
              </a:solidFill>
            </c:spPr>
          </c:marker>
          <c:xVal>
            <c:numLit>
              <c:formatCode>General</c:formatCode>
              <c:ptCount val="6"/>
              <c:pt idx="0">
                <c:v>0</c:v>
              </c:pt>
              <c:pt idx="1">
                <c:v>0.5</c:v>
              </c:pt>
              <c:pt idx="2">
                <c:v>1</c:v>
              </c:pt>
              <c:pt idx="3">
                <c:v>1.5</c:v>
              </c:pt>
              <c:pt idx="4">
                <c:v>2</c:v>
              </c:pt>
              <c:pt idx="5">
                <c:v>2.5</c:v>
              </c:pt>
            </c:numLit>
          </c:xVal>
          <c:yVal>
            <c:numLit>
              <c:formatCode>General</c:formatCode>
              <c:ptCount val="6"/>
              <c:pt idx="0">
                <c:v>0</c:v>
              </c:pt>
              <c:pt idx="1">
                <c:v>10</c:v>
              </c:pt>
              <c:pt idx="2">
                <c:v>0</c:v>
              </c:pt>
              <c:pt idx="3">
                <c:v>-10</c:v>
              </c:pt>
              <c:pt idx="4">
                <c:v>0</c:v>
              </c:pt>
              <c:pt idx="5">
                <c:v>10</c:v>
              </c:pt>
            </c:numLit>
          </c:yVal>
          <c:smooth val="0"/>
          <c:extLst>
            <c:ext xmlns:c16="http://schemas.microsoft.com/office/drawing/2014/chart" uri="{C3380CC4-5D6E-409C-BE32-E72D297353CC}">
              <c16:uniqueId val="{00000000-DB9A-4C51-A250-FBCF177DC88C}"/>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Displacement / cm</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5"/>
      </c:valAx>
      <c:valAx>
        <c:axId val="48650112"/>
        <c:scaling>
          <c:orientation val="minMax"/>
        </c:scaling>
        <c:delete val="0"/>
        <c:axPos val="b"/>
        <c:title>
          <c:tx>
            <c:rich>
              <a:bodyPr/>
              <a:lstStyle/>
              <a:p>
                <a:r>
                  <a:t>Time / s</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1"/>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https://giophysics.com/chapter-45/shm-basics</a:t>
            </a:r>
          </a:p>
          <a:p>
            <a:r>
              <a:t>This deck uses original GioPhysics worked examples and AP-style questions; it does not reproduce College Board exam questions.</a:t>
            </a:r>
          </a:p>
          <a:p>
            <a:r>
              <a:t>[Visual description]</a:t>
            </a:r>
          </a:p>
          <a:p>
            <a:r>
              <a:t>A dark-green opening slide with the exact topic title “Oscillations”, an accent ring for group AP1, and a single hook question.</a:t>
            </a:r>
          </a:p>
          <a:p>
            <a:r>
              <a:t>[Teacher cue]</a:t>
            </a:r>
          </a:p>
          <a:p>
            <a:r>
              <a:t>Ask the hook question before revealing any explanation. Listen for the representations students choose, then connect their answers to AP unit 7.</a:t>
            </a:r>
          </a:p>
          <a:p>
            <a:r>
              <a:t>[Syllabus coverage]</a:t>
            </a:r>
          </a:p>
          <a:p>
            <a:r>
              <a:t>Simple harmonic motion has restoring force proportional and opposite to displacement.; Velocity is greatest at equilibrium; acceleration magnitude is greatest at extremes.; Energy shifts between kinetic and potential forms.; Period depends on system parameters, not amplitude in the ideal model.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https://giophysics.com/chapter-45/shm-basics</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Simple harmonic motion has restoring force proportional and opposite to displacement.; Velocity is greatest at equilibrium; acceleration magnitude is greatest at extremes.; Energy shifts between kinetic and potential forms.; Period depends on system parameters, not amplitude in the ideal model.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https://giophysics.com/chapter-45/shm-basics</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Simple harmonic motion has restoring force proportional and opposite to displacement.; Velocity is greatest at equilibrium; acceleration magnitude is greatest at extremes.; Energy shifts between kinetic and potential forms.; Period depends on system parameters, not amplitude in the ideal model.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https://giophysics.com/chapter-45/shm-basics</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Simple harmonic motion has restoring force proportional and opposite to displacement.; Velocity is greatest at equilibrium; acceleration magnitude is greatest at extremes.; Energy shifts between kinetic and potential forms.; Period depends on system parameters, not amplitude in the ideal model.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https://giophysics.com/chapter-45/shm-basics</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Simple harmonic motion has restoring force proportional and opposite to displacement.; Velocity is greatest at equilibrium; acceleration magnitude is greatest at extremes.; Energy shifts between kinetic and potential forms.; Period depends on system parameters, not amplitude in the ideal model.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[Quiz answers] 1. Fs = −kx — It is one of the unit’s governing relationships. 2. 1.B — Practice 1.B is creating quantitative graphs with scales and units. 3. Acceleration is zero at equilibrium and largest in magnitude at maximum displacement.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https://giophysics.com/chapter-45/shm-basics</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Simple harmonic motion has restoring force proportional and opposite to displacement.; Velocity is greatest at equilibrium; acceleration magnitude is greatest at extremes.; Energy shifts between kinetic and potential forms.; Period depends on system parameters, not amplitude in the ideal model.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https://giophysics.com/chapter-45/shm-basics</a:t>
            </a:r>
          </a:p>
          <a:p>
            <a:r>
              <a:t>This deck uses original GioPhysics worked examples and AP-style questions; it does not reproduce College Board exam questions.</a:t>
            </a:r>
          </a:p>
          <a:p>
            <a:r>
              <a:t>[Visual description]</a:t>
            </a:r>
          </a:p>
          <a:p>
            <a:r>
              <a:t>Five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Simple harmonic motion has restoring force proportional and opposite to displacement.; Velocity is greatest at equilibrium; acceleration magnitude is greatest at extremes.; Energy shifts between kinetic and potential forms.; Period depends on system parameters, not amplitude in the ideal model.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9B9532-89AF-57E1-8EDC-64DF50053B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E2985D-A861-E573-73E6-7E7CF041C0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81EB2D-4B89-1BF9-B0D5-5DFA48F4BC07}"/>
              </a:ext>
            </a:extLst>
          </p:cNvPr>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https://giophysics.com/chapter-45/shm-basics</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spring, k, x = 0: v max, a = 0, x = 0, m, x = +A: v = 0, F = −kx, back toward x = 0, T = 2π√(m/k), Same period whether A is big or small.. A caption reads: The mass is momentarily still at x = +A, but the pull back toward x = 0 is strongest there.</a:t>
            </a:r>
          </a:p>
          <a:p>
            <a:r>
              <a:t>[Teacher cue]</a:t>
            </a:r>
          </a:p>
          <a:p>
            <a:r>
              <a:t>Explain one governing idea at a time. Ask students to restate it using one vocabulary word, then reveal the equation only after its variables and mathematical boundary are named.</a:t>
            </a:r>
          </a:p>
          <a:p>
            <a:r>
              <a:t>[Syllabus coverage]</a:t>
            </a:r>
          </a:p>
          <a:p>
            <a:r>
              <a:t>Simple harmonic motion has restoring force proportional and opposite to displacement.; Velocity is greatest at equilibrium; acceleration magnitude is greatest at extremes.; Energy shifts between kinetic and potential forms.; Period depends on system parameters, not amplitude in the ideal model.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a:extLst>
              <a:ext uri="{FF2B5EF4-FFF2-40B4-BE49-F238E27FC236}">
                <a16:creationId xmlns:a16="http://schemas.microsoft.com/office/drawing/2014/main" id="{24F60DD6-8C78-0669-65ED-E7C6CAE95656}"/>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307532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https://giophysics.com/chapter-45/shm-basics</a:t>
            </a:r>
          </a:p>
          <a:p>
            <a:r>
              <a:t>This deck uses original GioPhysics worked examples and AP-style questions; it does not reproduce College Board exam questions.</a:t>
            </a:r>
          </a:p>
          <a:p>
            <a:r>
              <a:t>[Visual description]</a:t>
            </a:r>
          </a:p>
          <a:p>
            <a:r>
              <a:t>An editable scatter chart plots Displacement in m against Time in s; Time remains in s; Displacement is converted from metres to centimetres.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estimate period and sketch velocity and acceleration at the same marked times.</a:t>
            </a:r>
          </a:p>
          <a:p>
            <a:r>
              <a:t>[Syllabus coverage]</a:t>
            </a:r>
          </a:p>
          <a:p>
            <a:r>
              <a:t>Simple harmonic motion has restoring force proportional and opposite to displacement.; Velocity is greatest at equilibrium; acceleration magnitude is greatest at extremes.; Energy shifts between kinetic and potential forms.; Period depends on system parameters, not amplitude in the ideal model.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[Quantitative visual] Values: Editable model data: (0, 0), (0.5, 0.1), (1, 0), (1.5, -0.1), (2, 0), (2.5, 0.1). Data: illustrative lesson data. Scale: -10.0 to 10.0 m.</a:t>
            </a:r>
          </a:p>
          <a:p>
            <a:r>
              <a:t>Units: x uses s; y uses metres.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https://giophysics.com/chapter-45/shm-basics</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Simple harmonic motion has restoring force proportional and opposite to displacement.; Velocity is greatest at equilibrium; acceleration magnitude is greatest at extremes.; Energy shifts between kinetic and potential forms.; Period depends on system parameters, not amplitude in the ideal model.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[Worked problem] Steps: 1) Use T = 2π√(m/k). 2) Substitute 2π√(0.50/200). 3) Evaluate the square root before multiplying. Answer: T = 0.314 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https://giophysics.com/chapter-45/shm-basics</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Simple harmonic motion has restoring force proportional and opposite to displacement.; Velocity is greatest at equilibrium; acceleration magnitude is greatest at extremes.; Energy shifts between kinetic and potential forms.; Period depends on system parameters, not amplitude in the ideal model.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[Worked problem] Steps: 1) F = −kx = −12 N 2) a = −12/0.75 3) Check the direction, significant figures and physical meaning of the result. Answer: a = −16 m/s², toward equilibrium.</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https://giophysics.com/chapter-45/shm-basics</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Simple harmonic motion has restoring force proportional and opposite to displacement.; Velocity is greatest at equilibrium; acceleration magnitude is greatest at extremes.; Energy shifts between kinetic and potential forms.; Period depends on system parameters, not amplitude in the ideal model.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[Safety] 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https://giophysics.com/chapter-45/shm-basics</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Simple harmonic motion has restoring force proportional and opposite to displacement.; Velocity is greatest at equilibrium; acceleration magnitude is greatest at extremes.; Energy shifts between kinetic and potential forms.; Period depends on system parameters, not amplitude in the ideal model.</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[Humor] The oscillator saves its biggest acceleration for the dramatic endpoints.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C9DA9352-F80F-4F96-A23C-1CEDBB2379B9}"/>
              </a:ext>
            </a:extLst>
          </p:cNvPr>
          <p:cNvSpPr>
            <a:spLocks noGrp="1"/>
          </p:cNvSpPr>
          <p:nvPr/>
        </p:nvSpPr>
        <p:spPr>
          <a:xfrm>
            <a:off x="0" y="0"/>
            <a:ext cx="171450" cy="6858000"/>
          </a:xfrm>
          <a:prstGeom prst="rect">
            <a:avLst/>
          </a:prstGeom>
          <a:solidFill>
            <a:srgbClr val="F45B43"/>
          </a:solidFill>
          <a:ln w="0">
            <a:noFill/>
            <a:prstDash val="solid"/>
          </a:ln>
        </p:spPr>
      </p:sp>
      <p:sp>
        <p:nvSpPr>
          <p:cNvPr id="2" name="title-eyebrow">
            <a:extLst>
              <a:ext uri="{FF2B5EF4-FFF2-40B4-BE49-F238E27FC236}">
                <a16:creationId xmlns:a16="http://schemas.microsoft.com/office/drawing/2014/main" id="{9FF1D780-6AD6-45B0-A6DF-F4187056BECB}"/>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AP PHYSICS 1: ALGEBRA-BASED · UNIT 7 · 5–8% OF MCQ SECTION</a:t>
            </a:r>
          </a:p>
        </p:txBody>
      </p:sp>
      <p:sp>
        <p:nvSpPr>
          <p:cNvPr id="3" name="topic-title">
            <a:extLst>
              <a:ext uri="{FF2B5EF4-FFF2-40B4-BE49-F238E27FC236}">
                <a16:creationId xmlns:a16="http://schemas.microsoft.com/office/drawing/2014/main" id="{64F6A812-E17A-423C-8BB7-AD7A77B8187B}"/>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Oscillations</a:t>
            </a:r>
          </a:p>
        </p:txBody>
      </p:sp>
      <p:sp>
        <p:nvSpPr>
          <p:cNvPr id="4" name="lesson-title">
            <a:extLst>
              <a:ext uri="{FF2B5EF4-FFF2-40B4-BE49-F238E27FC236}">
                <a16:creationId xmlns:a16="http://schemas.microsoft.com/office/drawing/2014/main" id="{632772D6-DC80-44E9-A83A-C16A6BE44FAF}"/>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F45B43"/>
                </a:solidFill>
              </a:defRPr>
            </a:pPr>
            <a:r>
              <a:rPr sz="2850" b="1" i="0">
                <a:solidFill>
                  <a:srgbClr val="F45B43"/>
                </a:solidFill>
              </a:rPr>
              <a:t>The Pull That Never Quits</a:t>
            </a:r>
          </a:p>
        </p:txBody>
      </p:sp>
      <p:sp>
        <p:nvSpPr>
          <p:cNvPr id="5" name="lesson-hook">
            <a:extLst>
              <a:ext uri="{FF2B5EF4-FFF2-40B4-BE49-F238E27FC236}">
                <a16:creationId xmlns:a16="http://schemas.microsoft.com/office/drawing/2014/main" id="{12C64DD3-826E-40B5-89C0-90B54DCAD76A}"/>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At which position does a mass on a spring move fastest, and where is its acceleration largest?</a:t>
            </a:r>
          </a:p>
        </p:txBody>
      </p:sp>
      <p:sp>
        <p:nvSpPr>
          <p:cNvPr id="6" name="topic-ring">
            <a:extLst>
              <a:ext uri="{FF2B5EF4-FFF2-40B4-BE49-F238E27FC236}">
                <a16:creationId xmlns:a16="http://schemas.microsoft.com/office/drawing/2014/main" id="{CE3F2433-526C-4026-BC77-B569D7F48137}"/>
              </a:ext>
            </a:extLst>
          </p:cNvPr>
          <p:cNvSpPr>
            <a:spLocks noGrp="1"/>
          </p:cNvSpPr>
          <p:nvPr/>
        </p:nvSpPr>
        <p:spPr>
          <a:xfrm>
            <a:off x="9477375" y="1190625"/>
            <a:ext cx="1952625" cy="1952625"/>
          </a:xfrm>
          <a:prstGeom prst="ellipse">
            <a:avLst/>
          </a:prstGeom>
          <a:solidFill>
            <a:srgbClr val="F45B43"/>
          </a:solidFill>
          <a:ln w="0">
            <a:noFill/>
            <a:prstDash val="solid"/>
          </a:ln>
        </p:spPr>
      </p:sp>
      <p:sp>
        <p:nvSpPr>
          <p:cNvPr id="7" name="topic-ring-center">
            <a:extLst>
              <a:ext uri="{FF2B5EF4-FFF2-40B4-BE49-F238E27FC236}">
                <a16:creationId xmlns:a16="http://schemas.microsoft.com/office/drawing/2014/main" id="{C0213423-39D4-4B45-B755-C448A352E3CA}"/>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87D9ABDA-7FA3-4485-A3BC-68502DCB53DA}"/>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EDITABLE · 45-MINUTE CLASSROOM LESSON · ALGEBRA-BASED · NO CALCULUS REQUIRED</a:t>
            </a:r>
          </a:p>
        </p:txBody>
      </p:sp>
      <p:sp>
        <p:nvSpPr>
          <p:cNvPr id="9" name="group-label">
            <a:extLst>
              <a:ext uri="{FF2B5EF4-FFF2-40B4-BE49-F238E27FC236}">
                <a16:creationId xmlns:a16="http://schemas.microsoft.com/office/drawing/2014/main" id="{B8A7C314-B3EA-400D-82EE-CC247B0398B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7 · AP PHYSICS 1: ALGEBRA-BASED</a:t>
            </a:r>
          </a:p>
        </p:txBody>
      </p:sp>
      <p:sp>
        <p:nvSpPr>
          <p:cNvPr id="10" name="page-number">
            <a:extLst>
              <a:ext uri="{FF2B5EF4-FFF2-40B4-BE49-F238E27FC236}">
                <a16:creationId xmlns:a16="http://schemas.microsoft.com/office/drawing/2014/main" id="{F5D193B7-9E14-4E87-91A6-4742655104A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CDDA26EE-1AC8-432B-A29F-52F5E936D7AE}"/>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00C61F7D-E8FE-4E66-9B31-79B34D32375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AP1-U7 · 5–8%</a:t>
            </a:r>
          </a:p>
        </p:txBody>
      </p:sp>
    </p:spTree>
    <p:extLst>
      <p:ext uri="{BB962C8B-B14F-4D97-AF65-F5344CB8AC3E}">
        <p14:creationId xmlns:p14="http://schemas.microsoft.com/office/powerpoint/2010/main" val="8348110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03536EE7-B0C2-43EA-91A0-5CBD27A7E17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7 · AP PHYSICS 1: ALGEBRA-BASED</a:t>
            </a:r>
          </a:p>
        </p:txBody>
      </p:sp>
      <p:sp>
        <p:nvSpPr>
          <p:cNvPr id="2" name="page-number">
            <a:extLst>
              <a:ext uri="{FF2B5EF4-FFF2-40B4-BE49-F238E27FC236}">
                <a16:creationId xmlns:a16="http://schemas.microsoft.com/office/drawing/2014/main" id="{FFA01F7B-A5F1-4482-95D0-3FFC97B4D1F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798D94CE-B2E0-4933-A9D0-CFEFE461856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A3FD45A4-5BA2-4ED1-9DD0-86ACA813BD1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AP1-U7 · 5–8%</a:t>
            </a:r>
          </a:p>
        </p:txBody>
      </p:sp>
      <p:sp>
        <p:nvSpPr>
          <p:cNvPr id="5" name="slide-title">
            <a:extLst>
              <a:ext uri="{FF2B5EF4-FFF2-40B4-BE49-F238E27FC236}">
                <a16:creationId xmlns:a16="http://schemas.microsoft.com/office/drawing/2014/main" id="{7FB1CCF2-4C02-409B-A41A-A9574FB217A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ADBA296E-6AD0-4F41-9D7C-FCD346309EE8}"/>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3 MARKS · DERIVE · CALCULATE · JUSTIFY</a:t>
            </a:r>
          </a:p>
        </p:txBody>
      </p:sp>
      <p:sp>
        <p:nvSpPr>
          <p:cNvPr id="7" name="exam-question-frame">
            <a:extLst>
              <a:ext uri="{FF2B5EF4-FFF2-40B4-BE49-F238E27FC236}">
                <a16:creationId xmlns:a16="http://schemas.microsoft.com/office/drawing/2014/main" id="{3A3FC8FB-609A-4395-A82C-FE47CC74F75E}"/>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AADA0AA7-35F6-4A26-9AC5-CF4C1D5B6FE9}"/>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spring oscillator has amplitude 0.12 m and k = 80 N/m. Its mass is 0.40 kg. Find total energy and maximum speed.</a:t>
            </a:r>
          </a:p>
        </p:txBody>
      </p:sp>
      <p:sp>
        <p:nvSpPr>
          <p:cNvPr id="9" name="exam-method-frame">
            <a:extLst>
              <a:ext uri="{FF2B5EF4-FFF2-40B4-BE49-F238E27FC236}">
                <a16:creationId xmlns:a16="http://schemas.microsoft.com/office/drawing/2014/main" id="{F445BBF2-23DC-4FA1-BA3F-9B120FB24746}"/>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658A0AE1-CCE7-4DCC-A44F-8821D86FAD83}"/>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73976E29-7B20-4DDA-8073-E3CD1E71F48C}"/>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7954425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6D8EF6C6-D6DE-4283-B01E-96D5CE35884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7 · AP PHYSICS 1: ALGEBRA-BASED</a:t>
            </a:r>
          </a:p>
        </p:txBody>
      </p:sp>
      <p:sp>
        <p:nvSpPr>
          <p:cNvPr id="2" name="page-number">
            <a:extLst>
              <a:ext uri="{FF2B5EF4-FFF2-40B4-BE49-F238E27FC236}">
                <a16:creationId xmlns:a16="http://schemas.microsoft.com/office/drawing/2014/main" id="{4807FA9B-F79B-45DB-AF5A-5BC0322368B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75FC61BA-83F4-4371-A569-5B73EA2B7EF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58FD2FC-E745-431F-A103-9EB8168805F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AP1-U7 · 5–8%</a:t>
            </a:r>
          </a:p>
        </p:txBody>
      </p:sp>
      <p:sp>
        <p:nvSpPr>
          <p:cNvPr id="5" name="slide-title">
            <a:extLst>
              <a:ext uri="{FF2B5EF4-FFF2-40B4-BE49-F238E27FC236}">
                <a16:creationId xmlns:a16="http://schemas.microsoft.com/office/drawing/2014/main" id="{F554275F-EF98-4D3B-81E8-2206866959D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1711A29B-B403-4A51-958D-7F1566DEDE23}"/>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827DBB8E-D873-4927-A01B-C65D41FBACF9}"/>
              </a:ext>
            </a:extLst>
          </p:cNvPr>
          <p:cNvSpPr>
            <a:spLocks noGrp="1"/>
          </p:cNvSpPr>
          <p:nvPr/>
        </p:nvSpPr>
        <p:spPr>
          <a:xfrm>
            <a:off x="666750" y="2266950"/>
            <a:ext cx="457200" cy="457200"/>
          </a:xfrm>
          <a:prstGeom prst="ellipse">
            <a:avLst/>
          </a:prstGeom>
          <a:solidFill>
            <a:srgbClr val="B83724"/>
          </a:solidFill>
          <a:ln w="0">
            <a:noFill/>
            <a:prstDash val="solid"/>
          </a:ln>
        </p:spPr>
      </p:sp>
      <p:sp>
        <p:nvSpPr>
          <p:cNvPr id="8" name="mark-number-text-1">
            <a:extLst>
              <a:ext uri="{FF2B5EF4-FFF2-40B4-BE49-F238E27FC236}">
                <a16:creationId xmlns:a16="http://schemas.microsoft.com/office/drawing/2014/main" id="{8E665ADB-2859-4906-AF7F-EF38D8C6C089}"/>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46381BAF-3875-4B0B-A593-56BFFC223519}"/>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E = ½kA² = 0.576 J.</a:t>
            </a:r>
          </a:p>
        </p:txBody>
      </p:sp>
      <p:sp>
        <p:nvSpPr>
          <p:cNvPr id="10" name="mark-number-2">
            <a:extLst>
              <a:ext uri="{FF2B5EF4-FFF2-40B4-BE49-F238E27FC236}">
                <a16:creationId xmlns:a16="http://schemas.microsoft.com/office/drawing/2014/main" id="{1697114F-6BB0-4E51-B37D-5923AD733EBE}"/>
              </a:ext>
            </a:extLst>
          </p:cNvPr>
          <p:cNvSpPr>
            <a:spLocks noGrp="1"/>
          </p:cNvSpPr>
          <p:nvPr/>
        </p:nvSpPr>
        <p:spPr>
          <a:xfrm>
            <a:off x="666750" y="3333750"/>
            <a:ext cx="457200" cy="457200"/>
          </a:xfrm>
          <a:prstGeom prst="ellipse">
            <a:avLst/>
          </a:prstGeom>
          <a:solidFill>
            <a:srgbClr val="B83724"/>
          </a:solidFill>
          <a:ln w="0">
            <a:noFill/>
            <a:prstDash val="solid"/>
          </a:ln>
        </p:spPr>
      </p:sp>
      <p:sp>
        <p:nvSpPr>
          <p:cNvPr id="11" name="mark-number-text-2">
            <a:extLst>
              <a:ext uri="{FF2B5EF4-FFF2-40B4-BE49-F238E27FC236}">
                <a16:creationId xmlns:a16="http://schemas.microsoft.com/office/drawing/2014/main" id="{52BA7AED-7BBF-440E-8CAF-57C8CA77B675}"/>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96D9624D-0A98-47F0-8EF4-40E8DB3EE155}"/>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At equilibrium, E = ½mvmax².</a:t>
            </a:r>
          </a:p>
        </p:txBody>
      </p:sp>
      <p:sp>
        <p:nvSpPr>
          <p:cNvPr id="13" name="mark-number-3">
            <a:extLst>
              <a:ext uri="{FF2B5EF4-FFF2-40B4-BE49-F238E27FC236}">
                <a16:creationId xmlns:a16="http://schemas.microsoft.com/office/drawing/2014/main" id="{60568354-9F2F-4586-BABE-3622FAA5E485}"/>
              </a:ext>
            </a:extLst>
          </p:cNvPr>
          <p:cNvSpPr>
            <a:spLocks noGrp="1"/>
          </p:cNvSpPr>
          <p:nvPr/>
        </p:nvSpPr>
        <p:spPr>
          <a:xfrm>
            <a:off x="666750" y="4400550"/>
            <a:ext cx="457200" cy="457200"/>
          </a:xfrm>
          <a:prstGeom prst="ellipse">
            <a:avLst/>
          </a:prstGeom>
          <a:solidFill>
            <a:srgbClr val="B83724"/>
          </a:solidFill>
          <a:ln w="0">
            <a:noFill/>
            <a:prstDash val="solid"/>
          </a:ln>
        </p:spPr>
      </p:sp>
      <p:sp>
        <p:nvSpPr>
          <p:cNvPr id="14" name="mark-number-text-3">
            <a:extLst>
              <a:ext uri="{FF2B5EF4-FFF2-40B4-BE49-F238E27FC236}">
                <a16:creationId xmlns:a16="http://schemas.microsoft.com/office/drawing/2014/main" id="{3A80CA91-995F-4B38-8535-2F9D598A21F5}"/>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ED66C550-B42E-4DF2-8925-344A40028089}"/>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vmax = √(2E/m) = 1.70 m/s.</a:t>
            </a:r>
          </a:p>
        </p:txBody>
      </p:sp>
      <p:sp>
        <p:nvSpPr>
          <p:cNvPr id="16" name="improvement-band">
            <a:extLst>
              <a:ext uri="{FF2B5EF4-FFF2-40B4-BE49-F238E27FC236}">
                <a16:creationId xmlns:a16="http://schemas.microsoft.com/office/drawing/2014/main" id="{B220BA3D-E857-4DCB-810A-469892F0779C}"/>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71EC906A-3A7D-43B9-8267-A4924E843E04}"/>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1104592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02BD4564-CB07-472D-A0A9-FAA38F6CF1F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7 · AP PHYSICS 1: ALGEBRA-BASED</a:t>
            </a:r>
          </a:p>
        </p:txBody>
      </p:sp>
      <p:sp>
        <p:nvSpPr>
          <p:cNvPr id="2" name="page-number">
            <a:extLst>
              <a:ext uri="{FF2B5EF4-FFF2-40B4-BE49-F238E27FC236}">
                <a16:creationId xmlns:a16="http://schemas.microsoft.com/office/drawing/2014/main" id="{90089228-C414-4B20-8C21-495281C04D2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667AF151-8AF0-4B12-A938-1A76EDF1A77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45CB7CC-18B6-4D4E-B966-B09AD1E4097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AP1-U7 · 5–8%</a:t>
            </a:r>
          </a:p>
        </p:txBody>
      </p:sp>
      <p:sp>
        <p:nvSpPr>
          <p:cNvPr id="5" name="slide-title">
            <a:extLst>
              <a:ext uri="{FF2B5EF4-FFF2-40B4-BE49-F238E27FC236}">
                <a16:creationId xmlns:a16="http://schemas.microsoft.com/office/drawing/2014/main" id="{73BDA25D-F70D-4A0F-BF42-1256F11BEC3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80218EAF-07B8-43AF-B09B-CDF9AA4A4906}"/>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F2DA059B-529A-4714-ACF3-E73591F006FE}"/>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Q1</a:t>
            </a:r>
          </a:p>
        </p:txBody>
      </p:sp>
      <p:sp>
        <p:nvSpPr>
          <p:cNvPr id="8" name="quiz-question-1">
            <a:extLst>
              <a:ext uri="{FF2B5EF4-FFF2-40B4-BE49-F238E27FC236}">
                <a16:creationId xmlns:a16="http://schemas.microsoft.com/office/drawing/2014/main" id="{23D95F19-29C3-4E20-8960-1C0639BCBDFB}"/>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62E5247D-1FEA-4A57-864E-F05682E04AA1}"/>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Fs = −kx · B speed = distance only · C energy = force/time · D field = charge × time</a:t>
            </a:r>
          </a:p>
        </p:txBody>
      </p:sp>
      <p:sp>
        <p:nvSpPr>
          <p:cNvPr id="10" name="rule-70-425">
            <a:extLst>
              <a:ext uri="{FF2B5EF4-FFF2-40B4-BE49-F238E27FC236}">
                <a16:creationId xmlns:a16="http://schemas.microsoft.com/office/drawing/2014/main" id="{347AE75D-5895-45B9-9D75-519D75F06416}"/>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1B9B2591-5B2A-4566-B15A-19F5A480E594}"/>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Q2</a:t>
            </a:r>
          </a:p>
        </p:txBody>
      </p:sp>
      <p:sp>
        <p:nvSpPr>
          <p:cNvPr id="12" name="quiz-question-2">
            <a:extLst>
              <a:ext uri="{FF2B5EF4-FFF2-40B4-BE49-F238E27FC236}">
                <a16:creationId xmlns:a16="http://schemas.microsoft.com/office/drawing/2014/main" id="{7ABD2DB9-B7ED-4B51-9DE9-65FBFD165ECF}"/>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6A302CE2-AB4B-48BF-BA69-B97F8B30274C}"/>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DE8F2F15-8B64-4D03-87A1-08272F4EA0CE}"/>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078E9964-2003-44E5-B2E2-09E5A56AB101}"/>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Q3</a:t>
            </a:r>
          </a:p>
        </p:txBody>
      </p:sp>
      <p:sp>
        <p:nvSpPr>
          <p:cNvPr id="16" name="quiz-question-3">
            <a:extLst>
              <a:ext uri="{FF2B5EF4-FFF2-40B4-BE49-F238E27FC236}">
                <a16:creationId xmlns:a16="http://schemas.microsoft.com/office/drawing/2014/main" id="{13B402DD-5B91-4D6A-BDE9-91C20B9E49AD}"/>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A4DEE512-BEEC-45D2-A1AE-427D19FD9401}"/>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Acceleration is zero at equilibrium and…at maximum displacement. · B An oscillator’s acceleration is greatest at…moving fastest there. · C Signs and units never matter · D A graph is decorative</a:t>
            </a:r>
          </a:p>
        </p:txBody>
      </p:sp>
      <p:sp>
        <p:nvSpPr>
          <p:cNvPr id="18" name="quiz-question-label-4">
            <a:extLst>
              <a:ext uri="{FF2B5EF4-FFF2-40B4-BE49-F238E27FC236}">
                <a16:creationId xmlns:a16="http://schemas.microsoft.com/office/drawing/2014/main" id="{D21F240C-9DE8-48B6-8B1B-04284182CD30}"/>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Q4</a:t>
            </a:r>
          </a:p>
        </p:txBody>
      </p:sp>
      <p:sp>
        <p:nvSpPr>
          <p:cNvPr id="19" name="quiz-question-4">
            <a:extLst>
              <a:ext uri="{FF2B5EF4-FFF2-40B4-BE49-F238E27FC236}">
                <a16:creationId xmlns:a16="http://schemas.microsoft.com/office/drawing/2014/main" id="{F4E6BD19-2777-4440-AE3B-04954CBFA051}"/>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3FE11468-197D-4792-BAFC-62245DC981DD}"/>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18325982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DECB5658-EE0B-470B-BCB5-19605E8731E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7 · AP PHYSICS 1: ALGEBRA-BASED</a:t>
            </a:r>
          </a:p>
        </p:txBody>
      </p:sp>
      <p:sp>
        <p:nvSpPr>
          <p:cNvPr id="2" name="page-number">
            <a:extLst>
              <a:ext uri="{FF2B5EF4-FFF2-40B4-BE49-F238E27FC236}">
                <a16:creationId xmlns:a16="http://schemas.microsoft.com/office/drawing/2014/main" id="{2CB309EE-44E6-4FBF-B103-BFA6BAA2752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886CC4E5-C285-4147-AEF1-14DF9FD2E1DF}"/>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3FFC9DEA-0880-4B7B-B62F-63077D357C7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AP1-U7 · 5–8%</a:t>
            </a:r>
          </a:p>
        </p:txBody>
      </p:sp>
      <p:sp>
        <p:nvSpPr>
          <p:cNvPr id="5" name="slide-title">
            <a:extLst>
              <a:ext uri="{FF2B5EF4-FFF2-40B4-BE49-F238E27FC236}">
                <a16:creationId xmlns:a16="http://schemas.microsoft.com/office/drawing/2014/main" id="{4E354A29-E9D9-4F0B-A050-8ED0E508B6B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70D5C617-AB5E-481F-86C7-647E75FAB635}"/>
              </a:ext>
            </a:extLst>
          </p:cNvPr>
          <p:cNvSpPr>
            <a:spLocks noGrp="1"/>
          </p:cNvSpPr>
          <p:nvPr/>
        </p:nvSpPr>
        <p:spPr>
          <a:xfrm>
            <a:off x="714375" y="1714500"/>
            <a:ext cx="476250" cy="476250"/>
          </a:xfrm>
          <a:prstGeom prst="ellipse">
            <a:avLst/>
          </a:prstGeom>
          <a:solidFill>
            <a:srgbClr val="F45B43"/>
          </a:solidFill>
          <a:ln w="0">
            <a:noFill/>
            <a:prstDash val="solid"/>
          </a:ln>
        </p:spPr>
      </p:sp>
      <p:sp>
        <p:nvSpPr>
          <p:cNvPr id="7" name="answer-number-text-1">
            <a:extLst>
              <a:ext uri="{FF2B5EF4-FFF2-40B4-BE49-F238E27FC236}">
                <a16:creationId xmlns:a16="http://schemas.microsoft.com/office/drawing/2014/main" id="{F1F01894-0203-4EDF-8103-8D4AA015A0C5}"/>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8D277CD4-FEB9-42E5-B003-35834106F625}"/>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Fs = −kx</a:t>
            </a:r>
          </a:p>
        </p:txBody>
      </p:sp>
      <p:sp>
        <p:nvSpPr>
          <p:cNvPr id="9" name="answer-reason-1">
            <a:extLst>
              <a:ext uri="{FF2B5EF4-FFF2-40B4-BE49-F238E27FC236}">
                <a16:creationId xmlns:a16="http://schemas.microsoft.com/office/drawing/2014/main" id="{7C00B77A-5863-4949-8248-B6168C68891D}"/>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E9394F5B-B1C5-49BF-AA84-AE4478B059AF}"/>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CB30C549-9F21-485D-A9E4-2143F107D1D4}"/>
              </a:ext>
            </a:extLst>
          </p:cNvPr>
          <p:cNvSpPr>
            <a:spLocks noGrp="1"/>
          </p:cNvSpPr>
          <p:nvPr/>
        </p:nvSpPr>
        <p:spPr>
          <a:xfrm>
            <a:off x="714375" y="2695575"/>
            <a:ext cx="476250" cy="476250"/>
          </a:xfrm>
          <a:prstGeom prst="ellipse">
            <a:avLst/>
          </a:prstGeom>
          <a:solidFill>
            <a:srgbClr val="F45B43"/>
          </a:solidFill>
          <a:ln w="0">
            <a:noFill/>
            <a:prstDash val="solid"/>
          </a:ln>
        </p:spPr>
      </p:sp>
      <p:sp>
        <p:nvSpPr>
          <p:cNvPr id="12" name="answer-number-text-2">
            <a:extLst>
              <a:ext uri="{FF2B5EF4-FFF2-40B4-BE49-F238E27FC236}">
                <a16:creationId xmlns:a16="http://schemas.microsoft.com/office/drawing/2014/main" id="{49835C68-21C3-40BC-8106-EEF7794EE08F}"/>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713CE9B5-3D75-45E8-A476-7859DCD9AA6F}"/>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1.B</a:t>
            </a:r>
          </a:p>
        </p:txBody>
      </p:sp>
      <p:sp>
        <p:nvSpPr>
          <p:cNvPr id="14" name="answer-reason-2">
            <a:extLst>
              <a:ext uri="{FF2B5EF4-FFF2-40B4-BE49-F238E27FC236}">
                <a16:creationId xmlns:a16="http://schemas.microsoft.com/office/drawing/2014/main" id="{BA3CF688-4C1F-4997-A763-E06D86CC8CEC}"/>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E7922D17-3E9A-472E-89B3-5C11BA0964F2}"/>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A70C2DEC-4BD4-4040-8794-BF2F886FBD38}"/>
              </a:ext>
            </a:extLst>
          </p:cNvPr>
          <p:cNvSpPr>
            <a:spLocks noGrp="1"/>
          </p:cNvSpPr>
          <p:nvPr/>
        </p:nvSpPr>
        <p:spPr>
          <a:xfrm>
            <a:off x="714375" y="3676650"/>
            <a:ext cx="476250" cy="476250"/>
          </a:xfrm>
          <a:prstGeom prst="ellipse">
            <a:avLst/>
          </a:prstGeom>
          <a:solidFill>
            <a:srgbClr val="F45B43"/>
          </a:solidFill>
          <a:ln w="0">
            <a:noFill/>
            <a:prstDash val="solid"/>
          </a:ln>
        </p:spPr>
      </p:sp>
      <p:sp>
        <p:nvSpPr>
          <p:cNvPr id="17" name="answer-number-text-3">
            <a:extLst>
              <a:ext uri="{FF2B5EF4-FFF2-40B4-BE49-F238E27FC236}">
                <a16:creationId xmlns:a16="http://schemas.microsoft.com/office/drawing/2014/main" id="{034442A7-C83C-4D72-98A0-1ECCFA69112C}"/>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A9D9906F-9178-4BDA-B2A1-6CA305017B4C}"/>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Acceleration is zero at equilibrium and largest in magnitude at maximum displacement.</a:t>
            </a:r>
          </a:p>
        </p:txBody>
      </p:sp>
      <p:sp>
        <p:nvSpPr>
          <p:cNvPr id="19" name="answer-reason-3">
            <a:extLst>
              <a:ext uri="{FF2B5EF4-FFF2-40B4-BE49-F238E27FC236}">
                <a16:creationId xmlns:a16="http://schemas.microsoft.com/office/drawing/2014/main" id="{6E791FBB-7968-44BD-A6A0-D26F8F526D23}"/>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31E5E3D7-3D66-469D-996F-27BAAC773FE2}"/>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FF3D21AE-D490-42EE-AAF9-1E8D1D8CB7A9}"/>
              </a:ext>
            </a:extLst>
          </p:cNvPr>
          <p:cNvSpPr>
            <a:spLocks noGrp="1"/>
          </p:cNvSpPr>
          <p:nvPr/>
        </p:nvSpPr>
        <p:spPr>
          <a:xfrm>
            <a:off x="714375" y="4657725"/>
            <a:ext cx="476250" cy="476250"/>
          </a:xfrm>
          <a:prstGeom prst="ellipse">
            <a:avLst/>
          </a:prstGeom>
          <a:solidFill>
            <a:srgbClr val="F45B43"/>
          </a:solidFill>
          <a:ln w="0">
            <a:noFill/>
            <a:prstDash val="solid"/>
          </a:ln>
        </p:spPr>
      </p:sp>
      <p:sp>
        <p:nvSpPr>
          <p:cNvPr id="22" name="answer-number-text-4">
            <a:extLst>
              <a:ext uri="{FF2B5EF4-FFF2-40B4-BE49-F238E27FC236}">
                <a16:creationId xmlns:a16="http://schemas.microsoft.com/office/drawing/2014/main" id="{D41DBA1A-A215-4701-88AF-C09E89B03E73}"/>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53A1D2C9-AB03-4581-AB0D-8D07D3911F98}"/>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Units and a physical interpretation</a:t>
            </a:r>
          </a:p>
        </p:txBody>
      </p:sp>
      <p:sp>
        <p:nvSpPr>
          <p:cNvPr id="24" name="answer-reason-4">
            <a:extLst>
              <a:ext uri="{FF2B5EF4-FFF2-40B4-BE49-F238E27FC236}">
                <a16:creationId xmlns:a16="http://schemas.microsoft.com/office/drawing/2014/main" id="{071B1548-5E9D-41A7-A5E1-4601D0A36B77}"/>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E0919BF4-CA6B-47E1-A069-6D821D228DBE}"/>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F45B43"/>
                </a:solidFill>
              </a:defRPr>
            </a:pPr>
            <a:r>
              <a:rPr sz="1875" b="1" i="0">
                <a:solidFill>
                  <a:srgbClr val="F45B43"/>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13388592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594FD061-B655-47FB-A60C-4FE34923DD6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7 · AP PHYSICS 1: ALGEBRA-BASED</a:t>
            </a:r>
          </a:p>
        </p:txBody>
      </p:sp>
      <p:sp>
        <p:nvSpPr>
          <p:cNvPr id="2" name="page-number">
            <a:extLst>
              <a:ext uri="{FF2B5EF4-FFF2-40B4-BE49-F238E27FC236}">
                <a16:creationId xmlns:a16="http://schemas.microsoft.com/office/drawing/2014/main" id="{33D24DC7-1FA4-4965-8EB1-919A9D83FC8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1EAD5C7D-493E-409B-8D71-AB60A7D6D82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281BE42-73E4-4E97-B525-FF82594B13D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AP1-U7 · 5–8%</a:t>
            </a:r>
          </a:p>
        </p:txBody>
      </p:sp>
      <p:sp>
        <p:nvSpPr>
          <p:cNvPr id="5" name="slide-title">
            <a:extLst>
              <a:ext uri="{FF2B5EF4-FFF2-40B4-BE49-F238E27FC236}">
                <a16:creationId xmlns:a16="http://schemas.microsoft.com/office/drawing/2014/main" id="{B87ED229-C860-4C12-898D-51CE5B498CA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9744BF64-8E63-4F5F-B05D-D7C3A9475EF0}"/>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2E671E1D-EED1-4E81-A558-8F8C7C5FCB86}"/>
              </a:ext>
            </a:extLst>
          </p:cNvPr>
          <p:cNvSpPr>
            <a:spLocks noGrp="1"/>
          </p:cNvSpPr>
          <p:nvPr/>
        </p:nvSpPr>
        <p:spPr>
          <a:xfrm>
            <a:off x="723900" y="2209800"/>
            <a:ext cx="495300" cy="495300"/>
          </a:xfrm>
          <a:prstGeom prst="ellipse">
            <a:avLst/>
          </a:prstGeom>
          <a:solidFill>
            <a:srgbClr val="B83724"/>
          </a:solidFill>
          <a:ln w="0">
            <a:noFill/>
            <a:prstDash val="solid"/>
          </a:ln>
        </p:spPr>
      </p:sp>
      <p:sp>
        <p:nvSpPr>
          <p:cNvPr id="8" name="retrieval-number-text-1">
            <a:extLst>
              <a:ext uri="{FF2B5EF4-FFF2-40B4-BE49-F238E27FC236}">
                <a16:creationId xmlns:a16="http://schemas.microsoft.com/office/drawing/2014/main" id="{D33DAB2D-26DA-4859-BC26-1A8FFFAF3DCA}"/>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5E548857-2206-473F-84A1-A33F94D08561}"/>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spring stretches 0.040 m under a 10 N pull. What is its spring constant?</a:t>
            </a:r>
          </a:p>
        </p:txBody>
      </p:sp>
      <p:sp>
        <p:nvSpPr>
          <p:cNvPr id="10" name="retrieval-number-2">
            <a:extLst>
              <a:ext uri="{FF2B5EF4-FFF2-40B4-BE49-F238E27FC236}">
                <a16:creationId xmlns:a16="http://schemas.microsoft.com/office/drawing/2014/main" id="{BD08D8FF-A978-4857-AC26-15CF7518BB89}"/>
              </a:ext>
            </a:extLst>
          </p:cNvPr>
          <p:cNvSpPr>
            <a:spLocks noGrp="1"/>
          </p:cNvSpPr>
          <p:nvPr/>
        </p:nvSpPr>
        <p:spPr>
          <a:xfrm>
            <a:off x="723900" y="3276600"/>
            <a:ext cx="495300" cy="495300"/>
          </a:xfrm>
          <a:prstGeom prst="ellipse">
            <a:avLst/>
          </a:prstGeom>
          <a:solidFill>
            <a:srgbClr val="B83724"/>
          </a:solidFill>
          <a:ln w="0">
            <a:noFill/>
            <a:prstDash val="solid"/>
          </a:ln>
        </p:spPr>
      </p:sp>
      <p:sp>
        <p:nvSpPr>
          <p:cNvPr id="11" name="retrieval-number-text-2">
            <a:extLst>
              <a:ext uri="{FF2B5EF4-FFF2-40B4-BE49-F238E27FC236}">
                <a16:creationId xmlns:a16="http://schemas.microsoft.com/office/drawing/2014/main" id="{C2F1C8FC-B822-4C32-8A43-28568758CAAE}"/>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679DA82F-2995-4407-A2BD-7749D3631A34}"/>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wheel completes 20 turns in 5.0 s. What are its frequency and its period?</a:t>
            </a:r>
          </a:p>
        </p:txBody>
      </p:sp>
      <p:sp>
        <p:nvSpPr>
          <p:cNvPr id="13" name="retrieval-number-3">
            <a:extLst>
              <a:ext uri="{FF2B5EF4-FFF2-40B4-BE49-F238E27FC236}">
                <a16:creationId xmlns:a16="http://schemas.microsoft.com/office/drawing/2014/main" id="{1E8D9230-9564-4415-849A-C3B00639BC64}"/>
              </a:ext>
            </a:extLst>
          </p:cNvPr>
          <p:cNvSpPr>
            <a:spLocks noGrp="1"/>
          </p:cNvSpPr>
          <p:nvPr/>
        </p:nvSpPr>
        <p:spPr>
          <a:xfrm>
            <a:off x="723900" y="4343400"/>
            <a:ext cx="495300" cy="495300"/>
          </a:xfrm>
          <a:prstGeom prst="ellipse">
            <a:avLst/>
          </a:prstGeom>
          <a:solidFill>
            <a:srgbClr val="B83724"/>
          </a:solidFill>
          <a:ln w="0">
            <a:noFill/>
            <a:prstDash val="solid"/>
          </a:ln>
        </p:spPr>
      </p:sp>
      <p:sp>
        <p:nvSpPr>
          <p:cNvPr id="14" name="retrieval-number-text-3">
            <a:extLst>
              <a:ext uri="{FF2B5EF4-FFF2-40B4-BE49-F238E27FC236}">
                <a16:creationId xmlns:a16="http://schemas.microsoft.com/office/drawing/2014/main" id="{66C5B91F-46E8-48E5-9039-3B8BF73C01F3}"/>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66C58AAA-DCEB-49A4-BB7A-535D2F1F6916}"/>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Which way does the net force point on an object that is slowing down?</a:t>
            </a:r>
          </a:p>
        </p:txBody>
      </p:sp>
      <p:sp>
        <p:nvSpPr>
          <p:cNvPr id="16" name="retrieval-close">
            <a:extLst>
              <a:ext uri="{FF2B5EF4-FFF2-40B4-BE49-F238E27FC236}">
                <a16:creationId xmlns:a16="http://schemas.microsoft.com/office/drawing/2014/main" id="{47B1F2C8-D39E-450C-8FB4-D270E41F8906}"/>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Mini-whiteboard challenge: sketch or calculate one idea you expect to use today.</a:t>
            </a:r>
          </a:p>
        </p:txBody>
      </p:sp>
    </p:spTree>
    <p:extLst>
      <p:ext uri="{BB962C8B-B14F-4D97-AF65-F5344CB8AC3E}">
        <p14:creationId xmlns:p14="http://schemas.microsoft.com/office/powerpoint/2010/main" val="1422436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C274A7FD-8D62-4051-81FB-5AB227BCA6F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7 · AP PHYSICS 1: ALGEBRA-BASED</a:t>
            </a:r>
          </a:p>
        </p:txBody>
      </p:sp>
      <p:sp>
        <p:nvSpPr>
          <p:cNvPr id="2" name="page-number">
            <a:extLst>
              <a:ext uri="{FF2B5EF4-FFF2-40B4-BE49-F238E27FC236}">
                <a16:creationId xmlns:a16="http://schemas.microsoft.com/office/drawing/2014/main" id="{184D4B59-FAE7-4A75-A779-DE9CEA7EB08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56839F20-11B0-409A-9B10-18A5EB25FAF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74B154D-2164-4E80-A034-D0F44BF9132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AP1-U7 · 5–8%</a:t>
            </a:r>
          </a:p>
        </p:txBody>
      </p:sp>
      <p:sp>
        <p:nvSpPr>
          <p:cNvPr id="5" name="slide-title">
            <a:extLst>
              <a:ext uri="{FF2B5EF4-FFF2-40B4-BE49-F238E27FC236}">
                <a16:creationId xmlns:a16="http://schemas.microsoft.com/office/drawing/2014/main" id="{AFFC5F12-6F27-4A1E-8149-8EFC7354C2F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B5E13807-4AB2-4483-9F12-D88894E55F45}"/>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01</a:t>
            </a:r>
          </a:p>
        </p:txBody>
      </p:sp>
      <p:sp>
        <p:nvSpPr>
          <p:cNvPr id="7" name="core-point-1">
            <a:extLst>
              <a:ext uri="{FF2B5EF4-FFF2-40B4-BE49-F238E27FC236}">
                <a16:creationId xmlns:a16="http://schemas.microsoft.com/office/drawing/2014/main" id="{C60BF7FA-45EA-46CC-B88C-12C51A923A3F}"/>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Simple harmonic motion has restoring force proportional and opposite to displacement.</a:t>
            </a:r>
          </a:p>
        </p:txBody>
      </p:sp>
      <p:sp>
        <p:nvSpPr>
          <p:cNvPr id="8" name="core-index-2">
            <a:extLst>
              <a:ext uri="{FF2B5EF4-FFF2-40B4-BE49-F238E27FC236}">
                <a16:creationId xmlns:a16="http://schemas.microsoft.com/office/drawing/2014/main" id="{C6E88351-65A8-47FE-87C6-F2D8564497CB}"/>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02</a:t>
            </a:r>
          </a:p>
        </p:txBody>
      </p:sp>
      <p:sp>
        <p:nvSpPr>
          <p:cNvPr id="9" name="core-point-2">
            <a:extLst>
              <a:ext uri="{FF2B5EF4-FFF2-40B4-BE49-F238E27FC236}">
                <a16:creationId xmlns:a16="http://schemas.microsoft.com/office/drawing/2014/main" id="{254A718E-A934-4829-95C6-DE57249E0072}"/>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Velocity is greatest at equilibrium; acceleration magnitude is greatest at extremes.</a:t>
            </a:r>
          </a:p>
        </p:txBody>
      </p:sp>
      <p:sp>
        <p:nvSpPr>
          <p:cNvPr id="10" name="core-index-3">
            <a:extLst>
              <a:ext uri="{FF2B5EF4-FFF2-40B4-BE49-F238E27FC236}">
                <a16:creationId xmlns:a16="http://schemas.microsoft.com/office/drawing/2014/main" id="{8DFB2732-6FDA-4FC5-8292-B00F64E42542}"/>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03</a:t>
            </a:r>
          </a:p>
        </p:txBody>
      </p:sp>
      <p:sp>
        <p:nvSpPr>
          <p:cNvPr id="11" name="core-point-3">
            <a:extLst>
              <a:ext uri="{FF2B5EF4-FFF2-40B4-BE49-F238E27FC236}">
                <a16:creationId xmlns:a16="http://schemas.microsoft.com/office/drawing/2014/main" id="{EED934AD-7FCB-4BEF-90B8-48A9FAE1FDD0}"/>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Energy shifts between kinetic and potential forms.</a:t>
            </a:r>
          </a:p>
        </p:txBody>
      </p:sp>
      <p:sp>
        <p:nvSpPr>
          <p:cNvPr id="12" name="core-index-4">
            <a:extLst>
              <a:ext uri="{FF2B5EF4-FFF2-40B4-BE49-F238E27FC236}">
                <a16:creationId xmlns:a16="http://schemas.microsoft.com/office/drawing/2014/main" id="{33838F42-E6E0-40CA-95A8-868EBBCDA4FB}"/>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04</a:t>
            </a:r>
          </a:p>
        </p:txBody>
      </p:sp>
      <p:sp>
        <p:nvSpPr>
          <p:cNvPr id="23" name="core-index-5">
            <a:extLst>
              <a:ext uri="{FF2B5EF4-FFF2-40B4-BE49-F238E27FC236}">
                <a16:creationId xmlns:a16="http://schemas.microsoft.com/office/drawing/2014/main" id="{33838F42-E6E0-40CA-95A8-868EBBCDA4FB}"/>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05</a:t>
            </a:r>
          </a:p>
        </p:txBody>
      </p:sp>
      <p:sp>
        <p:nvSpPr>
          <p:cNvPr id="13" name="core-point-4">
            <a:extLst>
              <a:ext uri="{FF2B5EF4-FFF2-40B4-BE49-F238E27FC236}">
                <a16:creationId xmlns:a16="http://schemas.microsoft.com/office/drawing/2014/main" id="{C71781E8-3B7D-4A2C-A935-6F1CD125CD51}"/>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Period depends on system parameters, not amplitude in the ideal model.</a:t>
            </a:r>
          </a:p>
        </p:txBody>
      </p:sp>
      <p:sp>
        <p:nvSpPr>
          <p:cNvPr id="24" name="core-point-5">
            <a:extLst>
              <a:ext uri="{FF2B5EF4-FFF2-40B4-BE49-F238E27FC236}">
                <a16:creationId xmlns:a16="http://schemas.microsoft.com/office/drawing/2014/main" id="{C71781E8-3B7D-4A2C-A935-6F1CD125CD51}"/>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A simple pendulum has T = 2π√(L/g) — period set by length and g, not by the bob's mass; L = 1.0 m gives T ≈ 2.0 s.</a:t>
            </a:r>
          </a:p>
        </p:txBody>
      </p:sp>
      <p:sp>
        <p:nvSpPr>
          <p:cNvPr id="14" name="equation-panel">
            <a:extLst>
              <a:ext uri="{FF2B5EF4-FFF2-40B4-BE49-F238E27FC236}">
                <a16:creationId xmlns:a16="http://schemas.microsoft.com/office/drawing/2014/main" id="{05C4AB1E-73F9-41B7-8F45-4BA39AB9AF78}"/>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6DE5230A-A265-4203-ABA9-AFBB43621033}"/>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EQUATIONS TO OWN</a:t>
            </a:r>
          </a:p>
        </p:txBody>
      </p:sp>
      <p:sp>
        <p:nvSpPr>
          <p:cNvPr id="16" name="equation-expression-1">
            <a:extLst>
              <a:ext uri="{FF2B5EF4-FFF2-40B4-BE49-F238E27FC236}">
                <a16:creationId xmlns:a16="http://schemas.microsoft.com/office/drawing/2014/main" id="{F2A19A7D-94E7-4F22-B9FB-289AEBA51DA8}"/>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Fs = −kx</a:t>
            </a:r>
          </a:p>
        </p:txBody>
      </p:sp>
      <p:sp>
        <p:nvSpPr>
          <p:cNvPr id="17" name="equation-units-1">
            <a:extLst>
              <a:ext uri="{FF2B5EF4-FFF2-40B4-BE49-F238E27FC236}">
                <a16:creationId xmlns:a16="http://schemas.microsoft.com/office/drawing/2014/main" id="{4EA1EAA2-2EBE-43B8-953A-3BD278883786}"/>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N</a:t>
            </a:r>
          </a:p>
        </p:txBody>
      </p:sp>
      <p:sp>
        <p:nvSpPr>
          <p:cNvPr id="18" name="equation-expression-2">
            <a:extLst>
              <a:ext uri="{FF2B5EF4-FFF2-40B4-BE49-F238E27FC236}">
                <a16:creationId xmlns:a16="http://schemas.microsoft.com/office/drawing/2014/main" id="{6DB9331C-581C-434E-A6A9-22B1285F152E}"/>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T = 2π√(m/k)</a:t>
            </a:r>
          </a:p>
        </p:txBody>
      </p:sp>
      <p:sp>
        <p:nvSpPr>
          <p:cNvPr id="19" name="equation-units-2">
            <a:extLst>
              <a:ext uri="{FF2B5EF4-FFF2-40B4-BE49-F238E27FC236}">
                <a16:creationId xmlns:a16="http://schemas.microsoft.com/office/drawing/2014/main" id="{C872FFE1-231F-44B1-85DD-163541C3FF2F}"/>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s</a:t>
            </a:r>
          </a:p>
        </p:txBody>
      </p:sp>
      <p:sp>
        <p:nvSpPr>
          <p:cNvPr id="20" name="vocabulary-label">
            <a:extLst>
              <a:ext uri="{FF2B5EF4-FFF2-40B4-BE49-F238E27FC236}">
                <a16:creationId xmlns:a16="http://schemas.microsoft.com/office/drawing/2014/main" id="{66803726-E11F-49AB-8F8C-9DFBD77C389C}"/>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SAY IT PRECISELY</a:t>
            </a:r>
          </a:p>
        </p:txBody>
      </p:sp>
      <p:sp>
        <p:nvSpPr>
          <p:cNvPr id="21" name="vocabulary">
            <a:extLst>
              <a:ext uri="{FF2B5EF4-FFF2-40B4-BE49-F238E27FC236}">
                <a16:creationId xmlns:a16="http://schemas.microsoft.com/office/drawing/2014/main" id="{92EE8DB9-A0C5-4658-9509-1F5D425A0B20}"/>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equilibrium · amplitude · period · frequency · restoring force · phase</a:t>
            </a:r>
          </a:p>
        </p:txBody>
      </p:sp>
    </p:spTree>
    <p:extLst>
      <p:ext uri="{BB962C8B-B14F-4D97-AF65-F5344CB8AC3E}">
        <p14:creationId xmlns:p14="http://schemas.microsoft.com/office/powerpoint/2010/main" val="769233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7A380-E217-AED2-3905-6C5684FE13C5}"/>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790B0FF1-A082-D614-BBDD-095A02BB9F1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7 · AP PHYSICS 1: ALGEBRA-BASED</a:t>
            </a:r>
          </a:p>
        </p:txBody>
      </p:sp>
      <p:sp>
        <p:nvSpPr>
          <p:cNvPr id="2" name="page-number">
            <a:extLst>
              <a:ext uri="{FF2B5EF4-FFF2-40B4-BE49-F238E27FC236}">
                <a16:creationId xmlns:a16="http://schemas.microsoft.com/office/drawing/2014/main" id="{A9509AB5-3EA9-D558-C467-66356FB3425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09DBB9CF-F52C-BFFD-CD40-CD4CF774BB7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770C7CE-D3D3-67B4-2761-4045CC069E9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AP1-U7 · 5–8%</a:t>
            </a:r>
          </a:p>
        </p:txBody>
      </p:sp>
      <p:sp>
        <p:nvSpPr>
          <p:cNvPr id="5" name="slide-title">
            <a:extLst>
              <a:ext uri="{FF2B5EF4-FFF2-40B4-BE49-F238E27FC236}">
                <a16:creationId xmlns:a16="http://schemas.microsoft.com/office/drawing/2014/main" id="{4A900E94-CA5A-3A64-604D-44733B65A1A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8F75AAEE-B8F8-000A-48C8-C94853075F0E}"/>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87C2D74D-16BE-EAC8-0E47-FF1A976F72BB}"/>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Oscillation is motion that keeps returning to one equilibrium point because the force always pushes back toward it — the further the system strays, the harder it is pulled home.</a:t>
            </a:r>
          </a:p>
        </p:txBody>
      </p:sp>
      <p:cxnSp>
        <p:nvCxnSpPr>
          <p:cNvPr id="25" name="Straight Connector 24">
            <a:extLst>
              <a:ext uri="{FF2B5EF4-FFF2-40B4-BE49-F238E27FC236}">
                <a16:creationId xmlns:a16="http://schemas.microsoft.com/office/drawing/2014/main" id="{EC839BCB-FE42-F30D-5133-615FD7ECE993}"/>
              </a:ext>
            </a:extLst>
          </p:cNvPr>
          <p:cNvCxnSpPr/>
          <p:nvPr/>
        </p:nvCxnSpPr>
        <p:spPr>
          <a:xfrm>
            <a:off x="1270000" y="4036718"/>
            <a:ext cx="0" cy="1837267"/>
          </a:xfrm>
          <a:prstGeom prst="line">
            <a:avLst/>
          </a:prstGeom>
          <a:ln w="381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0E5F638-6501-F28A-960A-7BBCE53ACCBB}"/>
              </a:ext>
            </a:extLst>
          </p:cNvPr>
          <p:cNvCxnSpPr/>
          <p:nvPr/>
        </p:nvCxnSpPr>
        <p:spPr>
          <a:xfrm>
            <a:off x="1270000" y="4911608"/>
            <a:ext cx="5842000" cy="0"/>
          </a:xfrm>
          <a:prstGeom prst="line">
            <a:avLst/>
          </a:prstGeom>
          <a:ln w="19050">
            <a:solidFill>
              <a:srgbClr val="6B7F79"/>
            </a:solidFill>
            <a:tailEnd type="non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16F16B8D-6FD4-DBB2-AED3-8CFD14B9E546}"/>
              </a:ext>
            </a:extLst>
          </p:cNvPr>
          <p:cNvSpPr txBox="1"/>
          <p:nvPr/>
        </p:nvSpPr>
        <p:spPr>
          <a:xfrm>
            <a:off x="1346200" y="4503326"/>
            <a:ext cx="1524000" cy="276999"/>
          </a:xfrm>
          <a:prstGeom prst="rect">
            <a:avLst/>
          </a:prstGeom>
          <a:noFill/>
        </p:spPr>
        <p:txBody>
          <a:bodyPr vert="horz" wrap="square" lIns="0" tIns="0" bIns="0" rtlCol="0">
            <a:noAutofit/>
          </a:bodyPr>
          <a:lstStyle/>
          <a:p>
            <a:r>
              <a:rPr lang="en-US" sz="1600">
                <a:solidFill>
                  <a:srgbClr val="6B7F79"/>
                </a:solidFill>
              </a:rPr>
              <a:t>spring, k</a:t>
            </a:r>
          </a:p>
        </p:txBody>
      </p:sp>
      <p:cxnSp>
        <p:nvCxnSpPr>
          <p:cNvPr id="28" name="Straight Connector 27">
            <a:extLst>
              <a:ext uri="{FF2B5EF4-FFF2-40B4-BE49-F238E27FC236}">
                <a16:creationId xmlns:a16="http://schemas.microsoft.com/office/drawing/2014/main" id="{A2C3C86A-CA44-DDD0-7919-D229F252660A}"/>
              </a:ext>
            </a:extLst>
          </p:cNvPr>
          <p:cNvCxnSpPr/>
          <p:nvPr/>
        </p:nvCxnSpPr>
        <p:spPr>
          <a:xfrm>
            <a:off x="4826000" y="4299185"/>
            <a:ext cx="0" cy="1399823"/>
          </a:xfrm>
          <a:prstGeom prst="line">
            <a:avLst/>
          </a:prstGeom>
          <a:ln w="12700">
            <a:solidFill>
              <a:srgbClr val="6B7F79"/>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12B5B382-E840-08D8-21CE-F27562873EEF}"/>
              </a:ext>
            </a:extLst>
          </p:cNvPr>
          <p:cNvSpPr txBox="1"/>
          <p:nvPr/>
        </p:nvSpPr>
        <p:spPr>
          <a:xfrm>
            <a:off x="3810000" y="3890904"/>
            <a:ext cx="2032000" cy="276999"/>
          </a:xfrm>
          <a:prstGeom prst="rect">
            <a:avLst/>
          </a:prstGeom>
          <a:noFill/>
        </p:spPr>
        <p:txBody>
          <a:bodyPr vert="horz" wrap="square" lIns="0" tIns="0" bIns="0" rtlCol="0">
            <a:noAutofit/>
          </a:bodyPr>
          <a:lstStyle/>
          <a:p>
            <a:pPr algn="ctr"/>
            <a:r>
              <a:rPr lang="en-US" sz="1600">
                <a:solidFill>
                  <a:srgbClr val="102E29"/>
                </a:solidFill>
              </a:rPr>
              <a:t>x = 0: v max, a = 0</a:t>
            </a:r>
          </a:p>
        </p:txBody>
      </p:sp>
      <p:sp>
        <p:nvSpPr>
          <p:cNvPr id="30" name="TextBox 29">
            <a:extLst>
              <a:ext uri="{FF2B5EF4-FFF2-40B4-BE49-F238E27FC236}">
                <a16:creationId xmlns:a16="http://schemas.microsoft.com/office/drawing/2014/main" id="{82F57B9C-D2CA-5D4B-5EF4-C1D73BE89E2D}"/>
              </a:ext>
            </a:extLst>
          </p:cNvPr>
          <p:cNvSpPr txBox="1"/>
          <p:nvPr/>
        </p:nvSpPr>
        <p:spPr>
          <a:xfrm>
            <a:off x="4267200" y="5728171"/>
            <a:ext cx="1143000" cy="276999"/>
          </a:xfrm>
          <a:prstGeom prst="rect">
            <a:avLst/>
          </a:prstGeom>
          <a:noFill/>
        </p:spPr>
        <p:txBody>
          <a:bodyPr vert="horz" wrap="square" lIns="0" tIns="0" bIns="0" rtlCol="0">
            <a:noAutofit/>
          </a:bodyPr>
          <a:lstStyle/>
          <a:p>
            <a:pPr algn="ctr"/>
            <a:r>
              <a:rPr lang="en-US" sz="1600">
                <a:solidFill>
                  <a:srgbClr val="102E29"/>
                </a:solidFill>
              </a:rPr>
              <a:t>x = 0</a:t>
            </a:r>
          </a:p>
        </p:txBody>
      </p:sp>
      <p:sp>
        <p:nvSpPr>
          <p:cNvPr id="31" name="Rectangle 30">
            <a:extLst>
              <a:ext uri="{FF2B5EF4-FFF2-40B4-BE49-F238E27FC236}">
                <a16:creationId xmlns:a16="http://schemas.microsoft.com/office/drawing/2014/main" id="{ACFACE19-035E-28AC-8E0C-2B586ACAAD63}"/>
              </a:ext>
            </a:extLst>
          </p:cNvPr>
          <p:cNvSpPr/>
          <p:nvPr/>
        </p:nvSpPr>
        <p:spPr>
          <a:xfrm>
            <a:off x="7112000" y="4561652"/>
            <a:ext cx="711200" cy="699911"/>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m</a:t>
            </a:r>
          </a:p>
        </p:txBody>
      </p:sp>
      <p:sp>
        <p:nvSpPr>
          <p:cNvPr id="32" name="TextBox 31">
            <a:extLst>
              <a:ext uri="{FF2B5EF4-FFF2-40B4-BE49-F238E27FC236}">
                <a16:creationId xmlns:a16="http://schemas.microsoft.com/office/drawing/2014/main" id="{3CA3F0C3-CE3D-05EE-0861-9E7C533920DE}"/>
              </a:ext>
            </a:extLst>
          </p:cNvPr>
          <p:cNvSpPr txBox="1"/>
          <p:nvPr/>
        </p:nvSpPr>
        <p:spPr>
          <a:xfrm>
            <a:off x="6959600" y="4182533"/>
            <a:ext cx="1778000" cy="276999"/>
          </a:xfrm>
          <a:prstGeom prst="rect">
            <a:avLst/>
          </a:prstGeom>
          <a:noFill/>
        </p:spPr>
        <p:txBody>
          <a:bodyPr vert="horz" wrap="square" lIns="0" tIns="0" bIns="0" rtlCol="0">
            <a:noAutofit/>
          </a:bodyPr>
          <a:lstStyle/>
          <a:p>
            <a:pPr algn="ctr"/>
            <a:r>
              <a:rPr lang="en-US" sz="1600">
                <a:solidFill>
                  <a:srgbClr val="102E29"/>
                </a:solidFill>
              </a:rPr>
              <a:t>x = +A: v = 0</a:t>
            </a:r>
          </a:p>
        </p:txBody>
      </p:sp>
      <p:cxnSp>
        <p:nvCxnSpPr>
          <p:cNvPr id="33" name="Straight Connector 32">
            <a:extLst>
              <a:ext uri="{FF2B5EF4-FFF2-40B4-BE49-F238E27FC236}">
                <a16:creationId xmlns:a16="http://schemas.microsoft.com/office/drawing/2014/main" id="{5410C9F9-463F-F6DF-C118-07C537CE6036}"/>
              </a:ext>
            </a:extLst>
          </p:cNvPr>
          <p:cNvCxnSpPr/>
          <p:nvPr/>
        </p:nvCxnSpPr>
        <p:spPr>
          <a:xfrm flipH="1">
            <a:off x="5969000" y="5407378"/>
            <a:ext cx="1600200" cy="0"/>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3D2826D1-A033-8B65-630F-B7E87542999D}"/>
              </a:ext>
            </a:extLst>
          </p:cNvPr>
          <p:cNvSpPr txBox="1"/>
          <p:nvPr/>
        </p:nvSpPr>
        <p:spPr>
          <a:xfrm>
            <a:off x="5334000" y="5524029"/>
            <a:ext cx="3048000" cy="276999"/>
          </a:xfrm>
          <a:prstGeom prst="rect">
            <a:avLst/>
          </a:prstGeom>
          <a:noFill/>
        </p:spPr>
        <p:txBody>
          <a:bodyPr vert="horz" wrap="square" lIns="0" tIns="0" bIns="0" rtlCol="0">
            <a:noAutofit/>
          </a:bodyPr>
          <a:lstStyle/>
          <a:p>
            <a:r>
              <a:rPr lang="en-US" sz="1600">
                <a:solidFill>
                  <a:srgbClr val="EF5C3E"/>
                </a:solidFill>
              </a:rPr>
              <a:t>F = −kx, back toward x = 0</a:t>
            </a:r>
          </a:p>
        </p:txBody>
      </p:sp>
      <p:sp>
        <p:nvSpPr>
          <p:cNvPr id="35" name="TextBox 34">
            <a:extLst>
              <a:ext uri="{FF2B5EF4-FFF2-40B4-BE49-F238E27FC236}">
                <a16:creationId xmlns:a16="http://schemas.microsoft.com/office/drawing/2014/main" id="{79B30A57-58B5-9D54-9885-AD79F71CCE2F}"/>
              </a:ext>
            </a:extLst>
          </p:cNvPr>
          <p:cNvSpPr txBox="1"/>
          <p:nvPr/>
        </p:nvSpPr>
        <p:spPr>
          <a:xfrm>
            <a:off x="8763000" y="4561652"/>
            <a:ext cx="2540000" cy="276999"/>
          </a:xfrm>
          <a:prstGeom prst="rect">
            <a:avLst/>
          </a:prstGeom>
          <a:noFill/>
        </p:spPr>
        <p:txBody>
          <a:bodyPr vert="horz" wrap="square" lIns="0" tIns="0" bIns="0" rtlCol="0">
            <a:noAutofit/>
          </a:bodyPr>
          <a:lstStyle/>
          <a:p>
            <a:r>
              <a:rPr lang="en-US" sz="1600" b="1">
                <a:solidFill>
                  <a:srgbClr val="102E29"/>
                </a:solidFill>
              </a:rPr>
              <a:t>T = 2</a:t>
            </a:r>
            <a:r>
              <a:rPr lang="el-GR" sz="1600" b="1">
                <a:solidFill>
                  <a:srgbClr val="102E29"/>
                </a:solidFill>
              </a:rPr>
              <a:t>π√(</a:t>
            </a:r>
            <a:r>
              <a:rPr lang="en-US" sz="1600" b="1">
                <a:solidFill>
                  <a:srgbClr val="102E29"/>
                </a:solidFill>
              </a:rPr>
              <a:t>m/k)</a:t>
            </a:r>
          </a:p>
        </p:txBody>
      </p:sp>
      <p:sp>
        <p:nvSpPr>
          <p:cNvPr id="36" name="TextBox 35">
            <a:extLst>
              <a:ext uri="{FF2B5EF4-FFF2-40B4-BE49-F238E27FC236}">
                <a16:creationId xmlns:a16="http://schemas.microsoft.com/office/drawing/2014/main" id="{8D627938-B5B1-9D24-8177-CBBCD7F74CFA}"/>
              </a:ext>
            </a:extLst>
          </p:cNvPr>
          <p:cNvSpPr txBox="1"/>
          <p:nvPr/>
        </p:nvSpPr>
        <p:spPr>
          <a:xfrm>
            <a:off x="8763000" y="5028259"/>
            <a:ext cx="2540000" cy="276999"/>
          </a:xfrm>
          <a:prstGeom prst="rect">
            <a:avLst/>
          </a:prstGeom>
          <a:noFill/>
        </p:spPr>
        <p:txBody>
          <a:bodyPr vert="horz" wrap="square" lIns="0" tIns="0" bIns="0" rtlCol="0">
            <a:noAutofit/>
          </a:bodyPr>
          <a:lstStyle/>
          <a:p>
            <a:r>
              <a:rPr lang="en-US" sz="1600">
                <a:solidFill>
                  <a:srgbClr val="102E29"/>
                </a:solidFill>
              </a:rPr>
              <a:t>Same period whether A is big or small.</a:t>
            </a:r>
          </a:p>
        </p:txBody>
      </p:sp>
      <p:sp>
        <p:nvSpPr>
          <p:cNvPr id="37" name="diagram-caption">
            <a:extLst>
              <a:ext uri="{FF2B5EF4-FFF2-40B4-BE49-F238E27FC236}">
                <a16:creationId xmlns:a16="http://schemas.microsoft.com/office/drawing/2014/main" id="{6DC65288-0721-CA23-8B1F-9243613D45BB}"/>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The mass is momentarily still at x = +A, but the pull back toward x = 0 is strongest there.</a:t>
            </a:r>
          </a:p>
        </p:txBody>
      </p:sp>
    </p:spTree>
    <p:extLst>
      <p:ext uri="{BB962C8B-B14F-4D97-AF65-F5344CB8AC3E}">
        <p14:creationId xmlns:p14="http://schemas.microsoft.com/office/powerpoint/2010/main" val="1189709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133DD3F9-3B56-4F48-AF51-6FB51B65BD8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7 · AP PHYSICS 1: ALGEBRA-BASED</a:t>
            </a:r>
          </a:p>
        </p:txBody>
      </p:sp>
      <p:sp>
        <p:nvSpPr>
          <p:cNvPr id="2" name="page-number">
            <a:extLst>
              <a:ext uri="{FF2B5EF4-FFF2-40B4-BE49-F238E27FC236}">
                <a16:creationId xmlns:a16="http://schemas.microsoft.com/office/drawing/2014/main" id="{1E816C3C-52F1-41CA-B9B6-7950E769C10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6B92E5F5-80A3-453A-B25F-091A11A5F98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1C3F930-6C45-4894-9E10-509B6440350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AP1-U7 · 5–8%</a:t>
            </a:r>
          </a:p>
        </p:txBody>
      </p:sp>
      <p:sp>
        <p:nvSpPr>
          <p:cNvPr id="5" name="slide-title">
            <a:extLst>
              <a:ext uri="{FF2B5EF4-FFF2-40B4-BE49-F238E27FC236}">
                <a16:creationId xmlns:a16="http://schemas.microsoft.com/office/drawing/2014/main" id="{7E76B310-DC9C-4D78-9C9A-7F9F59A731F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Position repeats with a constant period</a:t>
            </a:r>
          </a:p>
        </p:txBody>
      </p:sp>
      <p:sp>
        <p:nvSpPr>
          <p:cNvPr id="6" name="graph-mode">
            <a:extLst>
              <a:ext uri="{FF2B5EF4-FFF2-40B4-BE49-F238E27FC236}">
                <a16:creationId xmlns:a16="http://schemas.microsoft.com/office/drawing/2014/main" id="{23B3913A-B668-48C2-B15C-8979B5D63662}"/>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INTERACTIVE GRAPH · PREDICT → EDIT → EXPLAIN</a:t>
            </a:r>
          </a:p>
        </p:txBody>
      </p:sp>
      <p:sp>
        <p:nvSpPr>
          <p:cNvPr id="7" name="graph-prompt">
            <a:extLst>
              <a:ext uri="{FF2B5EF4-FFF2-40B4-BE49-F238E27FC236}">
                <a16:creationId xmlns:a16="http://schemas.microsoft.com/office/drawing/2014/main" id="{34760005-53A5-4CB0-B81C-2EF0ACC4E585}"/>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91629FBE-88C2-4955-AF9B-9DCA43224910}"/>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 0), (0.5, 0.1), …, (2, 0), (2.5, 0.1).</a:t>
            </a:r>
          </a:p>
        </p:txBody>
      </p:sp>
      <p:sp>
        <p:nvSpPr>
          <p:cNvPr id="9" name="graph-scale">
            <a:extLst>
              <a:ext uri="{FF2B5EF4-FFF2-40B4-BE49-F238E27FC236}">
                <a16:creationId xmlns:a16="http://schemas.microsoft.com/office/drawing/2014/main" id="{160D4DEA-D0DB-4BBD-9D76-ABB4C5ADEB42}"/>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source -0.1–0.1 m; chart -10–10 cm. Axes: source Time / s; Displacement / m. Chart: Time / s; Displacement / cm.</a:t>
            </a:r>
          </a:p>
        </p:txBody>
      </p:sp>
      <p:sp>
        <p:nvSpPr>
          <p:cNvPr id="10" name="chart-frame">
            <a:extLst>
              <a:ext uri="{FF2B5EF4-FFF2-40B4-BE49-F238E27FC236}">
                <a16:creationId xmlns:a16="http://schemas.microsoft.com/office/drawing/2014/main" id="{1A6C70B7-27E0-4DF7-9EE5-197DDE452AB0}"/>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620676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60CCAA94-C2FB-4699-8BD5-5C50E0DF72C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7 · AP PHYSICS 1: ALGEBRA-BASED</a:t>
            </a:r>
          </a:p>
        </p:txBody>
      </p:sp>
      <p:sp>
        <p:nvSpPr>
          <p:cNvPr id="2" name="page-number">
            <a:extLst>
              <a:ext uri="{FF2B5EF4-FFF2-40B4-BE49-F238E27FC236}">
                <a16:creationId xmlns:a16="http://schemas.microsoft.com/office/drawing/2014/main" id="{A50EA26D-6F41-4294-82BC-EE2202053ED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63531A6F-7AC1-407D-BA20-57218B46E9E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8EE3A9D-9BC5-47B8-9B73-8EA15CACEBD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AP1-U7 · 5–8%</a:t>
            </a:r>
          </a:p>
        </p:txBody>
      </p:sp>
      <p:sp>
        <p:nvSpPr>
          <p:cNvPr id="5" name="slide-title">
            <a:extLst>
              <a:ext uri="{FF2B5EF4-FFF2-40B4-BE49-F238E27FC236}">
                <a16:creationId xmlns:a16="http://schemas.microsoft.com/office/drawing/2014/main" id="{9D530F9B-40AB-4510-B908-F75B8718640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751594A9-4D36-4504-8E7A-ECABA1509045}"/>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FULLY WORKED PROBLEM · SHOW THE METHOD</a:t>
            </a:r>
          </a:p>
        </p:txBody>
      </p:sp>
      <p:sp>
        <p:nvSpPr>
          <p:cNvPr id="7" name="problem-frame">
            <a:extLst>
              <a:ext uri="{FF2B5EF4-FFF2-40B4-BE49-F238E27FC236}">
                <a16:creationId xmlns:a16="http://schemas.microsoft.com/office/drawing/2014/main" id="{1FDFAE76-F788-4D7E-849B-D1F25DA9DC15}"/>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E190E192-9C59-4BE4-B560-7A87E0EE2E46}"/>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0.50 kg mass hangs from a spring with k = 200 N/m. Find the ideal period.</a:t>
            </a:r>
          </a:p>
        </p:txBody>
      </p:sp>
      <p:sp>
        <p:nvSpPr>
          <p:cNvPr id="9" name="step-label-1">
            <a:extLst>
              <a:ext uri="{FF2B5EF4-FFF2-40B4-BE49-F238E27FC236}">
                <a16:creationId xmlns:a16="http://schemas.microsoft.com/office/drawing/2014/main" id="{FD4D58C3-A9D6-4271-A5BE-CE07FBEB45DD}"/>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1</a:t>
            </a:r>
          </a:p>
        </p:txBody>
      </p:sp>
      <p:sp>
        <p:nvSpPr>
          <p:cNvPr id="10" name="rule-190-358">
            <a:extLst>
              <a:ext uri="{FF2B5EF4-FFF2-40B4-BE49-F238E27FC236}">
                <a16:creationId xmlns:a16="http://schemas.microsoft.com/office/drawing/2014/main" id="{A11DC92C-3EF6-45DE-89C4-0989580AF2ED}"/>
              </a:ext>
            </a:extLst>
          </p:cNvPr>
          <p:cNvSpPr>
            <a:spLocks noGrp="1"/>
          </p:cNvSpPr>
          <p:nvPr/>
        </p:nvSpPr>
        <p:spPr>
          <a:xfrm>
            <a:off x="1809750" y="3409950"/>
            <a:ext cx="381000" cy="19050"/>
          </a:xfrm>
          <a:prstGeom prst="rect">
            <a:avLst/>
          </a:prstGeom>
          <a:solidFill>
            <a:srgbClr val="B83724"/>
          </a:solidFill>
          <a:ln w="0">
            <a:noFill/>
            <a:prstDash val="solid"/>
          </a:ln>
        </p:spPr>
      </p:sp>
      <p:sp>
        <p:nvSpPr>
          <p:cNvPr id="11" name="step-text-1">
            <a:extLst>
              <a:ext uri="{FF2B5EF4-FFF2-40B4-BE49-F238E27FC236}">
                <a16:creationId xmlns:a16="http://schemas.microsoft.com/office/drawing/2014/main" id="{DC8A19A4-DA11-44F2-9747-39B4951C637D}"/>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Use T = 2π√(m/k).</a:t>
            </a:r>
          </a:p>
        </p:txBody>
      </p:sp>
      <p:sp>
        <p:nvSpPr>
          <p:cNvPr id="12" name="step-label-2">
            <a:extLst>
              <a:ext uri="{FF2B5EF4-FFF2-40B4-BE49-F238E27FC236}">
                <a16:creationId xmlns:a16="http://schemas.microsoft.com/office/drawing/2014/main" id="{1498FEB4-8A4E-4C6D-8BE0-28EECB87BA91}"/>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2</a:t>
            </a:r>
          </a:p>
        </p:txBody>
      </p:sp>
      <p:sp>
        <p:nvSpPr>
          <p:cNvPr id="13" name="rule-190-430">
            <a:extLst>
              <a:ext uri="{FF2B5EF4-FFF2-40B4-BE49-F238E27FC236}">
                <a16:creationId xmlns:a16="http://schemas.microsoft.com/office/drawing/2014/main" id="{99687A0F-D0B6-4EAB-AF6F-E0D193CE8CCE}"/>
              </a:ext>
            </a:extLst>
          </p:cNvPr>
          <p:cNvSpPr>
            <a:spLocks noGrp="1"/>
          </p:cNvSpPr>
          <p:nvPr/>
        </p:nvSpPr>
        <p:spPr>
          <a:xfrm>
            <a:off x="1809750" y="4095750"/>
            <a:ext cx="381000" cy="19050"/>
          </a:xfrm>
          <a:prstGeom prst="rect">
            <a:avLst/>
          </a:prstGeom>
          <a:solidFill>
            <a:srgbClr val="B83724"/>
          </a:solidFill>
          <a:ln w="0">
            <a:noFill/>
            <a:prstDash val="solid"/>
          </a:ln>
        </p:spPr>
      </p:sp>
      <p:sp>
        <p:nvSpPr>
          <p:cNvPr id="14" name="step-text-2">
            <a:extLst>
              <a:ext uri="{FF2B5EF4-FFF2-40B4-BE49-F238E27FC236}">
                <a16:creationId xmlns:a16="http://schemas.microsoft.com/office/drawing/2014/main" id="{8533C4AE-19FF-43F2-8050-FF2A2637A88A}"/>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Substitute 2π√(0.50/200).</a:t>
            </a:r>
          </a:p>
        </p:txBody>
      </p:sp>
      <p:sp>
        <p:nvSpPr>
          <p:cNvPr id="15" name="step-label-3">
            <a:extLst>
              <a:ext uri="{FF2B5EF4-FFF2-40B4-BE49-F238E27FC236}">
                <a16:creationId xmlns:a16="http://schemas.microsoft.com/office/drawing/2014/main" id="{A11E3CD3-679E-4888-9A96-FEB2063EBBE4}"/>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3</a:t>
            </a:r>
          </a:p>
        </p:txBody>
      </p:sp>
      <p:sp>
        <p:nvSpPr>
          <p:cNvPr id="16" name="rule-190-502">
            <a:extLst>
              <a:ext uri="{FF2B5EF4-FFF2-40B4-BE49-F238E27FC236}">
                <a16:creationId xmlns:a16="http://schemas.microsoft.com/office/drawing/2014/main" id="{334855F0-6DF4-432A-9849-9F3084AD646E}"/>
              </a:ext>
            </a:extLst>
          </p:cNvPr>
          <p:cNvSpPr>
            <a:spLocks noGrp="1"/>
          </p:cNvSpPr>
          <p:nvPr/>
        </p:nvSpPr>
        <p:spPr>
          <a:xfrm>
            <a:off x="1809750" y="4781550"/>
            <a:ext cx="381000" cy="19050"/>
          </a:xfrm>
          <a:prstGeom prst="rect">
            <a:avLst/>
          </a:prstGeom>
          <a:solidFill>
            <a:srgbClr val="B83724"/>
          </a:solidFill>
          <a:ln w="0">
            <a:noFill/>
            <a:prstDash val="solid"/>
          </a:ln>
        </p:spPr>
      </p:sp>
      <p:sp>
        <p:nvSpPr>
          <p:cNvPr id="17" name="step-text-3">
            <a:extLst>
              <a:ext uri="{FF2B5EF4-FFF2-40B4-BE49-F238E27FC236}">
                <a16:creationId xmlns:a16="http://schemas.microsoft.com/office/drawing/2014/main" id="{D0BEE418-9846-4891-841A-85F5DCD2791D}"/>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Evaluate the square root before multiplying.</a:t>
            </a:r>
          </a:p>
        </p:txBody>
      </p:sp>
      <p:sp>
        <p:nvSpPr>
          <p:cNvPr id="18" name="answer-frame">
            <a:extLst>
              <a:ext uri="{FF2B5EF4-FFF2-40B4-BE49-F238E27FC236}">
                <a16:creationId xmlns:a16="http://schemas.microsoft.com/office/drawing/2014/main" id="{4C5E2CAB-81B5-4B13-A483-B2E95CD5EA28}"/>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D26B04A2-4F91-42BC-B5F1-A511880E1C59}"/>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T = 0.314 s.</a:t>
            </a:r>
          </a:p>
        </p:txBody>
      </p:sp>
    </p:spTree>
    <p:extLst>
      <p:ext uri="{BB962C8B-B14F-4D97-AF65-F5344CB8AC3E}">
        <p14:creationId xmlns:p14="http://schemas.microsoft.com/office/powerpoint/2010/main" val="348553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F00B547C-2B5E-447C-A469-2D650968C17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7 · AP PHYSICS 1: ALGEBRA-BASED</a:t>
            </a:r>
          </a:p>
        </p:txBody>
      </p:sp>
      <p:sp>
        <p:nvSpPr>
          <p:cNvPr id="2" name="page-number">
            <a:extLst>
              <a:ext uri="{FF2B5EF4-FFF2-40B4-BE49-F238E27FC236}">
                <a16:creationId xmlns:a16="http://schemas.microsoft.com/office/drawing/2014/main" id="{D6967147-1596-426D-BFFC-55171F10063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07DF6669-1F8A-4A91-AB87-979CB4153B7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3377854-C249-4CBC-958A-27C618B9E67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AP1-U7 · 5–8%</a:t>
            </a:r>
          </a:p>
        </p:txBody>
      </p:sp>
      <p:sp>
        <p:nvSpPr>
          <p:cNvPr id="5" name="slide-title">
            <a:extLst>
              <a:ext uri="{FF2B5EF4-FFF2-40B4-BE49-F238E27FC236}">
                <a16:creationId xmlns:a16="http://schemas.microsoft.com/office/drawing/2014/main" id="{C2E23CB7-FCB3-45AD-AB45-25F1FE65085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1353685A-4F59-4566-B499-C08D1A361B09}"/>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GUIDED WORKED PROBLEM · TRY EACH STEP BEFORE READING ON</a:t>
            </a:r>
          </a:p>
        </p:txBody>
      </p:sp>
      <p:sp>
        <p:nvSpPr>
          <p:cNvPr id="7" name="problem-frame">
            <a:extLst>
              <a:ext uri="{FF2B5EF4-FFF2-40B4-BE49-F238E27FC236}">
                <a16:creationId xmlns:a16="http://schemas.microsoft.com/office/drawing/2014/main" id="{0600C85A-8643-44EB-812D-0C1D550D9515}"/>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B27C1381-2AAB-46D9-92E1-60DAB297232C}"/>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At x = +0.080 m, a spring with k = 150 N/m acts on a 0.75 kg mass. Find force and acceleration.</a:t>
            </a:r>
          </a:p>
        </p:txBody>
      </p:sp>
      <p:sp>
        <p:nvSpPr>
          <p:cNvPr id="9" name="step-label-1">
            <a:extLst>
              <a:ext uri="{FF2B5EF4-FFF2-40B4-BE49-F238E27FC236}">
                <a16:creationId xmlns:a16="http://schemas.microsoft.com/office/drawing/2014/main" id="{17FD7164-6737-4239-845C-8B416AD3AAC3}"/>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1</a:t>
            </a:r>
          </a:p>
        </p:txBody>
      </p:sp>
      <p:sp>
        <p:nvSpPr>
          <p:cNvPr id="10" name="rule-190-358">
            <a:extLst>
              <a:ext uri="{FF2B5EF4-FFF2-40B4-BE49-F238E27FC236}">
                <a16:creationId xmlns:a16="http://schemas.microsoft.com/office/drawing/2014/main" id="{D40E730C-3BCF-4682-83CE-2C9326D474B6}"/>
              </a:ext>
            </a:extLst>
          </p:cNvPr>
          <p:cNvSpPr>
            <a:spLocks noGrp="1"/>
          </p:cNvSpPr>
          <p:nvPr/>
        </p:nvSpPr>
        <p:spPr>
          <a:xfrm>
            <a:off x="1809750" y="3409950"/>
            <a:ext cx="381000" cy="19050"/>
          </a:xfrm>
          <a:prstGeom prst="rect">
            <a:avLst/>
          </a:prstGeom>
          <a:solidFill>
            <a:srgbClr val="B83724"/>
          </a:solidFill>
          <a:ln w="0">
            <a:noFill/>
            <a:prstDash val="solid"/>
          </a:ln>
        </p:spPr>
      </p:sp>
      <p:sp>
        <p:nvSpPr>
          <p:cNvPr id="11" name="step-text-1">
            <a:extLst>
              <a:ext uri="{FF2B5EF4-FFF2-40B4-BE49-F238E27FC236}">
                <a16:creationId xmlns:a16="http://schemas.microsoft.com/office/drawing/2014/main" id="{AC80BA9A-C35E-4737-A57D-9B56B41FF4C2}"/>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F = −kx = −12 N</a:t>
            </a:r>
          </a:p>
        </p:txBody>
      </p:sp>
      <p:sp>
        <p:nvSpPr>
          <p:cNvPr id="12" name="step-label-2">
            <a:extLst>
              <a:ext uri="{FF2B5EF4-FFF2-40B4-BE49-F238E27FC236}">
                <a16:creationId xmlns:a16="http://schemas.microsoft.com/office/drawing/2014/main" id="{1D3AF304-FB07-4903-92A2-AE14F6014B44}"/>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2</a:t>
            </a:r>
          </a:p>
        </p:txBody>
      </p:sp>
      <p:sp>
        <p:nvSpPr>
          <p:cNvPr id="13" name="rule-190-430">
            <a:extLst>
              <a:ext uri="{FF2B5EF4-FFF2-40B4-BE49-F238E27FC236}">
                <a16:creationId xmlns:a16="http://schemas.microsoft.com/office/drawing/2014/main" id="{9DC790BF-30FE-4F64-BE43-2DE50CB4DE0C}"/>
              </a:ext>
            </a:extLst>
          </p:cNvPr>
          <p:cNvSpPr>
            <a:spLocks noGrp="1"/>
          </p:cNvSpPr>
          <p:nvPr/>
        </p:nvSpPr>
        <p:spPr>
          <a:xfrm>
            <a:off x="1809750" y="4095750"/>
            <a:ext cx="381000" cy="19050"/>
          </a:xfrm>
          <a:prstGeom prst="rect">
            <a:avLst/>
          </a:prstGeom>
          <a:solidFill>
            <a:srgbClr val="B83724"/>
          </a:solidFill>
          <a:ln w="0">
            <a:noFill/>
            <a:prstDash val="solid"/>
          </a:ln>
        </p:spPr>
      </p:sp>
      <p:sp>
        <p:nvSpPr>
          <p:cNvPr id="14" name="step-text-2">
            <a:extLst>
              <a:ext uri="{FF2B5EF4-FFF2-40B4-BE49-F238E27FC236}">
                <a16:creationId xmlns:a16="http://schemas.microsoft.com/office/drawing/2014/main" id="{A62D1B42-A749-4153-A55C-80EE9F3C2C2B}"/>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 = −12/0.75</a:t>
            </a:r>
          </a:p>
        </p:txBody>
      </p:sp>
      <p:sp>
        <p:nvSpPr>
          <p:cNvPr id="15" name="step-label-3">
            <a:extLst>
              <a:ext uri="{FF2B5EF4-FFF2-40B4-BE49-F238E27FC236}">
                <a16:creationId xmlns:a16="http://schemas.microsoft.com/office/drawing/2014/main" id="{A812D8F8-C7DA-4851-B7F5-E7744306FF2B}"/>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3</a:t>
            </a:r>
          </a:p>
        </p:txBody>
      </p:sp>
      <p:sp>
        <p:nvSpPr>
          <p:cNvPr id="16" name="rule-190-502">
            <a:extLst>
              <a:ext uri="{FF2B5EF4-FFF2-40B4-BE49-F238E27FC236}">
                <a16:creationId xmlns:a16="http://schemas.microsoft.com/office/drawing/2014/main" id="{B6369C67-46F1-409D-AC20-389D82B8028D}"/>
              </a:ext>
            </a:extLst>
          </p:cNvPr>
          <p:cNvSpPr>
            <a:spLocks noGrp="1"/>
          </p:cNvSpPr>
          <p:nvPr/>
        </p:nvSpPr>
        <p:spPr>
          <a:xfrm>
            <a:off x="1809750" y="4781550"/>
            <a:ext cx="381000" cy="19050"/>
          </a:xfrm>
          <a:prstGeom prst="rect">
            <a:avLst/>
          </a:prstGeom>
          <a:solidFill>
            <a:srgbClr val="B83724"/>
          </a:solidFill>
          <a:ln w="0">
            <a:noFill/>
            <a:prstDash val="solid"/>
          </a:ln>
        </p:spPr>
      </p:sp>
      <p:sp>
        <p:nvSpPr>
          <p:cNvPr id="17" name="step-text-3">
            <a:extLst>
              <a:ext uri="{FF2B5EF4-FFF2-40B4-BE49-F238E27FC236}">
                <a16:creationId xmlns:a16="http://schemas.microsoft.com/office/drawing/2014/main" id="{5ED34DA8-2B8C-434D-A8F0-85DA3A69ED30}"/>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74D07BD7-04C4-4698-8631-C9527D21C0B8}"/>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84AA83D4-03A3-44C4-B553-683B0612BA38}"/>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a = −16 m/s², toward equilibrium.</a:t>
            </a:r>
          </a:p>
        </p:txBody>
      </p:sp>
    </p:spTree>
    <p:extLst>
      <p:ext uri="{BB962C8B-B14F-4D97-AF65-F5344CB8AC3E}">
        <p14:creationId xmlns:p14="http://schemas.microsoft.com/office/powerpoint/2010/main" val="1113232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4B0EB40D-8F40-437D-81C1-F3FEBF6A25C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7 · AP PHYSICS 1: ALGEBRA-BASED</a:t>
            </a:r>
          </a:p>
        </p:txBody>
      </p:sp>
      <p:sp>
        <p:nvSpPr>
          <p:cNvPr id="2" name="page-number">
            <a:extLst>
              <a:ext uri="{FF2B5EF4-FFF2-40B4-BE49-F238E27FC236}">
                <a16:creationId xmlns:a16="http://schemas.microsoft.com/office/drawing/2014/main" id="{2EF9351B-1097-49F4-A7F1-C7E00D31687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08B3722D-27A2-4D4C-8AF4-6D8B9B9F410E}"/>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742A45A7-232B-421F-A38E-8A70EB01CB2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AP1-U7 · 5–8%</a:t>
            </a:r>
          </a:p>
        </p:txBody>
      </p:sp>
      <p:sp>
        <p:nvSpPr>
          <p:cNvPr id="5" name="slide-title">
            <a:extLst>
              <a:ext uri="{FF2B5EF4-FFF2-40B4-BE49-F238E27FC236}">
                <a16:creationId xmlns:a16="http://schemas.microsoft.com/office/drawing/2014/main" id="{9A7BE1E5-A971-4922-9532-01C36AD42C60}"/>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2DFACED2-9BD6-486C-9264-2639325FAB20}"/>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CLASS ACTIVITY · AP SCIENCE-PRACTICE ACTIVITY</a:t>
            </a:r>
          </a:p>
        </p:txBody>
      </p:sp>
      <p:sp>
        <p:nvSpPr>
          <p:cNvPr id="7" name="materials-label">
            <a:extLst>
              <a:ext uri="{FF2B5EF4-FFF2-40B4-BE49-F238E27FC236}">
                <a16:creationId xmlns:a16="http://schemas.microsoft.com/office/drawing/2014/main" id="{5A1865C0-CB06-44B6-855D-AA60F1027E47}"/>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YOU NEED</a:t>
            </a:r>
          </a:p>
        </p:txBody>
      </p:sp>
      <p:sp>
        <p:nvSpPr>
          <p:cNvPr id="8" name="materials">
            <a:extLst>
              <a:ext uri="{FF2B5EF4-FFF2-40B4-BE49-F238E27FC236}">
                <a16:creationId xmlns:a16="http://schemas.microsoft.com/office/drawing/2014/main" id="{BA7DC365-AB23-4CE9-800F-4225BD87071F}"/>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FE1428E8-A882-4918-BCC4-A856C4368A1F}"/>
              </a:ext>
            </a:extLst>
          </p:cNvPr>
          <p:cNvSpPr>
            <a:spLocks noGrp="1"/>
          </p:cNvSpPr>
          <p:nvPr/>
        </p:nvSpPr>
        <p:spPr>
          <a:xfrm>
            <a:off x="4905375" y="2143125"/>
            <a:ext cx="514350" cy="514350"/>
          </a:xfrm>
          <a:prstGeom prst="ellipse">
            <a:avLst/>
          </a:prstGeom>
          <a:solidFill>
            <a:srgbClr val="F45B43"/>
          </a:solidFill>
          <a:ln w="0">
            <a:noFill/>
            <a:prstDash val="solid"/>
          </a:ln>
        </p:spPr>
      </p:sp>
      <p:sp>
        <p:nvSpPr>
          <p:cNvPr id="10" name="activity-step-number-1">
            <a:extLst>
              <a:ext uri="{FF2B5EF4-FFF2-40B4-BE49-F238E27FC236}">
                <a16:creationId xmlns:a16="http://schemas.microsoft.com/office/drawing/2014/main" id="{810CD8D6-92C7-44BD-B1C5-3C668D460BFF}"/>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2C28833A-30BF-4426-B921-F134C1F40990}"/>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Teams receive position cards: left extreme, equilibrium, right extreme.</a:t>
            </a:r>
          </a:p>
        </p:txBody>
      </p:sp>
      <p:sp>
        <p:nvSpPr>
          <p:cNvPr id="12" name="activity-step-2">
            <a:extLst>
              <a:ext uri="{FF2B5EF4-FFF2-40B4-BE49-F238E27FC236}">
                <a16:creationId xmlns:a16="http://schemas.microsoft.com/office/drawing/2014/main" id="{68984654-6A99-471B-BD3D-7D227FE2440C}"/>
              </a:ext>
            </a:extLst>
          </p:cNvPr>
          <p:cNvSpPr>
            <a:spLocks noGrp="1"/>
          </p:cNvSpPr>
          <p:nvPr/>
        </p:nvSpPr>
        <p:spPr>
          <a:xfrm>
            <a:off x="4905375" y="3209925"/>
            <a:ext cx="514350" cy="514350"/>
          </a:xfrm>
          <a:prstGeom prst="ellipse">
            <a:avLst/>
          </a:prstGeom>
          <a:solidFill>
            <a:srgbClr val="F45B43"/>
          </a:solidFill>
          <a:ln w="0">
            <a:noFill/>
            <a:prstDash val="solid"/>
          </a:ln>
        </p:spPr>
      </p:sp>
      <p:sp>
        <p:nvSpPr>
          <p:cNvPr id="13" name="activity-step-number-2">
            <a:extLst>
              <a:ext uri="{FF2B5EF4-FFF2-40B4-BE49-F238E27FC236}">
                <a16:creationId xmlns:a16="http://schemas.microsoft.com/office/drawing/2014/main" id="{4BD9CBFD-AF9C-450A-8703-49ABB5A993EE}"/>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D736E5D6-794F-4768-BCA7-CA6A18D533C9}"/>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Rank speed, acceleration magnitude, kinetic energy and spring energy.</a:t>
            </a:r>
          </a:p>
        </p:txBody>
      </p:sp>
      <p:sp>
        <p:nvSpPr>
          <p:cNvPr id="15" name="activity-step-3">
            <a:extLst>
              <a:ext uri="{FF2B5EF4-FFF2-40B4-BE49-F238E27FC236}">
                <a16:creationId xmlns:a16="http://schemas.microsoft.com/office/drawing/2014/main" id="{94DA58AE-A706-4941-9547-C5F013846A6E}"/>
              </a:ext>
            </a:extLst>
          </p:cNvPr>
          <p:cNvSpPr>
            <a:spLocks noGrp="1"/>
          </p:cNvSpPr>
          <p:nvPr/>
        </p:nvSpPr>
        <p:spPr>
          <a:xfrm>
            <a:off x="4905375" y="4276725"/>
            <a:ext cx="514350" cy="514350"/>
          </a:xfrm>
          <a:prstGeom prst="ellipse">
            <a:avLst/>
          </a:prstGeom>
          <a:solidFill>
            <a:srgbClr val="F45B43"/>
          </a:solidFill>
          <a:ln w="0">
            <a:noFill/>
            <a:prstDash val="solid"/>
          </a:ln>
        </p:spPr>
      </p:sp>
      <p:sp>
        <p:nvSpPr>
          <p:cNvPr id="16" name="activity-step-number-3">
            <a:extLst>
              <a:ext uri="{FF2B5EF4-FFF2-40B4-BE49-F238E27FC236}">
                <a16:creationId xmlns:a16="http://schemas.microsoft.com/office/drawing/2014/main" id="{4601AA57-F580-4051-9BB4-298133D37BEF}"/>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4D98433B-6D6D-4A87-AD9A-7D4F5F79C65B}"/>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Defend one ranking with an equation.</a:t>
            </a:r>
          </a:p>
        </p:txBody>
      </p:sp>
      <p:sp>
        <p:nvSpPr>
          <p:cNvPr id="18" name="rule-70-518">
            <a:extLst>
              <a:ext uri="{FF2B5EF4-FFF2-40B4-BE49-F238E27FC236}">
                <a16:creationId xmlns:a16="http://schemas.microsoft.com/office/drawing/2014/main" id="{6B18964D-E274-4237-8DC3-8E0EBD49C311}"/>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7351A312-F469-4A2F-B112-A6E6AFF58A0D}"/>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F45B43"/>
                </a:solidFill>
              </a:defRPr>
            </a:pPr>
            <a:r>
              <a:rPr sz="1875" b="1" i="0">
                <a:solidFill>
                  <a:srgbClr val="F45B43"/>
                </a:solidFill>
              </a:rPr>
              <a:t>Success check: Each ranking distinguishes magnitude from signed direction.</a:t>
            </a:r>
          </a:p>
        </p:txBody>
      </p:sp>
    </p:spTree>
    <p:extLst>
      <p:ext uri="{BB962C8B-B14F-4D97-AF65-F5344CB8AC3E}">
        <p14:creationId xmlns:p14="http://schemas.microsoft.com/office/powerpoint/2010/main" val="2855415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5B4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1A32EA3D-B759-47DF-B451-CCAF54EA53E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AP1 · UNIT 7 · AP PHYSICS 1: ALGEBRA-BASED</a:t>
            </a:r>
          </a:p>
        </p:txBody>
      </p:sp>
      <p:sp>
        <p:nvSpPr>
          <p:cNvPr id="2" name="page-number">
            <a:extLst>
              <a:ext uri="{FF2B5EF4-FFF2-40B4-BE49-F238E27FC236}">
                <a16:creationId xmlns:a16="http://schemas.microsoft.com/office/drawing/2014/main" id="{D856759F-FF3F-4429-9536-F50E7B37A31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A1DD5DAC-DAAF-4094-AD2B-089846DA43F2}"/>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8D671321-D59D-4E1E-80C2-8ED4E9EF5BE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AP1-U7 · 5–8%</a:t>
            </a:r>
          </a:p>
        </p:txBody>
      </p:sp>
      <p:sp>
        <p:nvSpPr>
          <p:cNvPr id="5" name="misconception-label">
            <a:extLst>
              <a:ext uri="{FF2B5EF4-FFF2-40B4-BE49-F238E27FC236}">
                <a16:creationId xmlns:a16="http://schemas.microsoft.com/office/drawing/2014/main" id="{8DE83E5B-78F6-4DEB-A8C9-F7407E478F0E}"/>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C0633A15-D588-4164-919E-84208EA4E02D}"/>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“An oscillator’s acceleration is greatest at equilibrium because it is moving fastest there.”</a:t>
            </a:r>
          </a:p>
        </p:txBody>
      </p:sp>
      <p:sp>
        <p:nvSpPr>
          <p:cNvPr id="7" name="correction-frame">
            <a:extLst>
              <a:ext uri="{FF2B5EF4-FFF2-40B4-BE49-F238E27FC236}">
                <a16:creationId xmlns:a16="http://schemas.microsoft.com/office/drawing/2014/main" id="{26F25F63-B48E-4323-A2B0-6DC5C9F97107}"/>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E4C5A3D0-A4FD-437A-AF6F-0329CE3A18BB}"/>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Acceleration is zero at equilibrium and largest in magnitude at maximum displacement.</a:t>
            </a:r>
          </a:p>
        </p:txBody>
      </p:sp>
      <p:sp>
        <p:nvSpPr>
          <p:cNvPr id="9" name="humor-line">
            <a:extLst>
              <a:ext uri="{FF2B5EF4-FFF2-40B4-BE49-F238E27FC236}">
                <a16:creationId xmlns:a16="http://schemas.microsoft.com/office/drawing/2014/main" id="{689183FF-9421-4A80-9BD3-FD5984AEB98F}"/>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The oscillator saves its biggest acceleration for the dramatic endpoints.</a:t>
            </a:r>
          </a:p>
        </p:txBody>
      </p:sp>
      <p:sp>
        <p:nvSpPr>
          <p:cNvPr id="10" name="misconception-check">
            <a:extLst>
              <a:ext uri="{FF2B5EF4-FFF2-40B4-BE49-F238E27FC236}">
                <a16:creationId xmlns:a16="http://schemas.microsoft.com/office/drawing/2014/main" id="{7DDE1156-F4DC-4A14-BE91-AEADF2FDD760}"/>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Draw velocity and acceleration arrows at x = +A.</a:t>
            </a:r>
          </a:p>
        </p:txBody>
      </p:sp>
    </p:spTree>
    <p:extLst>
      <p:ext uri="{BB962C8B-B14F-4D97-AF65-F5344CB8AC3E}">
        <p14:creationId xmlns:p14="http://schemas.microsoft.com/office/powerpoint/2010/main" val="1817068236"/>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5765</Words>
  <Application>Microsoft Office PowerPoint</Application>
  <DocSecurity>0</DocSecurity>
  <PresentationFormat>Widescreen</PresentationFormat>
  <Paragraphs>394</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2026-08-14T20:14:37Z</dcterms:created>
  <dcterms:modified xsi:type="dcterms:W3CDTF">2026-08-15T16:01:17Z</dcterms:modified>
</cp:coreProperties>
</file>