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Applied force</c:v>
          </c:tx>
          <c:spPr>
            <a:ln w="28575">
              <a:solidFill>
                <a:srgbClr val="B83724"/>
              </a:solidFill>
              <a:prstDash val="solid"/>
            </a:ln>
          </c:spPr>
          <c:marker>
            <c:symbol val="circle"/>
            <c:size val="7"/>
            <c:spPr>
              <a:solidFill>
                <a:srgbClr val="B83724"/>
              </a:solidFill>
            </c:spPr>
          </c:marker>
          <c:xVal>
            <c:numLit>
              <c:formatCode>General</c:formatCode>
              <c:ptCount val="5"/>
              <c:pt idx="0">
                <c:v>0</c:v>
              </c:pt>
              <c:pt idx="1">
                <c:v>1</c:v>
              </c:pt>
              <c:pt idx="2">
                <c:v>2</c:v>
              </c:pt>
              <c:pt idx="3">
                <c:v>3</c:v>
              </c:pt>
              <c:pt idx="4">
                <c:v>4</c:v>
              </c:pt>
            </c:numLit>
          </c:xVal>
          <c:yVal>
            <c:numLit>
              <c:formatCode>General</c:formatCode>
              <c:ptCount val="5"/>
              <c:pt idx="0">
                <c:v>0</c:v>
              </c:pt>
              <c:pt idx="1">
                <c:v>4</c:v>
              </c:pt>
              <c:pt idx="2">
                <c:v>8</c:v>
              </c:pt>
              <c:pt idx="3">
                <c:v>8</c:v>
              </c:pt>
              <c:pt idx="4">
                <c:v>0</c:v>
              </c:pt>
            </c:numLit>
          </c:yVal>
          <c:smooth val="0"/>
          <c:extLst>
            <c:ext xmlns:c16="http://schemas.microsoft.com/office/drawing/2014/chart" uri="{C3380CC4-5D6E-409C-BE32-E72D297353CC}">
              <c16:uniqueId val="{00000000-9FE3-46B7-A1CA-9A0C51709236}"/>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Force / N</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50112"/>
        <c:crosses val="autoZero"/>
        <c:crossBetween val="midCat"/>
        <c:majorUnit val="2"/>
      </c:valAx>
      <c:valAx>
        <c:axId val="48650112"/>
        <c:scaling>
          <c:orientation val="minMax"/>
        </c:scaling>
        <c:delete val="0"/>
        <c:axPos val="b"/>
        <c:title>
          <c:tx>
            <c:rich>
              <a:bodyPr/>
              <a:lstStyle/>
              <a:p>
                <a:r>
                  <a:t>Position / m</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72768"/>
        <c:crosses val="autoZero"/>
        <c:crossBetween val="midCat"/>
        <c:majorUnit val="1"/>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https://giophysics.com/chapter-5/work</a:t>
            </a:r>
          </a:p>
          <a:p>
            <a:r>
              <a:t>This deck uses original GioPhysics worked examples and AP-style questions; it does not reproduce College Board exam questions.</a:t>
            </a:r>
          </a:p>
          <a:p>
            <a:r>
              <a:t>[Visual description]</a:t>
            </a:r>
          </a:p>
          <a:p>
            <a:r>
              <a:t>A dark-green opening slide with the exact topic title “Work, Energy, and Power”, an accent ring for group AP1, and a single hook question.</a:t>
            </a:r>
          </a:p>
          <a:p>
            <a:r>
              <a:t>[Teacher cue]</a:t>
            </a:r>
          </a:p>
          <a:p>
            <a:r>
              <a:t>Ask the hook question before revealing any explanation. Listen for the representations students choose, then connect their answers to AP unit 3.</a:t>
            </a:r>
          </a:p>
          <a:p>
            <a:r>
              <a:t>[Syllabus coverage]</a:t>
            </a:r>
          </a:p>
          <a:p>
            <a:r>
              <a:t>Work transfers energy when a force has a component along displacement.; Mechanical energy accounting depends on the chosen system.; The area under a force–position graph is work.; Power is the rate of energy transfer.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https://giophysics.com/chapter-5/work</a:t>
            </a:r>
          </a:p>
          <a:p>
            <a:r>
              <a:t>This deck uses original GioPhysics worked examples and AP-style questions; it does not reproduce College Board exam questions.</a:t>
            </a:r>
          </a:p>
          <a:p>
            <a:r>
              <a:t>[Visual description]</a:t>
            </a:r>
          </a:p>
          <a:p>
            <a:r>
              <a:t>An original 3-mark exam-style question occupies the main page, with a dark solve–pair–compare–justify sequence beside it.</a:t>
            </a:r>
          </a:p>
          <a:p>
            <a:r>
              <a:t>[Teacher cue]</a:t>
            </a:r>
          </a:p>
          <a:p>
            <a:r>
              <a:t>Give independent thinking time, then ask pairs to compare methods before answers. Listen for each command word: derive, calculate, justify. Do not reveal the mark scheme until slide 11.</a:t>
            </a:r>
          </a:p>
          <a:p>
            <a:r>
              <a:t>[Syllabus coverage]</a:t>
            </a:r>
          </a:p>
          <a:p>
            <a:r>
              <a:t>Work transfers energy when a force has a component along displacement.; Mechanical energy accounting depends on the chosen system.; The area under a force–position graph is work.; Power is the rate of energy transfer.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https://giophysics.com/chapter-5/work</a:t>
            </a:r>
          </a:p>
          <a:p>
            <a:r>
              <a:t>This deck uses original GioPhysics worked examples and AP-style questions; it does not reproduce College Board exam questions.</a:t>
            </a:r>
          </a:p>
          <a:p>
            <a:r>
              <a:t>[Visual description]</a:t>
            </a:r>
          </a:p>
          <a:p>
            <a:r>
              <a:t>Three numbered mark-scheme ideas are listed in a single readable column,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Work transfers energy when a force has a component along displacement.; Mechanical energy accounting depends on the chosen system.; The area under a force–position graph is work.; Power is the rate of energy transfer.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https://giophysics.com/chapter-5/work</a:t>
            </a:r>
          </a:p>
          <a:p>
            <a:r>
              <a:t>This deck uses original GioPhysics worked examples and AP-style questions; it does not reproduce College Board exam questions.</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Work transfers energy when a force has a component along displacement.; Mechanical energy accounting depends on the chosen system.; The area under a force–position graph is work.; Power is the rate of energy transfer.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https://giophysics.com/chapter-5/work</a:t>
            </a:r>
          </a:p>
          <a:p>
            <a:r>
              <a:t>This deck uses original GioPhysics worked examples and AP-style questions; it does not reproduce College Board exam questions.</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Work transfers energy when a force has a component along displacement.; Mechanical energy accounting depends on the chosen system.; The area under a force–position graph is work.; Power is the rate of energy transfer.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[Quiz answers] 1. W = FΔx cos θ — It is one of the unit’s governing relationships. 2. 1.B — Practice 1.B is creating quantitative graphs with scales and units. 3. A force can do positive, negative or zero work depending on its direction relative to displacement. — The correction states the physically valid boundary or relationship. 4. Units and a physical interpretation — A complete response connects mathematics to the model and reports units.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https://giophysics.com/chapter-5/work</a:t>
            </a:r>
          </a:p>
          <a:p>
            <a:r>
              <a:t>This deck uses original GioPhysics worked examples and AP-style questions; it does not reproduce College Board exam questions.</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Work transfers energy when a force has a component along displacement.; Mechanical energy accounting depends on the chosen system.; The area under a force–position graph is work.; Power is the rate of energy transfer.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https://giophysics.com/chapter-5/work</a:t>
            </a:r>
          </a:p>
          <a:p>
            <a:r>
              <a:t>This deck uses original GioPhysics worked examples and AP-style questions; it does not reproduce College Board exam questions.</a:t>
            </a:r>
          </a:p>
          <a:p>
            <a:r>
              <a:t>[Visual description]</a:t>
            </a:r>
          </a:p>
          <a:p>
            <a:r>
              <a:t>Four concise syllabus ideas form a vertical sequence on the left. An editable dark equation panel and vocabulary rail sit on the right.</a:t>
            </a:r>
          </a:p>
          <a:p>
            <a:r>
              <a:t>[Teacher cue]</a:t>
            </a:r>
          </a:p>
          <a:p>
            <a:r>
              <a:t>Explain one governing idea at a time. Ask students to restate it using one vocabulary word, then reveal the equation only after its variables and mathematical boundary are named.</a:t>
            </a:r>
          </a:p>
          <a:p>
            <a:r>
              <a:t>[Syllabus coverage]</a:t>
            </a:r>
          </a:p>
          <a:p>
            <a:r>
              <a:t>Work transfers energy when a force has a component along displacement.; Mechanical energy accounting depends on the chosen system.; The area under a force–position graph is work.; Power is the rate of energy transfer.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B4363A-6487-CC52-C643-E556132EB2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B448F0-ADD6-467C-A887-1A8E782C1C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935C1A-E44B-0ACC-2EEF-98FF7F025F7B}"/>
              </a:ext>
            </a:extLst>
          </p:cNvPr>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https://giophysics.com/chapter-5/work</a:t>
            </a:r>
          </a:p>
          <a:p>
            <a:r>
              <a:t>This deck uses original GioPhysics worked examples and AP-style questions; it does not reproduce College Board exam questions.</a:t>
            </a:r>
          </a:p>
          <a:p>
            <a:r>
              <a:t>[Visual description]</a:t>
            </a:r>
          </a:p>
          <a:p>
            <a:r>
              <a:t>The simple definition is stated in one sentence across the top of the slide. Below it a drawn diagram is labelled m, F, θ, F cos θ, Δx, W = (F cos θ)Δx. A caption reads: Only the part of the force lying along the displacement does work; the perpendicular part does none.</a:t>
            </a:r>
          </a:p>
          <a:p>
            <a:r>
              <a:t>[Teacher cue]</a:t>
            </a:r>
          </a:p>
          <a:p>
            <a:r>
              <a:t>Explain one governing idea at a time. Ask students to restate it using one vocabulary word, then reveal the equation only after its variables and mathematical boundary are named.</a:t>
            </a:r>
          </a:p>
          <a:p>
            <a:r>
              <a:t>[Syllabus coverage]</a:t>
            </a:r>
          </a:p>
          <a:p>
            <a:r>
              <a:t>Work transfers energy when a force has a component along displacement.; Mechanical energy accounting depends on the chosen system.; The area under a force–position graph is work.; Power is the rate of energy transfer.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a:extLst>
              <a:ext uri="{FF2B5EF4-FFF2-40B4-BE49-F238E27FC236}">
                <a16:creationId xmlns:a16="http://schemas.microsoft.com/office/drawing/2014/main" id="{FD0E36AE-5FF8-B3DE-2262-7879B0066F53}"/>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723616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https://giophysics.com/chapter-5/work</a:t>
            </a:r>
          </a:p>
          <a:p>
            <a:r>
              <a:t>This deck uses original GioPhysics worked examples and AP-style questions; it does not reproduce College Board exam questions.</a:t>
            </a:r>
          </a:p>
          <a:p>
            <a:r>
              <a:t>[Visual description]</a:t>
            </a:r>
          </a:p>
          <a:p>
            <a:r>
              <a:t>An editable scatter chart plots Force in N against Position in m; Position remains in m; Force remains in N.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Students estimate the area by trapezoids and explain why the final height of the graph alone is not the work.</a:t>
            </a:r>
          </a:p>
          <a:p>
            <a:r>
              <a:t>[Syllabus coverage]</a:t>
            </a:r>
          </a:p>
          <a:p>
            <a:r>
              <a:t>Work transfers energy when a force has a component along displacement.; Mechanical energy accounting depends on the chosen system.; The area under a force–position graph is work.; Power is the rate of energy transfer.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[Quantitative visual] Values: Editable model data: (0, 0), (1, 4), (2, 8), (3, 8), (4, 0). Data: illustrative lesson data. Scale: 0 to 8 N.</a:t>
            </a:r>
          </a:p>
          <a:p>
            <a:r>
              <a:t>Units: x uses metres; y uses newtons.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https://giophysics.com/chapter-5/work</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Work transfers energy when a force has a component along displacement.; Mechanical energy accounting depends on the chosen system.; The area under a force–position graph is work.; Power is the rate of energy transfer.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[Worked problem] Steps: 1) Use the work–energy theorem Wnet = ΔK. 2) Compute ½m(vf² − vi²). 3) Substitute: 0.5(2.0)(49 − 9). Answer: Wnet = 40 J.</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https://giophysics.com/chapter-5/work</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Work transfers energy when a force has a component along displacement.; Mechanical energy accounting depends on the chosen system.; The area under a force–position graph is work.; Power is the rate of energy transfer.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[Worked problem] Steps: 1) W = mgh = 1.5(9.8)(2.0) 2) P = W/Δt 3) Check the direction, significant figures and physical meaning of the result. Answer: W = 29.4 J; P = 24.5 W.</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https://giophysics.com/chapter-5/work</a:t>
            </a:r>
          </a:p>
          <a:p>
            <a:r>
              <a:t>This deck uses original GioPhysics worked examples and AP-style questions; it does not reproduce College Board exam questions.</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Work transfers energy when a force has a component along displacement.; Mechanical energy accounting depends on the chosen system.; The area under a force–position graph is work.; Power is the rate of energy transfer.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[Safety] 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https://giophysics.com/chapter-5/work</a:t>
            </a:r>
          </a:p>
          <a:p>
            <a:r>
              <a:t>This deck uses original GioPhysics worked examples and AP-style questions; it does not reproduce College Board exam questions.</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Work transfers energy when a force has a component along displacement.; Mechanical energy accounting depends on the chosen system.; The area under a force–position graph is work.; Power is the rate of energy transfer.</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[Humor] Normal force often works a full shift while doing zero work.</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1913A9E7-FDCA-4AA4-B00A-140851BDDC83}"/>
              </a:ext>
            </a:extLst>
          </p:cNvPr>
          <p:cNvSpPr>
            <a:spLocks noGrp="1"/>
          </p:cNvSpPr>
          <p:nvPr/>
        </p:nvSpPr>
        <p:spPr>
          <a:xfrm>
            <a:off x="0" y="0"/>
            <a:ext cx="171450" cy="6858000"/>
          </a:xfrm>
          <a:prstGeom prst="rect">
            <a:avLst/>
          </a:prstGeom>
          <a:solidFill>
            <a:srgbClr val="F45B43"/>
          </a:solidFill>
          <a:ln w="0">
            <a:noFill/>
            <a:prstDash val="solid"/>
          </a:ln>
        </p:spPr>
      </p:sp>
      <p:sp>
        <p:nvSpPr>
          <p:cNvPr id="2" name="title-eyebrow">
            <a:extLst>
              <a:ext uri="{FF2B5EF4-FFF2-40B4-BE49-F238E27FC236}">
                <a16:creationId xmlns:a16="http://schemas.microsoft.com/office/drawing/2014/main" id="{2DD89B6B-15C6-4C74-BF1A-AE698C918433}"/>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AP PHYSICS 1: ALGEBRA-BASED · UNIT 3 · 18–23% OF MCQ SECTION</a:t>
            </a:r>
          </a:p>
        </p:txBody>
      </p:sp>
      <p:sp>
        <p:nvSpPr>
          <p:cNvPr id="3" name="topic-title">
            <a:extLst>
              <a:ext uri="{FF2B5EF4-FFF2-40B4-BE49-F238E27FC236}">
                <a16:creationId xmlns:a16="http://schemas.microsoft.com/office/drawing/2014/main" id="{07106C26-2E21-4246-A1DB-C2EFAD7D2B63}"/>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Work, Energy, and Power</a:t>
            </a:r>
          </a:p>
        </p:txBody>
      </p:sp>
      <p:sp>
        <p:nvSpPr>
          <p:cNvPr id="4" name="lesson-title">
            <a:extLst>
              <a:ext uri="{FF2B5EF4-FFF2-40B4-BE49-F238E27FC236}">
                <a16:creationId xmlns:a16="http://schemas.microsoft.com/office/drawing/2014/main" id="{8343BB07-E0E2-415D-AA87-2B7FF873D52B}"/>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F45B43"/>
                </a:solidFill>
              </a:defRPr>
            </a:pPr>
            <a:r>
              <a:rPr sz="2850" b="1" i="0">
                <a:solidFill>
                  <a:srgbClr val="F45B43"/>
                </a:solidFill>
              </a:rPr>
              <a:t>Energy Accountants</a:t>
            </a:r>
          </a:p>
        </p:txBody>
      </p:sp>
      <p:sp>
        <p:nvSpPr>
          <p:cNvPr id="5" name="lesson-hook">
            <a:extLst>
              <a:ext uri="{FF2B5EF4-FFF2-40B4-BE49-F238E27FC236}">
                <a16:creationId xmlns:a16="http://schemas.microsoft.com/office/drawing/2014/main" id="{D730AD91-860D-430F-9208-82839447F99A}"/>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Two students lift the same backpack to the same shelf, but one is faster. Who does more work? Who delivers more power?</a:t>
            </a:r>
          </a:p>
        </p:txBody>
      </p:sp>
      <p:sp>
        <p:nvSpPr>
          <p:cNvPr id="6" name="topic-ring">
            <a:extLst>
              <a:ext uri="{FF2B5EF4-FFF2-40B4-BE49-F238E27FC236}">
                <a16:creationId xmlns:a16="http://schemas.microsoft.com/office/drawing/2014/main" id="{AC6D224D-1123-4D2C-9D55-E73D67A9FC70}"/>
              </a:ext>
            </a:extLst>
          </p:cNvPr>
          <p:cNvSpPr>
            <a:spLocks noGrp="1"/>
          </p:cNvSpPr>
          <p:nvPr/>
        </p:nvSpPr>
        <p:spPr>
          <a:xfrm>
            <a:off x="9477375" y="1190625"/>
            <a:ext cx="1952625" cy="1952625"/>
          </a:xfrm>
          <a:prstGeom prst="ellipse">
            <a:avLst/>
          </a:prstGeom>
          <a:solidFill>
            <a:srgbClr val="F45B43"/>
          </a:solidFill>
          <a:ln w="0">
            <a:noFill/>
            <a:prstDash val="solid"/>
          </a:ln>
        </p:spPr>
      </p:sp>
      <p:sp>
        <p:nvSpPr>
          <p:cNvPr id="7" name="topic-ring-center">
            <a:extLst>
              <a:ext uri="{FF2B5EF4-FFF2-40B4-BE49-F238E27FC236}">
                <a16:creationId xmlns:a16="http://schemas.microsoft.com/office/drawing/2014/main" id="{A3FD78D4-4ED1-4298-9521-3BD9BBB22CEB}"/>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45F66E28-135D-453D-811B-35C5F7A766B5}"/>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EDITABLE · 45-MINUTE CLASSROOM LESSON · ALGEBRA-BASED · NO CALCULUS REQUIRED</a:t>
            </a:r>
          </a:p>
        </p:txBody>
      </p:sp>
      <p:sp>
        <p:nvSpPr>
          <p:cNvPr id="9" name="group-label">
            <a:extLst>
              <a:ext uri="{FF2B5EF4-FFF2-40B4-BE49-F238E27FC236}">
                <a16:creationId xmlns:a16="http://schemas.microsoft.com/office/drawing/2014/main" id="{E6579256-9618-4E4F-8FFE-0FA2DF01BB90}"/>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AP1 · UNIT 3 · AP PHYSICS 1: ALGEBRA-BASED</a:t>
            </a:r>
          </a:p>
        </p:txBody>
      </p:sp>
      <p:sp>
        <p:nvSpPr>
          <p:cNvPr id="10" name="page-number">
            <a:extLst>
              <a:ext uri="{FF2B5EF4-FFF2-40B4-BE49-F238E27FC236}">
                <a16:creationId xmlns:a16="http://schemas.microsoft.com/office/drawing/2014/main" id="{F2F60429-962E-44F3-A1AD-0C5E12C1EF6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858EF296-9B5A-407E-B972-F072595E0058}"/>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1BBB7448-AFF0-4144-B510-EE000EADB8A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AP1-U3 · 18–23%</a:t>
            </a:r>
          </a:p>
        </p:txBody>
      </p:sp>
    </p:spTree>
    <p:extLst>
      <p:ext uri="{BB962C8B-B14F-4D97-AF65-F5344CB8AC3E}">
        <p14:creationId xmlns:p14="http://schemas.microsoft.com/office/powerpoint/2010/main" val="4660862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DC5AC702-6B73-4559-BF58-247B30E924A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3 · AP PHYSICS 1: ALGEBRA-BASED</a:t>
            </a:r>
          </a:p>
        </p:txBody>
      </p:sp>
      <p:sp>
        <p:nvSpPr>
          <p:cNvPr id="2" name="page-number">
            <a:extLst>
              <a:ext uri="{FF2B5EF4-FFF2-40B4-BE49-F238E27FC236}">
                <a16:creationId xmlns:a16="http://schemas.microsoft.com/office/drawing/2014/main" id="{A1B7CCAB-B109-401E-9DC4-DAFDE72452E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447C2692-2756-439F-A7FA-4941C163A687}"/>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75C282C5-B3C5-4572-B68F-BCC7FEB4706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AP1-U3 · 18–23%</a:t>
            </a:r>
          </a:p>
        </p:txBody>
      </p:sp>
      <p:sp>
        <p:nvSpPr>
          <p:cNvPr id="5" name="slide-title">
            <a:extLst>
              <a:ext uri="{FF2B5EF4-FFF2-40B4-BE49-F238E27FC236}">
                <a16:creationId xmlns:a16="http://schemas.microsoft.com/office/drawing/2014/main" id="{E8BF010A-85A9-4522-9F2F-FC925BC48F7E}"/>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AP-style free-response challenge</a:t>
            </a:r>
          </a:p>
        </p:txBody>
      </p:sp>
      <p:sp>
        <p:nvSpPr>
          <p:cNvPr id="6" name="exam-meta">
            <a:extLst>
              <a:ext uri="{FF2B5EF4-FFF2-40B4-BE49-F238E27FC236}">
                <a16:creationId xmlns:a16="http://schemas.microsoft.com/office/drawing/2014/main" id="{0A85DB83-CE59-4010-9020-B5D63C4D548B}"/>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Algebra-based · 3 MARKS · DERIVE · CALCULATE · JUSTIFY</a:t>
            </a:r>
          </a:p>
        </p:txBody>
      </p:sp>
      <p:sp>
        <p:nvSpPr>
          <p:cNvPr id="7" name="exam-question-frame">
            <a:extLst>
              <a:ext uri="{FF2B5EF4-FFF2-40B4-BE49-F238E27FC236}">
                <a16:creationId xmlns:a16="http://schemas.microsoft.com/office/drawing/2014/main" id="{8AA87E5E-978F-4FE8-8CB0-F36B8AE6AD4E}"/>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A4B4AA48-3C22-4996-BA9A-6C7F782175E3}"/>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 0.50 kg block starts from rest and is pushed by a force that increases linearly from 0 to 12 N over 3.0 m. Friction removes 4.0 J. Find its final speed.</a:t>
            </a:r>
          </a:p>
        </p:txBody>
      </p:sp>
      <p:sp>
        <p:nvSpPr>
          <p:cNvPr id="9" name="exam-method-frame">
            <a:extLst>
              <a:ext uri="{FF2B5EF4-FFF2-40B4-BE49-F238E27FC236}">
                <a16:creationId xmlns:a16="http://schemas.microsoft.com/office/drawing/2014/main" id="{0B9A7865-1F68-45EC-B9BF-559D73E6D071}"/>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812E9F59-1059-4B40-AB75-A1B9FD19A3D8}"/>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78A285D4-581A-49EA-A961-B860056A6BE0}"/>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AP-style question · not a College Board exam question.</a:t>
            </a:r>
          </a:p>
        </p:txBody>
      </p:sp>
    </p:spTree>
    <p:extLst>
      <p:ext uri="{BB962C8B-B14F-4D97-AF65-F5344CB8AC3E}">
        <p14:creationId xmlns:p14="http://schemas.microsoft.com/office/powerpoint/2010/main" val="1010786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8" name="group-label">
            <a:extLst>
              <a:ext uri="{FF2B5EF4-FFF2-40B4-BE49-F238E27FC236}">
                <a16:creationId xmlns:a16="http://schemas.microsoft.com/office/drawing/2014/main" id="{57F6BC6D-54F6-4E80-A90B-6013AADAE08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3 · AP PHYSICS 1: ALGEBRA-BASED</a:t>
            </a:r>
          </a:p>
        </p:txBody>
      </p:sp>
      <p:sp>
        <p:nvSpPr>
          <p:cNvPr id="2" name="page-number">
            <a:extLst>
              <a:ext uri="{FF2B5EF4-FFF2-40B4-BE49-F238E27FC236}">
                <a16:creationId xmlns:a16="http://schemas.microsoft.com/office/drawing/2014/main" id="{F9FA274C-BBCF-4114-9285-1BD517ED04D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A3E06C2B-9FBD-408B-8950-DADCDF86C56F}"/>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54351B15-D2AC-4C62-892E-CEF2D1F143D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AP1-U3 · 18–23%</a:t>
            </a:r>
          </a:p>
        </p:txBody>
      </p:sp>
      <p:sp>
        <p:nvSpPr>
          <p:cNvPr id="5" name="slide-title">
            <a:extLst>
              <a:ext uri="{FF2B5EF4-FFF2-40B4-BE49-F238E27FC236}">
                <a16:creationId xmlns:a16="http://schemas.microsoft.com/office/drawing/2014/main" id="{8EAF0945-B607-4704-8B1C-87798522732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F796A1A2-F6F0-4920-B14C-D32B5BCAD1D2}"/>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ECF62415-A346-473F-8B36-E1379CB2C956}"/>
              </a:ext>
            </a:extLst>
          </p:cNvPr>
          <p:cNvSpPr>
            <a:spLocks noGrp="1"/>
          </p:cNvSpPr>
          <p:nvPr/>
        </p:nvSpPr>
        <p:spPr>
          <a:xfrm>
            <a:off x="666750" y="2266950"/>
            <a:ext cx="457200" cy="457200"/>
          </a:xfrm>
          <a:prstGeom prst="ellipse">
            <a:avLst/>
          </a:prstGeom>
          <a:solidFill>
            <a:srgbClr val="B83724"/>
          </a:solidFill>
          <a:ln w="0">
            <a:noFill/>
            <a:prstDash val="solid"/>
          </a:ln>
        </p:spPr>
      </p:sp>
      <p:sp>
        <p:nvSpPr>
          <p:cNvPr id="8" name="mark-number-text-1">
            <a:extLst>
              <a:ext uri="{FF2B5EF4-FFF2-40B4-BE49-F238E27FC236}">
                <a16:creationId xmlns:a16="http://schemas.microsoft.com/office/drawing/2014/main" id="{A88F7C37-DB29-4487-B3DB-78D966E03828}"/>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1</a:t>
            </a:r>
          </a:p>
        </p:txBody>
      </p:sp>
      <p:sp>
        <p:nvSpPr>
          <p:cNvPr id="9" name="mark-point-1">
            <a:extLst>
              <a:ext uri="{FF2B5EF4-FFF2-40B4-BE49-F238E27FC236}">
                <a16:creationId xmlns:a16="http://schemas.microsoft.com/office/drawing/2014/main" id="{EB842BF5-A21E-450C-9C2C-99EB8247EA1E}"/>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Applied work is triangular area: ½(3.0)(12) = 18 J.</a:t>
            </a:r>
          </a:p>
        </p:txBody>
      </p:sp>
      <p:sp>
        <p:nvSpPr>
          <p:cNvPr id="10" name="mark-number-2">
            <a:extLst>
              <a:ext uri="{FF2B5EF4-FFF2-40B4-BE49-F238E27FC236}">
                <a16:creationId xmlns:a16="http://schemas.microsoft.com/office/drawing/2014/main" id="{F357A092-11CD-4FC7-95AF-A860F2595860}"/>
              </a:ext>
            </a:extLst>
          </p:cNvPr>
          <p:cNvSpPr>
            <a:spLocks noGrp="1"/>
          </p:cNvSpPr>
          <p:nvPr/>
        </p:nvSpPr>
        <p:spPr>
          <a:xfrm>
            <a:off x="666750" y="3333750"/>
            <a:ext cx="457200" cy="457200"/>
          </a:xfrm>
          <a:prstGeom prst="ellipse">
            <a:avLst/>
          </a:prstGeom>
          <a:solidFill>
            <a:srgbClr val="B83724"/>
          </a:solidFill>
          <a:ln w="0">
            <a:noFill/>
            <a:prstDash val="solid"/>
          </a:ln>
        </p:spPr>
      </p:sp>
      <p:sp>
        <p:nvSpPr>
          <p:cNvPr id="11" name="mark-number-text-2">
            <a:extLst>
              <a:ext uri="{FF2B5EF4-FFF2-40B4-BE49-F238E27FC236}">
                <a16:creationId xmlns:a16="http://schemas.microsoft.com/office/drawing/2014/main" id="{1D2B9734-4505-4086-8947-6CC60450168A}"/>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2</a:t>
            </a:r>
          </a:p>
        </p:txBody>
      </p:sp>
      <p:sp>
        <p:nvSpPr>
          <p:cNvPr id="12" name="mark-point-2">
            <a:extLst>
              <a:ext uri="{FF2B5EF4-FFF2-40B4-BE49-F238E27FC236}">
                <a16:creationId xmlns:a16="http://schemas.microsoft.com/office/drawing/2014/main" id="{C70499AD-4BA5-4F05-A8B9-37224FDBB936}"/>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Net work = 18 − 4 = 14 J = ΔK.</a:t>
            </a:r>
          </a:p>
        </p:txBody>
      </p:sp>
      <p:sp>
        <p:nvSpPr>
          <p:cNvPr id="13" name="mark-number-3">
            <a:extLst>
              <a:ext uri="{FF2B5EF4-FFF2-40B4-BE49-F238E27FC236}">
                <a16:creationId xmlns:a16="http://schemas.microsoft.com/office/drawing/2014/main" id="{C7030401-4200-4B8C-884C-8476E0B1ADBF}"/>
              </a:ext>
            </a:extLst>
          </p:cNvPr>
          <p:cNvSpPr>
            <a:spLocks noGrp="1"/>
          </p:cNvSpPr>
          <p:nvPr/>
        </p:nvSpPr>
        <p:spPr>
          <a:xfrm>
            <a:off x="666750" y="4400550"/>
            <a:ext cx="457200" cy="457200"/>
          </a:xfrm>
          <a:prstGeom prst="ellipse">
            <a:avLst/>
          </a:prstGeom>
          <a:solidFill>
            <a:srgbClr val="B83724"/>
          </a:solidFill>
          <a:ln w="0">
            <a:noFill/>
            <a:prstDash val="solid"/>
          </a:ln>
        </p:spPr>
      </p:sp>
      <p:sp>
        <p:nvSpPr>
          <p:cNvPr id="14" name="mark-number-text-3">
            <a:extLst>
              <a:ext uri="{FF2B5EF4-FFF2-40B4-BE49-F238E27FC236}">
                <a16:creationId xmlns:a16="http://schemas.microsoft.com/office/drawing/2014/main" id="{97E0AC23-7651-4759-B009-68D71ED7B144}"/>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3</a:t>
            </a:r>
          </a:p>
        </p:txBody>
      </p:sp>
      <p:sp>
        <p:nvSpPr>
          <p:cNvPr id="15" name="mark-point-3">
            <a:extLst>
              <a:ext uri="{FF2B5EF4-FFF2-40B4-BE49-F238E27FC236}">
                <a16:creationId xmlns:a16="http://schemas.microsoft.com/office/drawing/2014/main" id="{2DD84046-1217-4054-9F6C-B785B5FF1730}"/>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v = √(2K/m) = √(28/0.50) = 7.5 m/s.</a:t>
            </a:r>
          </a:p>
        </p:txBody>
      </p:sp>
      <p:sp>
        <p:nvSpPr>
          <p:cNvPr id="16" name="improvement-band">
            <a:extLst>
              <a:ext uri="{FF2B5EF4-FFF2-40B4-BE49-F238E27FC236}">
                <a16:creationId xmlns:a16="http://schemas.microsoft.com/office/drawing/2014/main" id="{371CB64E-C887-4F00-BAF6-F95B9C0D810F}"/>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17" name="improvement-prompt">
            <a:extLst>
              <a:ext uri="{FF2B5EF4-FFF2-40B4-BE49-F238E27FC236}">
                <a16:creationId xmlns:a16="http://schemas.microsoft.com/office/drawing/2014/main" id="{A3D4E47A-B084-42F2-A72F-94AFF11BBB06}"/>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representation, one unit and one sentence of physical justification.</a:t>
            </a:r>
          </a:p>
        </p:txBody>
      </p:sp>
    </p:spTree>
    <p:extLst>
      <p:ext uri="{BB962C8B-B14F-4D97-AF65-F5344CB8AC3E}">
        <p14:creationId xmlns:p14="http://schemas.microsoft.com/office/powerpoint/2010/main" val="8936191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1" name="group-label">
            <a:extLst>
              <a:ext uri="{FF2B5EF4-FFF2-40B4-BE49-F238E27FC236}">
                <a16:creationId xmlns:a16="http://schemas.microsoft.com/office/drawing/2014/main" id="{03628375-55F3-46D4-AC7F-EA323130E129}"/>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3 · AP PHYSICS 1: ALGEBRA-BASED</a:t>
            </a:r>
          </a:p>
        </p:txBody>
      </p:sp>
      <p:sp>
        <p:nvSpPr>
          <p:cNvPr id="2" name="page-number">
            <a:extLst>
              <a:ext uri="{FF2B5EF4-FFF2-40B4-BE49-F238E27FC236}">
                <a16:creationId xmlns:a16="http://schemas.microsoft.com/office/drawing/2014/main" id="{21A1F8E8-7E8F-463B-A406-34513FDC956F}"/>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D6A3B6AB-27C3-4316-9F33-D9FB7F3472D5}"/>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B694682B-0614-4804-A113-81855DA3489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AP1-U3 · 18–23%</a:t>
            </a:r>
          </a:p>
        </p:txBody>
      </p:sp>
      <p:sp>
        <p:nvSpPr>
          <p:cNvPr id="5" name="slide-title">
            <a:extLst>
              <a:ext uri="{FF2B5EF4-FFF2-40B4-BE49-F238E27FC236}">
                <a16:creationId xmlns:a16="http://schemas.microsoft.com/office/drawing/2014/main" id="{7FF4D3C9-F953-4057-80BB-550FF3D2B488}"/>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2B1731B7-9112-4B7C-8052-C617823A2F02}"/>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2CCC5466-6A9E-43EA-AA02-83A80A451470}"/>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Q1</a:t>
            </a:r>
          </a:p>
        </p:txBody>
      </p:sp>
      <p:sp>
        <p:nvSpPr>
          <p:cNvPr id="8" name="quiz-question-1">
            <a:extLst>
              <a:ext uri="{FF2B5EF4-FFF2-40B4-BE49-F238E27FC236}">
                <a16:creationId xmlns:a16="http://schemas.microsoft.com/office/drawing/2014/main" id="{7B687A03-BE93-48FA-AAA2-6D3D45A6FEC1}"/>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relationship belongs at the center of this unit model?</a:t>
            </a:r>
          </a:p>
        </p:txBody>
      </p:sp>
      <p:sp>
        <p:nvSpPr>
          <p:cNvPr id="9" name="quiz-choices-1">
            <a:extLst>
              <a:ext uri="{FF2B5EF4-FFF2-40B4-BE49-F238E27FC236}">
                <a16:creationId xmlns:a16="http://schemas.microsoft.com/office/drawing/2014/main" id="{91A416F1-9501-4D00-8C6E-A51148824F5D}"/>
              </a:ext>
            </a:extLst>
          </p:cNvPr>
          <p:cNvSpPr>
            <a:spLocks noGrp="1"/>
          </p:cNvSpPr>
          <p:nvPr/>
        </p:nvSpPr>
        <p:spPr>
          <a:xfrm>
            <a:off x="6667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W = FΔx cos θ · B speed = distance only · C energy = force/time · D field = charge × time</a:t>
            </a:r>
          </a:p>
        </p:txBody>
      </p:sp>
      <p:sp>
        <p:nvSpPr>
          <p:cNvPr id="10" name="rule-70-425">
            <a:extLst>
              <a:ext uri="{FF2B5EF4-FFF2-40B4-BE49-F238E27FC236}">
                <a16:creationId xmlns:a16="http://schemas.microsoft.com/office/drawing/2014/main" id="{3D678388-C523-4C1A-B092-BD22D08F347F}"/>
              </a:ext>
            </a:extLst>
          </p:cNvPr>
          <p:cNvSpPr>
            <a:spLocks noGrp="1"/>
          </p:cNvSpPr>
          <p:nvPr/>
        </p:nvSpPr>
        <p:spPr>
          <a:xfrm>
            <a:off x="666750" y="40481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E29C4590-E3EE-4EFC-8FC9-CFF8775CC216}"/>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Q2</a:t>
            </a:r>
          </a:p>
        </p:txBody>
      </p:sp>
      <p:sp>
        <p:nvSpPr>
          <p:cNvPr id="12" name="quiz-question-2">
            <a:extLst>
              <a:ext uri="{FF2B5EF4-FFF2-40B4-BE49-F238E27FC236}">
                <a16:creationId xmlns:a16="http://schemas.microsoft.com/office/drawing/2014/main" id="{CBD592A6-B9AD-4E0A-A144-1ABD1E7AE736}"/>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AP science practice is used when students plot labelled quantitative data?</a:t>
            </a:r>
          </a:p>
        </p:txBody>
      </p:sp>
      <p:sp>
        <p:nvSpPr>
          <p:cNvPr id="13" name="quiz-choices-2">
            <a:extLst>
              <a:ext uri="{FF2B5EF4-FFF2-40B4-BE49-F238E27FC236}">
                <a16:creationId xmlns:a16="http://schemas.microsoft.com/office/drawing/2014/main" id="{88FA4838-3A0E-4C98-A679-A388570058E0}"/>
              </a:ext>
            </a:extLst>
          </p:cNvPr>
          <p:cNvSpPr>
            <a:spLocks noGrp="1"/>
          </p:cNvSpPr>
          <p:nvPr/>
        </p:nvSpPr>
        <p:spPr>
          <a:xfrm>
            <a:off x="61912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1.B · B 2.D · C 3.A · D none</a:t>
            </a:r>
          </a:p>
        </p:txBody>
      </p:sp>
      <p:sp>
        <p:nvSpPr>
          <p:cNvPr id="14" name="rule-650-425">
            <a:extLst>
              <a:ext uri="{FF2B5EF4-FFF2-40B4-BE49-F238E27FC236}">
                <a16:creationId xmlns:a16="http://schemas.microsoft.com/office/drawing/2014/main" id="{55FC43E7-40BF-4B85-99AD-C12BDA7C82BC}"/>
              </a:ext>
            </a:extLst>
          </p:cNvPr>
          <p:cNvSpPr>
            <a:spLocks noGrp="1"/>
          </p:cNvSpPr>
          <p:nvPr/>
        </p:nvSpPr>
        <p:spPr>
          <a:xfrm>
            <a:off x="6191250" y="40481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B29768F5-8881-4F05-AFEC-A175AC1BB190}"/>
              </a:ext>
            </a:extLst>
          </p:cNvPr>
          <p:cNvSpPr>
            <a:spLocks noGrp="1"/>
          </p:cNvSpPr>
          <p:nvPr/>
        </p:nvSpPr>
        <p:spPr>
          <a:xfrm>
            <a:off x="666750" y="4095750"/>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Q3</a:t>
            </a:r>
          </a:p>
        </p:txBody>
      </p:sp>
      <p:sp>
        <p:nvSpPr>
          <p:cNvPr id="16" name="quiz-question-3">
            <a:extLst>
              <a:ext uri="{FF2B5EF4-FFF2-40B4-BE49-F238E27FC236}">
                <a16:creationId xmlns:a16="http://schemas.microsoft.com/office/drawing/2014/main" id="{8D06831C-4F29-4AB8-ACE8-B8395849264D}"/>
              </a:ext>
            </a:extLst>
          </p:cNvPr>
          <p:cNvSpPr>
            <a:spLocks noGrp="1"/>
          </p:cNvSpPr>
          <p:nvPr/>
        </p:nvSpPr>
        <p:spPr>
          <a:xfrm>
            <a:off x="6667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statement correctly repairs today’s physics trap?</a:t>
            </a:r>
          </a:p>
        </p:txBody>
      </p:sp>
      <p:sp>
        <p:nvSpPr>
          <p:cNvPr id="17" name="quiz-choices-3">
            <a:extLst>
              <a:ext uri="{FF2B5EF4-FFF2-40B4-BE49-F238E27FC236}">
                <a16:creationId xmlns:a16="http://schemas.microsoft.com/office/drawing/2014/main" id="{76762E3A-A548-49E2-9B53-43E7C0979AC0}"/>
              </a:ext>
            </a:extLst>
          </p:cNvPr>
          <p:cNvSpPr>
            <a:spLocks noGrp="1"/>
          </p:cNvSpPr>
          <p:nvPr/>
        </p:nvSpPr>
        <p:spPr>
          <a:xfrm>
            <a:off x="6667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A force can do positive, negative…relative to displacement. · B If an object moves, every force on it does positive work. · C Signs and units never matter · D A graph is decorative</a:t>
            </a:r>
          </a:p>
        </p:txBody>
      </p:sp>
      <p:sp>
        <p:nvSpPr>
          <p:cNvPr id="18" name="quiz-question-label-4">
            <a:extLst>
              <a:ext uri="{FF2B5EF4-FFF2-40B4-BE49-F238E27FC236}">
                <a16:creationId xmlns:a16="http://schemas.microsoft.com/office/drawing/2014/main" id="{9758B433-D5B8-4C4A-9607-B1C9C63B568D}"/>
              </a:ext>
            </a:extLst>
          </p:cNvPr>
          <p:cNvSpPr>
            <a:spLocks noGrp="1"/>
          </p:cNvSpPr>
          <p:nvPr/>
        </p:nvSpPr>
        <p:spPr>
          <a:xfrm>
            <a:off x="6191250" y="4095750"/>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Q4</a:t>
            </a:r>
          </a:p>
        </p:txBody>
      </p:sp>
      <p:sp>
        <p:nvSpPr>
          <p:cNvPr id="19" name="quiz-question-4">
            <a:extLst>
              <a:ext uri="{FF2B5EF4-FFF2-40B4-BE49-F238E27FC236}">
                <a16:creationId xmlns:a16="http://schemas.microsoft.com/office/drawing/2014/main" id="{76942DDB-5EC9-47F3-93BC-29B3CE4471FD}"/>
              </a:ext>
            </a:extLst>
          </p:cNvPr>
          <p:cNvSpPr>
            <a:spLocks noGrp="1"/>
          </p:cNvSpPr>
          <p:nvPr/>
        </p:nvSpPr>
        <p:spPr>
          <a:xfrm>
            <a:off x="61912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What should follow a numerical AP Physics result?</a:t>
            </a:r>
          </a:p>
        </p:txBody>
      </p:sp>
      <p:sp>
        <p:nvSpPr>
          <p:cNvPr id="20" name="quiz-choices-4">
            <a:extLst>
              <a:ext uri="{FF2B5EF4-FFF2-40B4-BE49-F238E27FC236}">
                <a16:creationId xmlns:a16="http://schemas.microsoft.com/office/drawing/2014/main" id="{9F23A9C4-F304-4D64-AFE1-34FD844E1055}"/>
              </a:ext>
            </a:extLst>
          </p:cNvPr>
          <p:cNvSpPr>
            <a:spLocks noGrp="1"/>
          </p:cNvSpPr>
          <p:nvPr/>
        </p:nvSpPr>
        <p:spPr>
          <a:xfrm>
            <a:off x="61912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Units and a physical interpretation · B Only more decimals · C A copied formula · D No sign convention</a:t>
            </a:r>
          </a:p>
        </p:txBody>
      </p:sp>
    </p:spTree>
    <p:extLst>
      <p:ext uri="{BB962C8B-B14F-4D97-AF65-F5344CB8AC3E}">
        <p14:creationId xmlns:p14="http://schemas.microsoft.com/office/powerpoint/2010/main" val="5446730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1B195C93-10B7-482B-B41B-535702DFF90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AP1 · UNIT 3 · AP PHYSICS 1: ALGEBRA-BASED</a:t>
            </a:r>
          </a:p>
        </p:txBody>
      </p:sp>
      <p:sp>
        <p:nvSpPr>
          <p:cNvPr id="2" name="page-number">
            <a:extLst>
              <a:ext uri="{FF2B5EF4-FFF2-40B4-BE49-F238E27FC236}">
                <a16:creationId xmlns:a16="http://schemas.microsoft.com/office/drawing/2014/main" id="{3DC13E43-10D6-4B36-8FF4-DB2A0C188F53}"/>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7AEF2B13-D7A8-452C-9083-102A89F740E4}"/>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20344B03-D9FF-4BC5-AFE0-010038421A73}"/>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AP1-U3 · 18–23%</a:t>
            </a:r>
          </a:p>
        </p:txBody>
      </p:sp>
      <p:sp>
        <p:nvSpPr>
          <p:cNvPr id="5" name="slide-title">
            <a:extLst>
              <a:ext uri="{FF2B5EF4-FFF2-40B4-BE49-F238E27FC236}">
                <a16:creationId xmlns:a16="http://schemas.microsoft.com/office/drawing/2014/main" id="{7C1482E0-2DAB-44C9-8627-BCEA02FF2292}"/>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ADE0A561-7667-449B-A1C4-BB6DBC97B238}"/>
              </a:ext>
            </a:extLst>
          </p:cNvPr>
          <p:cNvSpPr>
            <a:spLocks noGrp="1"/>
          </p:cNvSpPr>
          <p:nvPr/>
        </p:nvSpPr>
        <p:spPr>
          <a:xfrm>
            <a:off x="714375" y="1714500"/>
            <a:ext cx="476250" cy="476250"/>
          </a:xfrm>
          <a:prstGeom prst="ellipse">
            <a:avLst/>
          </a:prstGeom>
          <a:solidFill>
            <a:srgbClr val="F45B43"/>
          </a:solidFill>
          <a:ln w="0">
            <a:noFill/>
            <a:prstDash val="solid"/>
          </a:ln>
        </p:spPr>
      </p:sp>
      <p:sp>
        <p:nvSpPr>
          <p:cNvPr id="7" name="answer-number-text-1">
            <a:extLst>
              <a:ext uri="{FF2B5EF4-FFF2-40B4-BE49-F238E27FC236}">
                <a16:creationId xmlns:a16="http://schemas.microsoft.com/office/drawing/2014/main" id="{22188526-46AD-45DB-95D0-57204484F038}"/>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DCA05058-B16B-4634-B181-D4D4A7ED5351}"/>
              </a:ext>
            </a:extLst>
          </p:cNvPr>
          <p:cNvSpPr>
            <a:spLocks noGrp="1"/>
          </p:cNvSpPr>
          <p:nvPr/>
        </p:nvSpPr>
        <p:spPr>
          <a:xfrm>
            <a:off x="1476375" y="1647825"/>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W = FΔx cos θ</a:t>
            </a:r>
          </a:p>
        </p:txBody>
      </p:sp>
      <p:sp>
        <p:nvSpPr>
          <p:cNvPr id="9" name="answer-reason-1">
            <a:extLst>
              <a:ext uri="{FF2B5EF4-FFF2-40B4-BE49-F238E27FC236}">
                <a16:creationId xmlns:a16="http://schemas.microsoft.com/office/drawing/2014/main" id="{C3572DCE-F59C-464F-97DC-CB44E0E58972}"/>
              </a:ext>
            </a:extLst>
          </p:cNvPr>
          <p:cNvSpPr>
            <a:spLocks noGrp="1"/>
          </p:cNvSpPr>
          <p:nvPr/>
        </p:nvSpPr>
        <p:spPr>
          <a:xfrm>
            <a:off x="6477000" y="169545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It is one of the unit’s governing relationships.</a:t>
            </a:r>
          </a:p>
        </p:txBody>
      </p:sp>
      <p:sp>
        <p:nvSpPr>
          <p:cNvPr id="10" name="rule-155-262">
            <a:extLst>
              <a:ext uri="{FF2B5EF4-FFF2-40B4-BE49-F238E27FC236}">
                <a16:creationId xmlns:a16="http://schemas.microsoft.com/office/drawing/2014/main" id="{D3FE5830-0683-4B5C-8994-DFA0F0C38CDE}"/>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8BA263F7-7822-45D7-A2A7-86E0D3DD64F3}"/>
              </a:ext>
            </a:extLst>
          </p:cNvPr>
          <p:cNvSpPr>
            <a:spLocks noGrp="1"/>
          </p:cNvSpPr>
          <p:nvPr/>
        </p:nvSpPr>
        <p:spPr>
          <a:xfrm>
            <a:off x="714375" y="2695575"/>
            <a:ext cx="476250" cy="476250"/>
          </a:xfrm>
          <a:prstGeom prst="ellipse">
            <a:avLst/>
          </a:prstGeom>
          <a:solidFill>
            <a:srgbClr val="F45B43"/>
          </a:solidFill>
          <a:ln w="0">
            <a:noFill/>
            <a:prstDash val="solid"/>
          </a:ln>
        </p:spPr>
      </p:sp>
      <p:sp>
        <p:nvSpPr>
          <p:cNvPr id="12" name="answer-number-text-2">
            <a:extLst>
              <a:ext uri="{FF2B5EF4-FFF2-40B4-BE49-F238E27FC236}">
                <a16:creationId xmlns:a16="http://schemas.microsoft.com/office/drawing/2014/main" id="{D014DC3D-853C-4A28-A96B-A49A8D7561EA}"/>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C5AE13EA-A7CC-4962-AB3A-9493349EA85F}"/>
              </a:ext>
            </a:extLst>
          </p:cNvPr>
          <p:cNvSpPr>
            <a:spLocks noGrp="1"/>
          </p:cNvSpPr>
          <p:nvPr/>
        </p:nvSpPr>
        <p:spPr>
          <a:xfrm>
            <a:off x="1476375" y="2628900"/>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1.B</a:t>
            </a:r>
          </a:p>
        </p:txBody>
      </p:sp>
      <p:sp>
        <p:nvSpPr>
          <p:cNvPr id="14" name="answer-reason-2">
            <a:extLst>
              <a:ext uri="{FF2B5EF4-FFF2-40B4-BE49-F238E27FC236}">
                <a16:creationId xmlns:a16="http://schemas.microsoft.com/office/drawing/2014/main" id="{C90F9660-E843-49D0-9C7B-E566E700478B}"/>
              </a:ext>
            </a:extLst>
          </p:cNvPr>
          <p:cNvSpPr>
            <a:spLocks noGrp="1"/>
          </p:cNvSpPr>
          <p:nvPr/>
        </p:nvSpPr>
        <p:spPr>
          <a:xfrm>
            <a:off x="6477000" y="267652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Practice 1.B is creating quantitative graphs with scales and units.</a:t>
            </a:r>
          </a:p>
        </p:txBody>
      </p:sp>
      <p:sp>
        <p:nvSpPr>
          <p:cNvPr id="15" name="rule-155-365">
            <a:extLst>
              <a:ext uri="{FF2B5EF4-FFF2-40B4-BE49-F238E27FC236}">
                <a16:creationId xmlns:a16="http://schemas.microsoft.com/office/drawing/2014/main" id="{5E00260D-6C8F-44B2-AB31-E236344AEF88}"/>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0E3B77E8-4512-4577-9FFA-1E77B43BCEDE}"/>
              </a:ext>
            </a:extLst>
          </p:cNvPr>
          <p:cNvSpPr>
            <a:spLocks noGrp="1"/>
          </p:cNvSpPr>
          <p:nvPr/>
        </p:nvSpPr>
        <p:spPr>
          <a:xfrm>
            <a:off x="714375" y="3676650"/>
            <a:ext cx="476250" cy="476250"/>
          </a:xfrm>
          <a:prstGeom prst="ellipse">
            <a:avLst/>
          </a:prstGeom>
          <a:solidFill>
            <a:srgbClr val="F45B43"/>
          </a:solidFill>
          <a:ln w="0">
            <a:noFill/>
            <a:prstDash val="solid"/>
          </a:ln>
        </p:spPr>
      </p:sp>
      <p:sp>
        <p:nvSpPr>
          <p:cNvPr id="17" name="answer-number-text-3">
            <a:extLst>
              <a:ext uri="{FF2B5EF4-FFF2-40B4-BE49-F238E27FC236}">
                <a16:creationId xmlns:a16="http://schemas.microsoft.com/office/drawing/2014/main" id="{17FCDC4D-D608-44FB-A969-B7BED099C674}"/>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ED01C53D-6D9C-4AEC-B239-C4BF5E812BC6}"/>
              </a:ext>
            </a:extLst>
          </p:cNvPr>
          <p:cNvSpPr>
            <a:spLocks noGrp="1"/>
          </p:cNvSpPr>
          <p:nvPr/>
        </p:nvSpPr>
        <p:spPr>
          <a:xfrm>
            <a:off x="1476375" y="3609975"/>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A force can do positive, negative or zero work depending on its direction relative to displacement.</a:t>
            </a:r>
          </a:p>
        </p:txBody>
      </p:sp>
      <p:sp>
        <p:nvSpPr>
          <p:cNvPr id="19" name="answer-reason-3">
            <a:extLst>
              <a:ext uri="{FF2B5EF4-FFF2-40B4-BE49-F238E27FC236}">
                <a16:creationId xmlns:a16="http://schemas.microsoft.com/office/drawing/2014/main" id="{1EFC8180-B440-4577-A36B-00076FCFBB5A}"/>
              </a:ext>
            </a:extLst>
          </p:cNvPr>
          <p:cNvSpPr>
            <a:spLocks noGrp="1"/>
          </p:cNvSpPr>
          <p:nvPr/>
        </p:nvSpPr>
        <p:spPr>
          <a:xfrm>
            <a:off x="6477000" y="365760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The correction states the physically valid boundary or relationship.</a:t>
            </a:r>
          </a:p>
        </p:txBody>
      </p:sp>
      <p:sp>
        <p:nvSpPr>
          <p:cNvPr id="20" name="rule-155-468">
            <a:extLst>
              <a:ext uri="{FF2B5EF4-FFF2-40B4-BE49-F238E27FC236}">
                <a16:creationId xmlns:a16="http://schemas.microsoft.com/office/drawing/2014/main" id="{5A4F43BF-C2DA-4479-9779-D33154AC4F1E}"/>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588CB9A9-0013-425C-94B1-74E3E2D08359}"/>
              </a:ext>
            </a:extLst>
          </p:cNvPr>
          <p:cNvSpPr>
            <a:spLocks noGrp="1"/>
          </p:cNvSpPr>
          <p:nvPr/>
        </p:nvSpPr>
        <p:spPr>
          <a:xfrm>
            <a:off x="714375" y="4657725"/>
            <a:ext cx="476250" cy="476250"/>
          </a:xfrm>
          <a:prstGeom prst="ellipse">
            <a:avLst/>
          </a:prstGeom>
          <a:solidFill>
            <a:srgbClr val="F45B43"/>
          </a:solidFill>
          <a:ln w="0">
            <a:noFill/>
            <a:prstDash val="solid"/>
          </a:ln>
        </p:spPr>
      </p:sp>
      <p:sp>
        <p:nvSpPr>
          <p:cNvPr id="22" name="answer-number-text-4">
            <a:extLst>
              <a:ext uri="{FF2B5EF4-FFF2-40B4-BE49-F238E27FC236}">
                <a16:creationId xmlns:a16="http://schemas.microsoft.com/office/drawing/2014/main" id="{F3E4FB57-3646-49E4-A247-DEA25D7515B6}"/>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D020E0C2-719F-41C2-8D21-2C4528CB992C}"/>
              </a:ext>
            </a:extLst>
          </p:cNvPr>
          <p:cNvSpPr>
            <a:spLocks noGrp="1"/>
          </p:cNvSpPr>
          <p:nvPr/>
        </p:nvSpPr>
        <p:spPr>
          <a:xfrm>
            <a:off x="1476375" y="4591050"/>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Units and a physical interpretation</a:t>
            </a:r>
          </a:p>
        </p:txBody>
      </p:sp>
      <p:sp>
        <p:nvSpPr>
          <p:cNvPr id="24" name="answer-reason-4">
            <a:extLst>
              <a:ext uri="{FF2B5EF4-FFF2-40B4-BE49-F238E27FC236}">
                <a16:creationId xmlns:a16="http://schemas.microsoft.com/office/drawing/2014/main" id="{663DC404-FD61-42A1-A7A9-9353E39BE4F9}"/>
              </a:ext>
            </a:extLst>
          </p:cNvPr>
          <p:cNvSpPr>
            <a:spLocks noGrp="1"/>
          </p:cNvSpPr>
          <p:nvPr/>
        </p:nvSpPr>
        <p:spPr>
          <a:xfrm>
            <a:off x="6477000" y="463867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A complete response connects mathematics to the model and reports units.</a:t>
            </a:r>
          </a:p>
        </p:txBody>
      </p:sp>
      <p:sp>
        <p:nvSpPr>
          <p:cNvPr id="25" name="exit-ticket">
            <a:extLst>
              <a:ext uri="{FF2B5EF4-FFF2-40B4-BE49-F238E27FC236}">
                <a16:creationId xmlns:a16="http://schemas.microsoft.com/office/drawing/2014/main" id="{BE8E8537-3304-4314-BF8C-4D152733407D}"/>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F45B43"/>
                </a:solidFill>
              </a:defRPr>
            </a:pPr>
            <a:r>
              <a:rPr sz="1875" b="1" i="0">
                <a:solidFill>
                  <a:srgbClr val="F45B43"/>
                </a:solidFill>
              </a:rPr>
              <a:t>Next move: Correct one response, name the AP science practice you used, and write one new question about this unit.</a:t>
            </a:r>
          </a:p>
        </p:txBody>
      </p:sp>
    </p:spTree>
    <p:extLst>
      <p:ext uri="{BB962C8B-B14F-4D97-AF65-F5344CB8AC3E}">
        <p14:creationId xmlns:p14="http://schemas.microsoft.com/office/powerpoint/2010/main" val="13408687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A60E9A6A-BC22-43AC-9962-7E2A7F45CCC0}"/>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3 · AP PHYSICS 1: ALGEBRA-BASED</a:t>
            </a:r>
          </a:p>
        </p:txBody>
      </p:sp>
      <p:sp>
        <p:nvSpPr>
          <p:cNvPr id="2" name="page-number">
            <a:extLst>
              <a:ext uri="{FF2B5EF4-FFF2-40B4-BE49-F238E27FC236}">
                <a16:creationId xmlns:a16="http://schemas.microsoft.com/office/drawing/2014/main" id="{EE8B4925-6023-41D6-8D03-38F500171AFD}"/>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F7AB1A49-FD80-42CB-9AF0-7B8613C255C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AB60C8A2-E547-43E6-859A-B6B07FC048F6}"/>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AP1-U3 · 18–23%</a:t>
            </a:r>
          </a:p>
        </p:txBody>
      </p:sp>
      <p:sp>
        <p:nvSpPr>
          <p:cNvPr id="5" name="slide-title">
            <a:extLst>
              <a:ext uri="{FF2B5EF4-FFF2-40B4-BE49-F238E27FC236}">
                <a16:creationId xmlns:a16="http://schemas.microsoft.com/office/drawing/2014/main" id="{68C730C3-B3E2-40F6-B018-FA7C717A8A77}"/>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5BF7003F-54D4-4CC5-992F-75DCB80501CF}"/>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9890346D-3A4F-467D-94B4-7CE474765EBE}"/>
              </a:ext>
            </a:extLst>
          </p:cNvPr>
          <p:cNvSpPr>
            <a:spLocks noGrp="1"/>
          </p:cNvSpPr>
          <p:nvPr/>
        </p:nvSpPr>
        <p:spPr>
          <a:xfrm>
            <a:off x="723900" y="2209800"/>
            <a:ext cx="495300" cy="495300"/>
          </a:xfrm>
          <a:prstGeom prst="ellipse">
            <a:avLst/>
          </a:prstGeom>
          <a:solidFill>
            <a:srgbClr val="B83724"/>
          </a:solidFill>
          <a:ln w="0">
            <a:noFill/>
            <a:prstDash val="solid"/>
          </a:ln>
        </p:spPr>
      </p:sp>
      <p:sp>
        <p:nvSpPr>
          <p:cNvPr id="8" name="retrieval-number-text-1">
            <a:extLst>
              <a:ext uri="{FF2B5EF4-FFF2-40B4-BE49-F238E27FC236}">
                <a16:creationId xmlns:a16="http://schemas.microsoft.com/office/drawing/2014/main" id="{5CAD3577-B293-4CDF-B575-79ABB44406B8}"/>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1</a:t>
            </a:r>
          </a:p>
        </p:txBody>
      </p:sp>
      <p:sp>
        <p:nvSpPr>
          <p:cNvPr id="9" name="retrieval-question-1">
            <a:extLst>
              <a:ext uri="{FF2B5EF4-FFF2-40B4-BE49-F238E27FC236}">
                <a16:creationId xmlns:a16="http://schemas.microsoft.com/office/drawing/2014/main" id="{F67D432C-B653-4466-954B-354BA87F6E5B}"/>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A 4.0 kg cart moves at 3.0 m/s. What is its kinetic energy?</a:t>
            </a:r>
          </a:p>
        </p:txBody>
      </p:sp>
      <p:sp>
        <p:nvSpPr>
          <p:cNvPr id="10" name="retrieval-number-2">
            <a:extLst>
              <a:ext uri="{FF2B5EF4-FFF2-40B4-BE49-F238E27FC236}">
                <a16:creationId xmlns:a16="http://schemas.microsoft.com/office/drawing/2014/main" id="{7C5E4310-D44C-4CE4-AE8D-49E310A2ADFB}"/>
              </a:ext>
            </a:extLst>
          </p:cNvPr>
          <p:cNvSpPr>
            <a:spLocks noGrp="1"/>
          </p:cNvSpPr>
          <p:nvPr/>
        </p:nvSpPr>
        <p:spPr>
          <a:xfrm>
            <a:off x="723900" y="3276600"/>
            <a:ext cx="495300" cy="495300"/>
          </a:xfrm>
          <a:prstGeom prst="ellipse">
            <a:avLst/>
          </a:prstGeom>
          <a:solidFill>
            <a:srgbClr val="B83724"/>
          </a:solidFill>
          <a:ln w="0">
            <a:noFill/>
            <a:prstDash val="solid"/>
          </a:ln>
        </p:spPr>
      </p:sp>
      <p:sp>
        <p:nvSpPr>
          <p:cNvPr id="11" name="retrieval-number-text-2">
            <a:extLst>
              <a:ext uri="{FF2B5EF4-FFF2-40B4-BE49-F238E27FC236}">
                <a16:creationId xmlns:a16="http://schemas.microsoft.com/office/drawing/2014/main" id="{BC346F69-4ACB-4191-8F16-14D5872FFD3E}"/>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2</a:t>
            </a:r>
          </a:p>
        </p:txBody>
      </p:sp>
      <p:sp>
        <p:nvSpPr>
          <p:cNvPr id="12" name="retrieval-question-2">
            <a:extLst>
              <a:ext uri="{FF2B5EF4-FFF2-40B4-BE49-F238E27FC236}">
                <a16:creationId xmlns:a16="http://schemas.microsoft.com/office/drawing/2014/main" id="{85192592-E48E-4B7F-8D83-23461B1851B7}"/>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An object moves at constant velocity. What is the net force on it, and how do you know?</a:t>
            </a:r>
          </a:p>
        </p:txBody>
      </p:sp>
      <p:sp>
        <p:nvSpPr>
          <p:cNvPr id="13" name="retrieval-number-3">
            <a:extLst>
              <a:ext uri="{FF2B5EF4-FFF2-40B4-BE49-F238E27FC236}">
                <a16:creationId xmlns:a16="http://schemas.microsoft.com/office/drawing/2014/main" id="{A6497B86-C7DC-4D08-89E4-999ED9F45CD6}"/>
              </a:ext>
            </a:extLst>
          </p:cNvPr>
          <p:cNvSpPr>
            <a:spLocks noGrp="1"/>
          </p:cNvSpPr>
          <p:nvPr/>
        </p:nvSpPr>
        <p:spPr>
          <a:xfrm>
            <a:off x="723900" y="4343400"/>
            <a:ext cx="495300" cy="495300"/>
          </a:xfrm>
          <a:prstGeom prst="ellipse">
            <a:avLst/>
          </a:prstGeom>
          <a:solidFill>
            <a:srgbClr val="B83724"/>
          </a:solidFill>
          <a:ln w="0">
            <a:noFill/>
            <a:prstDash val="solid"/>
          </a:ln>
        </p:spPr>
      </p:sp>
      <p:sp>
        <p:nvSpPr>
          <p:cNvPr id="14" name="retrieval-number-text-3">
            <a:extLst>
              <a:ext uri="{FF2B5EF4-FFF2-40B4-BE49-F238E27FC236}">
                <a16:creationId xmlns:a16="http://schemas.microsoft.com/office/drawing/2014/main" id="{67550E64-B4E7-4E0F-849C-54976944F1B2}"/>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3</a:t>
            </a:r>
          </a:p>
        </p:txBody>
      </p:sp>
      <p:sp>
        <p:nvSpPr>
          <p:cNvPr id="15" name="retrieval-question-3">
            <a:extLst>
              <a:ext uri="{FF2B5EF4-FFF2-40B4-BE49-F238E27FC236}">
                <a16:creationId xmlns:a16="http://schemas.microsoft.com/office/drawing/2014/main" id="{6ECED111-1303-459F-9D3C-FDE3FC994C13}"/>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Which SI unit is one newton metre, and which is one joule per second?</a:t>
            </a:r>
          </a:p>
        </p:txBody>
      </p:sp>
      <p:sp>
        <p:nvSpPr>
          <p:cNvPr id="16" name="retrieval-close">
            <a:extLst>
              <a:ext uri="{FF2B5EF4-FFF2-40B4-BE49-F238E27FC236}">
                <a16:creationId xmlns:a16="http://schemas.microsoft.com/office/drawing/2014/main" id="{39BE12CE-E8A9-4843-A814-D5D20DA90BF3}"/>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Mini-whiteboard challenge: sketch or calculate one idea you expect to use today.</a:t>
            </a:r>
          </a:p>
        </p:txBody>
      </p:sp>
    </p:spTree>
    <p:extLst>
      <p:ext uri="{BB962C8B-B14F-4D97-AF65-F5344CB8AC3E}">
        <p14:creationId xmlns:p14="http://schemas.microsoft.com/office/powerpoint/2010/main" val="3263765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2" name="group-label">
            <a:extLst>
              <a:ext uri="{FF2B5EF4-FFF2-40B4-BE49-F238E27FC236}">
                <a16:creationId xmlns:a16="http://schemas.microsoft.com/office/drawing/2014/main" id="{C681445D-1667-442A-A72D-326CF71D256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3 · AP PHYSICS 1: ALGEBRA-BASED</a:t>
            </a:r>
          </a:p>
        </p:txBody>
      </p:sp>
      <p:sp>
        <p:nvSpPr>
          <p:cNvPr id="2" name="page-number">
            <a:extLst>
              <a:ext uri="{FF2B5EF4-FFF2-40B4-BE49-F238E27FC236}">
                <a16:creationId xmlns:a16="http://schemas.microsoft.com/office/drawing/2014/main" id="{7427A4D3-8AB3-4323-9FFF-673658BCA19D}"/>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ACE80622-05D8-4865-80BB-7177225B6FEC}"/>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F29CE2C9-407E-43E6-9341-58F8BFC9FA8B}"/>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AP1-U3 · 18–23%</a:t>
            </a:r>
          </a:p>
        </p:txBody>
      </p:sp>
      <p:sp>
        <p:nvSpPr>
          <p:cNvPr id="5" name="slide-title">
            <a:extLst>
              <a:ext uri="{FF2B5EF4-FFF2-40B4-BE49-F238E27FC236}">
                <a16:creationId xmlns:a16="http://schemas.microsoft.com/office/drawing/2014/main" id="{7F5B93CE-DA4B-4298-AB1A-647608AF8F3C}"/>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Build the model before reaching for numbers</a:t>
            </a:r>
          </a:p>
        </p:txBody>
      </p:sp>
      <p:sp>
        <p:nvSpPr>
          <p:cNvPr id="6" name="core-index-1">
            <a:extLst>
              <a:ext uri="{FF2B5EF4-FFF2-40B4-BE49-F238E27FC236}">
                <a16:creationId xmlns:a16="http://schemas.microsoft.com/office/drawing/2014/main" id="{CB0ECB2C-2E9C-4964-98BD-BE2DBAAB5932}"/>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01</a:t>
            </a:r>
          </a:p>
        </p:txBody>
      </p:sp>
      <p:sp>
        <p:nvSpPr>
          <p:cNvPr id="7" name="core-point-1">
            <a:extLst>
              <a:ext uri="{FF2B5EF4-FFF2-40B4-BE49-F238E27FC236}">
                <a16:creationId xmlns:a16="http://schemas.microsoft.com/office/drawing/2014/main" id="{71CB3D2C-C52A-4D63-9DC4-27A9674AEF94}"/>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Work transfers energy when a force has a component along displacement.</a:t>
            </a:r>
          </a:p>
        </p:txBody>
      </p:sp>
      <p:sp>
        <p:nvSpPr>
          <p:cNvPr id="8" name="core-index-2">
            <a:extLst>
              <a:ext uri="{FF2B5EF4-FFF2-40B4-BE49-F238E27FC236}">
                <a16:creationId xmlns:a16="http://schemas.microsoft.com/office/drawing/2014/main" id="{8FCA699E-703A-41F3-85BC-EBFDE7EFAFF8}"/>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02</a:t>
            </a:r>
          </a:p>
        </p:txBody>
      </p:sp>
      <p:sp>
        <p:nvSpPr>
          <p:cNvPr id="9" name="core-point-2">
            <a:extLst>
              <a:ext uri="{FF2B5EF4-FFF2-40B4-BE49-F238E27FC236}">
                <a16:creationId xmlns:a16="http://schemas.microsoft.com/office/drawing/2014/main" id="{2FDA2E07-6D3F-48A5-8A4B-B05DCA684E96}"/>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Mechanical energy accounting depends on the chosen system.</a:t>
            </a:r>
          </a:p>
        </p:txBody>
      </p:sp>
      <p:sp>
        <p:nvSpPr>
          <p:cNvPr id="10" name="core-index-3">
            <a:extLst>
              <a:ext uri="{FF2B5EF4-FFF2-40B4-BE49-F238E27FC236}">
                <a16:creationId xmlns:a16="http://schemas.microsoft.com/office/drawing/2014/main" id="{7364428B-606D-492D-BD1E-8A8D36C34094}"/>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03</a:t>
            </a:r>
          </a:p>
        </p:txBody>
      </p:sp>
      <p:sp>
        <p:nvSpPr>
          <p:cNvPr id="11" name="core-point-3">
            <a:extLst>
              <a:ext uri="{FF2B5EF4-FFF2-40B4-BE49-F238E27FC236}">
                <a16:creationId xmlns:a16="http://schemas.microsoft.com/office/drawing/2014/main" id="{ED3D90FB-FE59-469E-925B-D9D6694D78A6}"/>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The area under a force–position graph is work.</a:t>
            </a:r>
          </a:p>
        </p:txBody>
      </p:sp>
      <p:sp>
        <p:nvSpPr>
          <p:cNvPr id="12" name="core-index-4">
            <a:extLst>
              <a:ext uri="{FF2B5EF4-FFF2-40B4-BE49-F238E27FC236}">
                <a16:creationId xmlns:a16="http://schemas.microsoft.com/office/drawing/2014/main" id="{D8724835-BF2E-4E63-8B74-4320966E0241}"/>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04</a:t>
            </a:r>
          </a:p>
        </p:txBody>
      </p:sp>
      <p:sp>
        <p:nvSpPr>
          <p:cNvPr id="13" name="core-point-4">
            <a:extLst>
              <a:ext uri="{FF2B5EF4-FFF2-40B4-BE49-F238E27FC236}">
                <a16:creationId xmlns:a16="http://schemas.microsoft.com/office/drawing/2014/main" id="{CCF451D9-8FC9-4022-8167-492E429B3EC1}"/>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Power is the rate of energy transfer.</a:t>
            </a:r>
          </a:p>
        </p:txBody>
      </p:sp>
      <p:sp>
        <p:nvSpPr>
          <p:cNvPr id="14" name="equation-panel">
            <a:extLst>
              <a:ext uri="{FF2B5EF4-FFF2-40B4-BE49-F238E27FC236}">
                <a16:creationId xmlns:a16="http://schemas.microsoft.com/office/drawing/2014/main" id="{B742B072-BF32-4673-B966-D794BB6B2A2E}"/>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5" name="equation-label">
            <a:extLst>
              <a:ext uri="{FF2B5EF4-FFF2-40B4-BE49-F238E27FC236}">
                <a16:creationId xmlns:a16="http://schemas.microsoft.com/office/drawing/2014/main" id="{69BA4ECB-9ABF-4F5C-9E30-08C37503941D}"/>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EQUATIONS TO OWN</a:t>
            </a:r>
          </a:p>
        </p:txBody>
      </p:sp>
      <p:sp>
        <p:nvSpPr>
          <p:cNvPr id="16" name="equation-expression-1">
            <a:extLst>
              <a:ext uri="{FF2B5EF4-FFF2-40B4-BE49-F238E27FC236}">
                <a16:creationId xmlns:a16="http://schemas.microsoft.com/office/drawing/2014/main" id="{8F95FE39-B392-4C99-BBCB-A170974003D2}"/>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ALGEBRA-BASED · W = FΔx cos θ</a:t>
            </a:r>
          </a:p>
        </p:txBody>
      </p:sp>
      <p:sp>
        <p:nvSpPr>
          <p:cNvPr id="17" name="equation-units-1">
            <a:extLst>
              <a:ext uri="{FF2B5EF4-FFF2-40B4-BE49-F238E27FC236}">
                <a16:creationId xmlns:a16="http://schemas.microsoft.com/office/drawing/2014/main" id="{BD39176A-69BC-4272-BAB2-9B2330B94EC2}"/>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J</a:t>
            </a:r>
          </a:p>
        </p:txBody>
      </p:sp>
      <p:sp>
        <p:nvSpPr>
          <p:cNvPr id="18" name="equation-expression-2">
            <a:extLst>
              <a:ext uri="{FF2B5EF4-FFF2-40B4-BE49-F238E27FC236}">
                <a16:creationId xmlns:a16="http://schemas.microsoft.com/office/drawing/2014/main" id="{4930DACD-A02E-4165-8BB7-83CAC995D7A8}"/>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ALGEBRA-BASED · K = ½mv²</a:t>
            </a:r>
          </a:p>
        </p:txBody>
      </p:sp>
      <p:sp>
        <p:nvSpPr>
          <p:cNvPr id="19" name="equation-units-2">
            <a:extLst>
              <a:ext uri="{FF2B5EF4-FFF2-40B4-BE49-F238E27FC236}">
                <a16:creationId xmlns:a16="http://schemas.microsoft.com/office/drawing/2014/main" id="{46DCE559-1FB3-484E-8959-7EE3C4B77346}"/>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J</a:t>
            </a:r>
          </a:p>
        </p:txBody>
      </p:sp>
      <p:sp>
        <p:nvSpPr>
          <p:cNvPr id="20" name="vocabulary-label">
            <a:extLst>
              <a:ext uri="{FF2B5EF4-FFF2-40B4-BE49-F238E27FC236}">
                <a16:creationId xmlns:a16="http://schemas.microsoft.com/office/drawing/2014/main" id="{4759F537-1038-4D76-AF66-61E05D3AA8FF}"/>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SAY IT PRECISELY</a:t>
            </a:r>
          </a:p>
        </p:txBody>
      </p:sp>
      <p:sp>
        <p:nvSpPr>
          <p:cNvPr id="21" name="vocabulary">
            <a:extLst>
              <a:ext uri="{FF2B5EF4-FFF2-40B4-BE49-F238E27FC236}">
                <a16:creationId xmlns:a16="http://schemas.microsoft.com/office/drawing/2014/main" id="{D0A8A057-1AC8-4E35-99D2-701C979EA158}"/>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work · kinetic energy · potential energy · system · conservation · power</a:t>
            </a:r>
          </a:p>
        </p:txBody>
      </p:sp>
    </p:spTree>
    <p:extLst>
      <p:ext uri="{BB962C8B-B14F-4D97-AF65-F5344CB8AC3E}">
        <p14:creationId xmlns:p14="http://schemas.microsoft.com/office/powerpoint/2010/main" val="4763325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C396B9-D2D9-1DB2-B462-59169E7B7EF8}"/>
            </a:ext>
          </a:extLst>
        </p:cNvPr>
        <p:cNvGrpSpPr/>
        <p:nvPr/>
      </p:nvGrpSpPr>
      <p:grpSpPr>
        <a:xfrm>
          <a:off x="0" y="0"/>
          <a:ext cx="0" cy="0"/>
          <a:chOff x="0" y="0"/>
          <a:chExt cx="0" cy="0"/>
        </a:xfrm>
      </p:grpSpPr>
      <p:sp>
        <p:nvSpPr>
          <p:cNvPr id="22" name="group-label">
            <a:extLst>
              <a:ext uri="{FF2B5EF4-FFF2-40B4-BE49-F238E27FC236}">
                <a16:creationId xmlns:a16="http://schemas.microsoft.com/office/drawing/2014/main" id="{198A6668-3ED7-2BB1-A899-4CB76717793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3 · AP PHYSICS 1: ALGEBRA-BASED</a:t>
            </a:r>
          </a:p>
        </p:txBody>
      </p:sp>
      <p:sp>
        <p:nvSpPr>
          <p:cNvPr id="2" name="page-number">
            <a:extLst>
              <a:ext uri="{FF2B5EF4-FFF2-40B4-BE49-F238E27FC236}">
                <a16:creationId xmlns:a16="http://schemas.microsoft.com/office/drawing/2014/main" id="{11E46A86-42FF-4875-063B-4AE8F2353106}"/>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F2E01C7C-C86C-8037-5500-8E8FD7CD0188}"/>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3C408E48-65EE-B5E1-599E-2FD7892CE003}"/>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AP1-U3 · 18–23%</a:t>
            </a:r>
          </a:p>
        </p:txBody>
      </p:sp>
      <p:sp>
        <p:nvSpPr>
          <p:cNvPr id="5" name="slide-title">
            <a:extLst>
              <a:ext uri="{FF2B5EF4-FFF2-40B4-BE49-F238E27FC236}">
                <a16:creationId xmlns:a16="http://schemas.microsoft.com/office/drawing/2014/main" id="{9149DA88-B8DB-F86D-60EE-50FE45F6109C}"/>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a:t>
            </a:r>
            <a:endParaRPr sz="3600" b="1" i="0">
              <a:solidFill>
                <a:srgbClr val="0A332E"/>
              </a:solidFill>
            </a:endParaRPr>
          </a:p>
        </p:txBody>
      </p:sp>
      <p:sp>
        <p:nvSpPr>
          <p:cNvPr id="23" name="simple-definition-label">
            <a:extLst>
              <a:ext uri="{FF2B5EF4-FFF2-40B4-BE49-F238E27FC236}">
                <a16:creationId xmlns:a16="http://schemas.microsoft.com/office/drawing/2014/main" id="{2792F9EF-2F96-E7DB-486B-C9B70765010E}"/>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4" name="simple-definition">
            <a:extLst>
              <a:ext uri="{FF2B5EF4-FFF2-40B4-BE49-F238E27FC236}">
                <a16:creationId xmlns:a16="http://schemas.microsoft.com/office/drawing/2014/main" id="{A782BE81-67B9-E296-15B7-53D8936D523E}"/>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Energy is a bookkeeping quantity that a system holds and can trade; work is the transfer made by a force acting along a displacement, and power is how fast that transfer happens.</a:t>
            </a:r>
          </a:p>
        </p:txBody>
      </p:sp>
      <p:cxnSp>
        <p:nvCxnSpPr>
          <p:cNvPr id="25" name="Straight Connector 24">
            <a:extLst>
              <a:ext uri="{FF2B5EF4-FFF2-40B4-BE49-F238E27FC236}">
                <a16:creationId xmlns:a16="http://schemas.microsoft.com/office/drawing/2014/main" id="{26C2B6F1-8F33-A82A-5693-D6EDFA7616FC}"/>
              </a:ext>
            </a:extLst>
          </p:cNvPr>
          <p:cNvCxnSpPr/>
          <p:nvPr/>
        </p:nvCxnSpPr>
        <p:spPr>
          <a:xfrm>
            <a:off x="1143000" y="5553192"/>
            <a:ext cx="10033000" cy="0"/>
          </a:xfrm>
          <a:prstGeom prst="line">
            <a:avLst/>
          </a:prstGeom>
          <a:ln w="19050">
            <a:solidFill>
              <a:srgbClr val="6B7F79"/>
            </a:solidFill>
            <a:tailEnd type="non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55389653-7C82-46DD-6991-9BA18440EF54}"/>
              </a:ext>
            </a:extLst>
          </p:cNvPr>
          <p:cNvSpPr/>
          <p:nvPr/>
        </p:nvSpPr>
        <p:spPr>
          <a:xfrm>
            <a:off x="1905000" y="4882445"/>
            <a:ext cx="889000" cy="670748"/>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m</a:t>
            </a:r>
          </a:p>
        </p:txBody>
      </p:sp>
      <p:cxnSp>
        <p:nvCxnSpPr>
          <p:cNvPr id="27" name="Straight Connector 26">
            <a:extLst>
              <a:ext uri="{FF2B5EF4-FFF2-40B4-BE49-F238E27FC236}">
                <a16:creationId xmlns:a16="http://schemas.microsoft.com/office/drawing/2014/main" id="{5862D46E-190C-98F8-C2E3-84C4C6B0D44E}"/>
              </a:ext>
            </a:extLst>
          </p:cNvPr>
          <p:cNvCxnSpPr/>
          <p:nvPr/>
        </p:nvCxnSpPr>
        <p:spPr>
          <a:xfrm flipV="1">
            <a:off x="2794000" y="4415837"/>
            <a:ext cx="1397000" cy="699911"/>
          </a:xfrm>
          <a:prstGeom prst="line">
            <a:avLst/>
          </a:prstGeom>
          <a:ln w="3175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F121DC51-8621-E960-2252-D13B76D1A129}"/>
              </a:ext>
            </a:extLst>
          </p:cNvPr>
          <p:cNvSpPr txBox="1"/>
          <p:nvPr/>
        </p:nvSpPr>
        <p:spPr>
          <a:xfrm>
            <a:off x="4267200" y="4211696"/>
            <a:ext cx="508000" cy="276999"/>
          </a:xfrm>
          <a:prstGeom prst="rect">
            <a:avLst/>
          </a:prstGeom>
          <a:noFill/>
        </p:spPr>
        <p:txBody>
          <a:bodyPr vert="horz" wrap="square" lIns="0" tIns="0" bIns="0" rtlCol="0">
            <a:noAutofit/>
          </a:bodyPr>
          <a:lstStyle/>
          <a:p>
            <a:r>
              <a:rPr lang="en-US" sz="1600">
                <a:solidFill>
                  <a:srgbClr val="EF5C3E"/>
                </a:solidFill>
              </a:rPr>
              <a:t>F</a:t>
            </a:r>
          </a:p>
        </p:txBody>
      </p:sp>
      <p:cxnSp>
        <p:nvCxnSpPr>
          <p:cNvPr id="29" name="Straight Connector 28">
            <a:extLst>
              <a:ext uri="{FF2B5EF4-FFF2-40B4-BE49-F238E27FC236}">
                <a16:creationId xmlns:a16="http://schemas.microsoft.com/office/drawing/2014/main" id="{DA024868-A15B-5209-0A78-073000FBA783}"/>
              </a:ext>
            </a:extLst>
          </p:cNvPr>
          <p:cNvCxnSpPr/>
          <p:nvPr/>
        </p:nvCxnSpPr>
        <p:spPr>
          <a:xfrm>
            <a:off x="4191000" y="4415837"/>
            <a:ext cx="0" cy="699911"/>
          </a:xfrm>
          <a:prstGeom prst="line">
            <a:avLst/>
          </a:prstGeom>
          <a:ln w="12700">
            <a:solidFill>
              <a:srgbClr val="6B7F79"/>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36F2948A-D4C1-AE20-04B4-5BB056AC7738}"/>
              </a:ext>
            </a:extLst>
          </p:cNvPr>
          <p:cNvSpPr txBox="1"/>
          <p:nvPr/>
        </p:nvSpPr>
        <p:spPr>
          <a:xfrm>
            <a:off x="3733800" y="4765792"/>
            <a:ext cx="279400" cy="276999"/>
          </a:xfrm>
          <a:prstGeom prst="rect">
            <a:avLst/>
          </a:prstGeom>
          <a:noFill/>
        </p:spPr>
        <p:txBody>
          <a:bodyPr vert="horz" wrap="square" lIns="0" tIns="0" bIns="0" rtlCol="0">
            <a:noAutofit/>
          </a:bodyPr>
          <a:lstStyle/>
          <a:p>
            <a:r>
              <a:rPr lang="el-GR" sz="1600">
                <a:solidFill>
                  <a:srgbClr val="102E29"/>
                </a:solidFill>
              </a:rPr>
              <a:t>θ</a:t>
            </a:r>
            <a:endParaRPr lang="en-US" sz="1600">
              <a:solidFill>
                <a:srgbClr val="102E29"/>
              </a:solidFill>
            </a:endParaRPr>
          </a:p>
        </p:txBody>
      </p:sp>
      <p:cxnSp>
        <p:nvCxnSpPr>
          <p:cNvPr id="31" name="Straight Connector 30">
            <a:extLst>
              <a:ext uri="{FF2B5EF4-FFF2-40B4-BE49-F238E27FC236}">
                <a16:creationId xmlns:a16="http://schemas.microsoft.com/office/drawing/2014/main" id="{FDD074D0-ED97-7ED6-555F-D03F8DB95AF5}"/>
              </a:ext>
            </a:extLst>
          </p:cNvPr>
          <p:cNvCxnSpPr/>
          <p:nvPr/>
        </p:nvCxnSpPr>
        <p:spPr>
          <a:xfrm>
            <a:off x="2794000" y="5115748"/>
            <a:ext cx="1397000" cy="0"/>
          </a:xfrm>
          <a:prstGeom prst="line">
            <a:avLst/>
          </a:prstGeom>
          <a:ln w="25400">
            <a:solidFill>
              <a:srgbClr val="102E29"/>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366AA38A-2275-7199-DBD3-71FD81B692EE}"/>
              </a:ext>
            </a:extLst>
          </p:cNvPr>
          <p:cNvSpPr txBox="1"/>
          <p:nvPr/>
        </p:nvSpPr>
        <p:spPr>
          <a:xfrm>
            <a:off x="3048000" y="5174074"/>
            <a:ext cx="1143000" cy="276999"/>
          </a:xfrm>
          <a:prstGeom prst="rect">
            <a:avLst/>
          </a:prstGeom>
          <a:noFill/>
        </p:spPr>
        <p:txBody>
          <a:bodyPr vert="horz" wrap="square" lIns="0" tIns="0" bIns="0" rtlCol="0">
            <a:noAutofit/>
          </a:bodyPr>
          <a:lstStyle/>
          <a:p>
            <a:r>
              <a:rPr lang="en-US" sz="1600">
                <a:solidFill>
                  <a:srgbClr val="102E29"/>
                </a:solidFill>
              </a:rPr>
              <a:t>F cos </a:t>
            </a:r>
            <a:r>
              <a:rPr lang="el-GR" sz="1600">
                <a:solidFill>
                  <a:srgbClr val="102E29"/>
                </a:solidFill>
              </a:rPr>
              <a:t>θ</a:t>
            </a:r>
            <a:endParaRPr lang="en-US" sz="1600">
              <a:solidFill>
                <a:srgbClr val="102E29"/>
              </a:solidFill>
            </a:endParaRPr>
          </a:p>
        </p:txBody>
      </p:sp>
      <p:sp>
        <p:nvSpPr>
          <p:cNvPr id="33" name="Rectangle 32">
            <a:extLst>
              <a:ext uri="{FF2B5EF4-FFF2-40B4-BE49-F238E27FC236}">
                <a16:creationId xmlns:a16="http://schemas.microsoft.com/office/drawing/2014/main" id="{AEBCDB4C-4CF3-A2B5-9865-13E303C55FCD}"/>
              </a:ext>
            </a:extLst>
          </p:cNvPr>
          <p:cNvSpPr/>
          <p:nvPr/>
        </p:nvSpPr>
        <p:spPr>
          <a:xfrm>
            <a:off x="6731000" y="4882445"/>
            <a:ext cx="889000" cy="670748"/>
          </a:xfrm>
          <a:prstGeom prst="rect">
            <a:avLst/>
          </a:prstGeom>
          <a:noFill/>
          <a:ln w="19050">
            <a:solidFill>
              <a:srgbClr val="6B7F79"/>
            </a:solidFill>
            <a:prstDash val="solid"/>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Connector 33">
            <a:extLst>
              <a:ext uri="{FF2B5EF4-FFF2-40B4-BE49-F238E27FC236}">
                <a16:creationId xmlns:a16="http://schemas.microsoft.com/office/drawing/2014/main" id="{D2357EAC-412C-8024-A765-3AD6BC40737D}"/>
              </a:ext>
            </a:extLst>
          </p:cNvPr>
          <p:cNvCxnSpPr/>
          <p:nvPr/>
        </p:nvCxnSpPr>
        <p:spPr>
          <a:xfrm>
            <a:off x="1968500" y="5844822"/>
            <a:ext cx="5626100" cy="0"/>
          </a:xfrm>
          <a:prstGeom prst="line">
            <a:avLst/>
          </a:prstGeom>
          <a:ln w="25400">
            <a:solidFill>
              <a:srgbClr val="102E29"/>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A8AE034F-8226-3E8E-442B-62021166CC87}"/>
              </a:ext>
            </a:extLst>
          </p:cNvPr>
          <p:cNvSpPr txBox="1"/>
          <p:nvPr/>
        </p:nvSpPr>
        <p:spPr>
          <a:xfrm>
            <a:off x="4318000" y="5582355"/>
            <a:ext cx="762000" cy="276999"/>
          </a:xfrm>
          <a:prstGeom prst="rect">
            <a:avLst/>
          </a:prstGeom>
          <a:noFill/>
        </p:spPr>
        <p:txBody>
          <a:bodyPr vert="horz" wrap="square" lIns="0" tIns="0" bIns="0" rtlCol="0">
            <a:noAutofit/>
          </a:bodyPr>
          <a:lstStyle/>
          <a:p>
            <a:r>
              <a:rPr lang="el-GR" sz="1600">
                <a:solidFill>
                  <a:srgbClr val="102E29"/>
                </a:solidFill>
              </a:rPr>
              <a:t>Δ</a:t>
            </a:r>
            <a:r>
              <a:rPr lang="en-US" sz="1600">
                <a:solidFill>
                  <a:srgbClr val="102E29"/>
                </a:solidFill>
              </a:rPr>
              <a:t>x</a:t>
            </a:r>
          </a:p>
        </p:txBody>
      </p:sp>
      <p:sp>
        <p:nvSpPr>
          <p:cNvPr id="36" name="TextBox 35">
            <a:extLst>
              <a:ext uri="{FF2B5EF4-FFF2-40B4-BE49-F238E27FC236}">
                <a16:creationId xmlns:a16="http://schemas.microsoft.com/office/drawing/2014/main" id="{0D4CD074-8100-2B85-5B0D-3F388C3EBE15}"/>
              </a:ext>
            </a:extLst>
          </p:cNvPr>
          <p:cNvSpPr txBox="1"/>
          <p:nvPr/>
        </p:nvSpPr>
        <p:spPr>
          <a:xfrm>
            <a:off x="8128000" y="4561652"/>
            <a:ext cx="3175000" cy="276999"/>
          </a:xfrm>
          <a:prstGeom prst="rect">
            <a:avLst/>
          </a:prstGeom>
          <a:noFill/>
        </p:spPr>
        <p:txBody>
          <a:bodyPr vert="horz" wrap="square" lIns="0" tIns="0" bIns="0" rtlCol="0">
            <a:noAutofit/>
          </a:bodyPr>
          <a:lstStyle/>
          <a:p>
            <a:r>
              <a:rPr lang="pl-PL" sz="1600" b="1">
                <a:solidFill>
                  <a:srgbClr val="102E29"/>
                </a:solidFill>
              </a:rPr>
              <a:t>W = (F cos θ)Δx</a:t>
            </a:r>
            <a:endParaRPr lang="en-US" sz="1600" b="1">
              <a:solidFill>
                <a:srgbClr val="102E29"/>
              </a:solidFill>
            </a:endParaRPr>
          </a:p>
        </p:txBody>
      </p:sp>
      <p:sp>
        <p:nvSpPr>
          <p:cNvPr id="37" name="TextBox 36">
            <a:extLst>
              <a:ext uri="{FF2B5EF4-FFF2-40B4-BE49-F238E27FC236}">
                <a16:creationId xmlns:a16="http://schemas.microsoft.com/office/drawing/2014/main" id="{ECF38E4F-6113-09ED-61F2-E0889877D267}"/>
              </a:ext>
            </a:extLst>
          </p:cNvPr>
          <p:cNvSpPr txBox="1"/>
          <p:nvPr/>
        </p:nvSpPr>
        <p:spPr>
          <a:xfrm>
            <a:off x="8128000" y="5028259"/>
            <a:ext cx="3175000" cy="276999"/>
          </a:xfrm>
          <a:prstGeom prst="rect">
            <a:avLst/>
          </a:prstGeom>
          <a:noFill/>
        </p:spPr>
        <p:txBody>
          <a:bodyPr vert="horz" wrap="square" lIns="0" tIns="0" bIns="0" rtlCol="0">
            <a:noAutofit/>
          </a:bodyPr>
          <a:lstStyle/>
          <a:p>
            <a:r>
              <a:rPr lang="en-US" sz="1600">
                <a:solidFill>
                  <a:srgbClr val="102E29"/>
                </a:solidFill>
              </a:rPr>
              <a:t>Perpendicular force, zero work. Power = W divided by time taken.</a:t>
            </a:r>
          </a:p>
        </p:txBody>
      </p:sp>
      <p:sp>
        <p:nvSpPr>
          <p:cNvPr id="38" name="diagram-caption">
            <a:extLst>
              <a:ext uri="{FF2B5EF4-FFF2-40B4-BE49-F238E27FC236}">
                <a16:creationId xmlns:a16="http://schemas.microsoft.com/office/drawing/2014/main" id="{59E3D6EC-2CDD-BD7B-DBB3-6D43CA118B77}"/>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Only the part of the force lying along the displacement does work; the perpendicular part does none.</a:t>
            </a:r>
          </a:p>
        </p:txBody>
      </p:sp>
    </p:spTree>
    <p:extLst>
      <p:ext uri="{BB962C8B-B14F-4D97-AF65-F5344CB8AC3E}">
        <p14:creationId xmlns:p14="http://schemas.microsoft.com/office/powerpoint/2010/main" val="36492770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D2773B3F-66AB-410A-B192-41B2DBC8EAA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3 · AP PHYSICS 1: ALGEBRA-BASED</a:t>
            </a:r>
          </a:p>
        </p:txBody>
      </p:sp>
      <p:sp>
        <p:nvSpPr>
          <p:cNvPr id="2" name="page-number">
            <a:extLst>
              <a:ext uri="{FF2B5EF4-FFF2-40B4-BE49-F238E27FC236}">
                <a16:creationId xmlns:a16="http://schemas.microsoft.com/office/drawing/2014/main" id="{65DB31F0-E507-4642-A4F2-840D11EC0BF1}"/>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34D38D91-A697-49B5-9CAB-E5D3D01709BC}"/>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671FBA16-0303-4963-93BD-569D18044E1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AP1-U3 · 18–23%</a:t>
            </a:r>
          </a:p>
        </p:txBody>
      </p:sp>
      <p:sp>
        <p:nvSpPr>
          <p:cNvPr id="5" name="slide-title">
            <a:extLst>
              <a:ext uri="{FF2B5EF4-FFF2-40B4-BE49-F238E27FC236}">
                <a16:creationId xmlns:a16="http://schemas.microsoft.com/office/drawing/2014/main" id="{ED798FA6-04E4-49EE-BC69-B46D2E5836E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Area under F versus x is work</a:t>
            </a:r>
          </a:p>
        </p:txBody>
      </p:sp>
      <p:sp>
        <p:nvSpPr>
          <p:cNvPr id="6" name="graph-mode">
            <a:extLst>
              <a:ext uri="{FF2B5EF4-FFF2-40B4-BE49-F238E27FC236}">
                <a16:creationId xmlns:a16="http://schemas.microsoft.com/office/drawing/2014/main" id="{7F54511B-0B3D-480B-A8C8-3FB0C4CC7897}"/>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INTERACTIVE GRAPH · PREDICT → EDIT → EXPLAIN</a:t>
            </a:r>
          </a:p>
        </p:txBody>
      </p:sp>
      <p:sp>
        <p:nvSpPr>
          <p:cNvPr id="7" name="graph-prompt">
            <a:extLst>
              <a:ext uri="{FF2B5EF4-FFF2-40B4-BE49-F238E27FC236}">
                <a16:creationId xmlns:a16="http://schemas.microsoft.com/office/drawing/2014/main" id="{C4B20665-FAAC-4381-8EBD-09E38DEC8A42}"/>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57B5FB8A-762A-43F8-9B89-BA2BE7A9AB48}"/>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Editable model data: (0, 0), (1, 4), …, (3, 8), (4, 0).</a:t>
            </a:r>
          </a:p>
        </p:txBody>
      </p:sp>
      <p:sp>
        <p:nvSpPr>
          <p:cNvPr id="9" name="graph-scale">
            <a:extLst>
              <a:ext uri="{FF2B5EF4-FFF2-40B4-BE49-F238E27FC236}">
                <a16:creationId xmlns:a16="http://schemas.microsoft.com/office/drawing/2014/main" id="{6A545D09-D97E-4A34-A45A-21D512AD4B94}"/>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0–8 N. Axes: Position / m; Force / N.</a:t>
            </a:r>
          </a:p>
        </p:txBody>
      </p:sp>
      <p:sp>
        <p:nvSpPr>
          <p:cNvPr id="10" name="chart-frame">
            <a:extLst>
              <a:ext uri="{FF2B5EF4-FFF2-40B4-BE49-F238E27FC236}">
                <a16:creationId xmlns:a16="http://schemas.microsoft.com/office/drawing/2014/main" id="{BF45974D-7A47-447F-B02A-8061D06F57B3}"/>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87644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5F39C696-91AD-4B22-AF88-26248977C98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3 · AP PHYSICS 1: ALGEBRA-BASED</a:t>
            </a:r>
          </a:p>
        </p:txBody>
      </p:sp>
      <p:sp>
        <p:nvSpPr>
          <p:cNvPr id="2" name="page-number">
            <a:extLst>
              <a:ext uri="{FF2B5EF4-FFF2-40B4-BE49-F238E27FC236}">
                <a16:creationId xmlns:a16="http://schemas.microsoft.com/office/drawing/2014/main" id="{F0243DF5-6903-436B-9D21-70E84D4A179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D518AC47-020D-444B-9540-8BF1BD6468FC}"/>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C2FB76FF-8C4D-4486-902C-D5C498C6A81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AP1-U3 · 18–23%</a:t>
            </a:r>
          </a:p>
        </p:txBody>
      </p:sp>
      <p:sp>
        <p:nvSpPr>
          <p:cNvPr id="5" name="slide-title">
            <a:extLst>
              <a:ext uri="{FF2B5EF4-FFF2-40B4-BE49-F238E27FC236}">
                <a16:creationId xmlns:a16="http://schemas.microsoft.com/office/drawing/2014/main" id="{6D46FCC4-57BA-458F-9803-B8A1D36E729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problem: model → equation → answer</a:t>
            </a:r>
          </a:p>
        </p:txBody>
      </p:sp>
      <p:sp>
        <p:nvSpPr>
          <p:cNvPr id="6" name="worked-label">
            <a:extLst>
              <a:ext uri="{FF2B5EF4-FFF2-40B4-BE49-F238E27FC236}">
                <a16:creationId xmlns:a16="http://schemas.microsoft.com/office/drawing/2014/main" id="{440182FB-9A29-44BE-92BC-DCA5587EDD2B}"/>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ALGEBRA-BASED · FULLY WORKED PROBLEM · SHOW THE METHOD</a:t>
            </a:r>
          </a:p>
        </p:txBody>
      </p:sp>
      <p:sp>
        <p:nvSpPr>
          <p:cNvPr id="7" name="problem-frame">
            <a:extLst>
              <a:ext uri="{FF2B5EF4-FFF2-40B4-BE49-F238E27FC236}">
                <a16:creationId xmlns:a16="http://schemas.microsoft.com/office/drawing/2014/main" id="{BD9B82AF-0A4C-4ECA-9C4B-FBF4B3C90E0A}"/>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87CAABB4-472D-4230-8AF7-54CDCF583A12}"/>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2.0 kg cart speeds up from 3.0 m/s to 7.0 m/s. Find the net work.</a:t>
            </a:r>
          </a:p>
        </p:txBody>
      </p:sp>
      <p:sp>
        <p:nvSpPr>
          <p:cNvPr id="9" name="step-label-1">
            <a:extLst>
              <a:ext uri="{FF2B5EF4-FFF2-40B4-BE49-F238E27FC236}">
                <a16:creationId xmlns:a16="http://schemas.microsoft.com/office/drawing/2014/main" id="{BDD884FF-5DBF-4644-BA1B-0CF32F6C6DC9}"/>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1</a:t>
            </a:r>
          </a:p>
        </p:txBody>
      </p:sp>
      <p:sp>
        <p:nvSpPr>
          <p:cNvPr id="10" name="rule-190-358">
            <a:extLst>
              <a:ext uri="{FF2B5EF4-FFF2-40B4-BE49-F238E27FC236}">
                <a16:creationId xmlns:a16="http://schemas.microsoft.com/office/drawing/2014/main" id="{6428B2CE-56EB-4E7A-83C7-666A3FA702FC}"/>
              </a:ext>
            </a:extLst>
          </p:cNvPr>
          <p:cNvSpPr>
            <a:spLocks noGrp="1"/>
          </p:cNvSpPr>
          <p:nvPr/>
        </p:nvSpPr>
        <p:spPr>
          <a:xfrm>
            <a:off x="1809750" y="3409950"/>
            <a:ext cx="381000" cy="19050"/>
          </a:xfrm>
          <a:prstGeom prst="rect">
            <a:avLst/>
          </a:prstGeom>
          <a:solidFill>
            <a:srgbClr val="B83724"/>
          </a:solidFill>
          <a:ln w="0">
            <a:noFill/>
            <a:prstDash val="solid"/>
          </a:ln>
        </p:spPr>
      </p:sp>
      <p:sp>
        <p:nvSpPr>
          <p:cNvPr id="11" name="step-text-1">
            <a:extLst>
              <a:ext uri="{FF2B5EF4-FFF2-40B4-BE49-F238E27FC236}">
                <a16:creationId xmlns:a16="http://schemas.microsoft.com/office/drawing/2014/main" id="{23DB0C2F-C6F3-4FCA-A7FD-B19043CBD084}"/>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Use the work–energy theorem Wnet = ΔK.</a:t>
            </a:r>
          </a:p>
        </p:txBody>
      </p:sp>
      <p:sp>
        <p:nvSpPr>
          <p:cNvPr id="12" name="step-label-2">
            <a:extLst>
              <a:ext uri="{FF2B5EF4-FFF2-40B4-BE49-F238E27FC236}">
                <a16:creationId xmlns:a16="http://schemas.microsoft.com/office/drawing/2014/main" id="{885B7649-D78C-4CEA-94B2-FBEF468436E7}"/>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2</a:t>
            </a:r>
          </a:p>
        </p:txBody>
      </p:sp>
      <p:sp>
        <p:nvSpPr>
          <p:cNvPr id="13" name="rule-190-430">
            <a:extLst>
              <a:ext uri="{FF2B5EF4-FFF2-40B4-BE49-F238E27FC236}">
                <a16:creationId xmlns:a16="http://schemas.microsoft.com/office/drawing/2014/main" id="{392AD8D3-0B03-40C4-B008-756133131888}"/>
              </a:ext>
            </a:extLst>
          </p:cNvPr>
          <p:cNvSpPr>
            <a:spLocks noGrp="1"/>
          </p:cNvSpPr>
          <p:nvPr/>
        </p:nvSpPr>
        <p:spPr>
          <a:xfrm>
            <a:off x="1809750" y="4095750"/>
            <a:ext cx="381000" cy="19050"/>
          </a:xfrm>
          <a:prstGeom prst="rect">
            <a:avLst/>
          </a:prstGeom>
          <a:solidFill>
            <a:srgbClr val="B83724"/>
          </a:solidFill>
          <a:ln w="0">
            <a:noFill/>
            <a:prstDash val="solid"/>
          </a:ln>
        </p:spPr>
      </p:sp>
      <p:sp>
        <p:nvSpPr>
          <p:cNvPr id="14" name="step-text-2">
            <a:extLst>
              <a:ext uri="{FF2B5EF4-FFF2-40B4-BE49-F238E27FC236}">
                <a16:creationId xmlns:a16="http://schemas.microsoft.com/office/drawing/2014/main" id="{A627EC3C-610D-45AB-89D9-5234BF9B11BA}"/>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Compute ½m(vf² − vi²).</a:t>
            </a:r>
          </a:p>
        </p:txBody>
      </p:sp>
      <p:sp>
        <p:nvSpPr>
          <p:cNvPr id="15" name="step-label-3">
            <a:extLst>
              <a:ext uri="{FF2B5EF4-FFF2-40B4-BE49-F238E27FC236}">
                <a16:creationId xmlns:a16="http://schemas.microsoft.com/office/drawing/2014/main" id="{F5257EFB-A267-4BA5-8969-B05BA5AFCE65}"/>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3</a:t>
            </a:r>
          </a:p>
        </p:txBody>
      </p:sp>
      <p:sp>
        <p:nvSpPr>
          <p:cNvPr id="16" name="rule-190-502">
            <a:extLst>
              <a:ext uri="{FF2B5EF4-FFF2-40B4-BE49-F238E27FC236}">
                <a16:creationId xmlns:a16="http://schemas.microsoft.com/office/drawing/2014/main" id="{FC75D2DB-BD71-4447-B2DE-4B8B5F5FF791}"/>
              </a:ext>
            </a:extLst>
          </p:cNvPr>
          <p:cNvSpPr>
            <a:spLocks noGrp="1"/>
          </p:cNvSpPr>
          <p:nvPr/>
        </p:nvSpPr>
        <p:spPr>
          <a:xfrm>
            <a:off x="1809750" y="4781550"/>
            <a:ext cx="381000" cy="19050"/>
          </a:xfrm>
          <a:prstGeom prst="rect">
            <a:avLst/>
          </a:prstGeom>
          <a:solidFill>
            <a:srgbClr val="B83724"/>
          </a:solidFill>
          <a:ln w="0">
            <a:noFill/>
            <a:prstDash val="solid"/>
          </a:ln>
        </p:spPr>
      </p:sp>
      <p:sp>
        <p:nvSpPr>
          <p:cNvPr id="17" name="step-text-3">
            <a:extLst>
              <a:ext uri="{FF2B5EF4-FFF2-40B4-BE49-F238E27FC236}">
                <a16:creationId xmlns:a16="http://schemas.microsoft.com/office/drawing/2014/main" id="{B373AB53-6607-496C-8A1A-1ACF720C0BC8}"/>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Substitute: 0.5(2.0)(49 − 9).</a:t>
            </a:r>
          </a:p>
        </p:txBody>
      </p:sp>
      <p:sp>
        <p:nvSpPr>
          <p:cNvPr id="18" name="answer-frame">
            <a:extLst>
              <a:ext uri="{FF2B5EF4-FFF2-40B4-BE49-F238E27FC236}">
                <a16:creationId xmlns:a16="http://schemas.microsoft.com/office/drawing/2014/main" id="{712D4EBF-CD4F-49A3-9AEA-E1E085BC883C}"/>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0EDC0DA5-4BCF-4333-A8E0-904A217E11E4}"/>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Wnet = 40 J.</a:t>
            </a:r>
          </a:p>
        </p:txBody>
      </p:sp>
    </p:spTree>
    <p:extLst>
      <p:ext uri="{BB962C8B-B14F-4D97-AF65-F5344CB8AC3E}">
        <p14:creationId xmlns:p14="http://schemas.microsoft.com/office/powerpoint/2010/main" val="57211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6E223595-0F39-463E-B2BB-BE2E6D61DB7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3 · AP PHYSICS 1: ALGEBRA-BASED</a:t>
            </a:r>
          </a:p>
        </p:txBody>
      </p:sp>
      <p:sp>
        <p:nvSpPr>
          <p:cNvPr id="2" name="page-number">
            <a:extLst>
              <a:ext uri="{FF2B5EF4-FFF2-40B4-BE49-F238E27FC236}">
                <a16:creationId xmlns:a16="http://schemas.microsoft.com/office/drawing/2014/main" id="{FF38199F-D45A-4096-A1E3-345784A5DBE3}"/>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0B1110D2-F60F-4544-9C64-5FE24C0DA381}"/>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BAE06868-C993-4CEF-B86E-66D21B1DD9E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AP1-U3 · 18–23%</a:t>
            </a:r>
          </a:p>
        </p:txBody>
      </p:sp>
      <p:sp>
        <p:nvSpPr>
          <p:cNvPr id="5" name="slide-title">
            <a:extLst>
              <a:ext uri="{FF2B5EF4-FFF2-40B4-BE49-F238E27FC236}">
                <a16:creationId xmlns:a16="http://schemas.microsoft.com/office/drawing/2014/main" id="{16E22435-FBA8-4D3A-B707-721747B02CE1}"/>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Guided problem: finish the reasoning</a:t>
            </a:r>
          </a:p>
        </p:txBody>
      </p:sp>
      <p:sp>
        <p:nvSpPr>
          <p:cNvPr id="6" name="worked-label">
            <a:extLst>
              <a:ext uri="{FF2B5EF4-FFF2-40B4-BE49-F238E27FC236}">
                <a16:creationId xmlns:a16="http://schemas.microsoft.com/office/drawing/2014/main" id="{EABEF075-7FA1-438F-B56D-8E68CAA8CE71}"/>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ALGEBRA-BASED · GUIDED WORKED PROBLEM · TRY EACH STEP BEFORE READING ON</a:t>
            </a:r>
          </a:p>
        </p:txBody>
      </p:sp>
      <p:sp>
        <p:nvSpPr>
          <p:cNvPr id="7" name="problem-frame">
            <a:extLst>
              <a:ext uri="{FF2B5EF4-FFF2-40B4-BE49-F238E27FC236}">
                <a16:creationId xmlns:a16="http://schemas.microsoft.com/office/drawing/2014/main" id="{B8B5AC88-5823-4CA5-971F-11F8E24F3F60}"/>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5D7FB8D5-F5DE-46E9-8902-AA91D1849377}"/>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1.5 kg book is lifted 2.0 m in 1.2 s at constant speed. Find work done by the lifter and average power. Use g = 9.8 m/s².</a:t>
            </a:r>
          </a:p>
        </p:txBody>
      </p:sp>
      <p:sp>
        <p:nvSpPr>
          <p:cNvPr id="9" name="step-label-1">
            <a:extLst>
              <a:ext uri="{FF2B5EF4-FFF2-40B4-BE49-F238E27FC236}">
                <a16:creationId xmlns:a16="http://schemas.microsoft.com/office/drawing/2014/main" id="{B1D1336A-E615-4264-93DB-E6826C37266C}"/>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1</a:t>
            </a:r>
          </a:p>
        </p:txBody>
      </p:sp>
      <p:sp>
        <p:nvSpPr>
          <p:cNvPr id="10" name="rule-190-358">
            <a:extLst>
              <a:ext uri="{FF2B5EF4-FFF2-40B4-BE49-F238E27FC236}">
                <a16:creationId xmlns:a16="http://schemas.microsoft.com/office/drawing/2014/main" id="{E4171A89-06E9-465F-BDC9-BB3D12549E99}"/>
              </a:ext>
            </a:extLst>
          </p:cNvPr>
          <p:cNvSpPr>
            <a:spLocks noGrp="1"/>
          </p:cNvSpPr>
          <p:nvPr/>
        </p:nvSpPr>
        <p:spPr>
          <a:xfrm>
            <a:off x="1809750" y="3409950"/>
            <a:ext cx="381000" cy="19050"/>
          </a:xfrm>
          <a:prstGeom prst="rect">
            <a:avLst/>
          </a:prstGeom>
          <a:solidFill>
            <a:srgbClr val="B83724"/>
          </a:solidFill>
          <a:ln w="0">
            <a:noFill/>
            <a:prstDash val="solid"/>
          </a:ln>
        </p:spPr>
      </p:sp>
      <p:sp>
        <p:nvSpPr>
          <p:cNvPr id="11" name="step-text-1">
            <a:extLst>
              <a:ext uri="{FF2B5EF4-FFF2-40B4-BE49-F238E27FC236}">
                <a16:creationId xmlns:a16="http://schemas.microsoft.com/office/drawing/2014/main" id="{1B0BDFB2-8163-40CE-9B1B-9AD1C0E3DC4F}"/>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W = mgh = 1.5(9.8)(2.0)</a:t>
            </a:r>
          </a:p>
        </p:txBody>
      </p:sp>
      <p:sp>
        <p:nvSpPr>
          <p:cNvPr id="12" name="step-label-2">
            <a:extLst>
              <a:ext uri="{FF2B5EF4-FFF2-40B4-BE49-F238E27FC236}">
                <a16:creationId xmlns:a16="http://schemas.microsoft.com/office/drawing/2014/main" id="{9BFAFB4F-5886-47E5-8317-9058077C7DD7}"/>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2</a:t>
            </a:r>
          </a:p>
        </p:txBody>
      </p:sp>
      <p:sp>
        <p:nvSpPr>
          <p:cNvPr id="13" name="rule-190-430">
            <a:extLst>
              <a:ext uri="{FF2B5EF4-FFF2-40B4-BE49-F238E27FC236}">
                <a16:creationId xmlns:a16="http://schemas.microsoft.com/office/drawing/2014/main" id="{FEEE928E-72A0-49F9-B2F9-9E42763A7EF4}"/>
              </a:ext>
            </a:extLst>
          </p:cNvPr>
          <p:cNvSpPr>
            <a:spLocks noGrp="1"/>
          </p:cNvSpPr>
          <p:nvPr/>
        </p:nvSpPr>
        <p:spPr>
          <a:xfrm>
            <a:off x="1809750" y="4095750"/>
            <a:ext cx="381000" cy="19050"/>
          </a:xfrm>
          <a:prstGeom prst="rect">
            <a:avLst/>
          </a:prstGeom>
          <a:solidFill>
            <a:srgbClr val="B83724"/>
          </a:solidFill>
          <a:ln w="0">
            <a:noFill/>
            <a:prstDash val="solid"/>
          </a:ln>
        </p:spPr>
      </p:sp>
      <p:sp>
        <p:nvSpPr>
          <p:cNvPr id="14" name="step-text-2">
            <a:extLst>
              <a:ext uri="{FF2B5EF4-FFF2-40B4-BE49-F238E27FC236}">
                <a16:creationId xmlns:a16="http://schemas.microsoft.com/office/drawing/2014/main" id="{7E3B2667-C979-4A7B-A596-E879627A28CD}"/>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P = W/Δt</a:t>
            </a:r>
          </a:p>
        </p:txBody>
      </p:sp>
      <p:sp>
        <p:nvSpPr>
          <p:cNvPr id="15" name="step-label-3">
            <a:extLst>
              <a:ext uri="{FF2B5EF4-FFF2-40B4-BE49-F238E27FC236}">
                <a16:creationId xmlns:a16="http://schemas.microsoft.com/office/drawing/2014/main" id="{2EDF03E0-6A73-4D1E-A481-AC6D1B3FEAC7}"/>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3</a:t>
            </a:r>
          </a:p>
        </p:txBody>
      </p:sp>
      <p:sp>
        <p:nvSpPr>
          <p:cNvPr id="16" name="rule-190-502">
            <a:extLst>
              <a:ext uri="{FF2B5EF4-FFF2-40B4-BE49-F238E27FC236}">
                <a16:creationId xmlns:a16="http://schemas.microsoft.com/office/drawing/2014/main" id="{C4F2AB6D-7E29-4704-9C0C-7D3DE802D30A}"/>
              </a:ext>
            </a:extLst>
          </p:cNvPr>
          <p:cNvSpPr>
            <a:spLocks noGrp="1"/>
          </p:cNvSpPr>
          <p:nvPr/>
        </p:nvSpPr>
        <p:spPr>
          <a:xfrm>
            <a:off x="1809750" y="4781550"/>
            <a:ext cx="381000" cy="19050"/>
          </a:xfrm>
          <a:prstGeom prst="rect">
            <a:avLst/>
          </a:prstGeom>
          <a:solidFill>
            <a:srgbClr val="B83724"/>
          </a:solidFill>
          <a:ln w="0">
            <a:noFill/>
            <a:prstDash val="solid"/>
          </a:ln>
        </p:spPr>
      </p:sp>
      <p:sp>
        <p:nvSpPr>
          <p:cNvPr id="17" name="step-text-3">
            <a:extLst>
              <a:ext uri="{FF2B5EF4-FFF2-40B4-BE49-F238E27FC236}">
                <a16:creationId xmlns:a16="http://schemas.microsoft.com/office/drawing/2014/main" id="{59C4D43F-677A-42CF-B9B1-E0181014008D}"/>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58C401C2-DB5E-4F79-ABD8-F384F83802A3}"/>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3BE1A8F8-46D6-4015-AB6B-79A0A3A476F8}"/>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W = 29.4 J; P = 24.5 W.</a:t>
            </a:r>
          </a:p>
        </p:txBody>
      </p:sp>
    </p:spTree>
    <p:extLst>
      <p:ext uri="{BB962C8B-B14F-4D97-AF65-F5344CB8AC3E}">
        <p14:creationId xmlns:p14="http://schemas.microsoft.com/office/powerpoint/2010/main" val="2852042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455CB8A8-EC07-4C93-8D5E-5028A4726360}"/>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AP1 · UNIT 3 · AP PHYSICS 1: ALGEBRA-BASED</a:t>
            </a:r>
          </a:p>
        </p:txBody>
      </p:sp>
      <p:sp>
        <p:nvSpPr>
          <p:cNvPr id="2" name="page-number">
            <a:extLst>
              <a:ext uri="{FF2B5EF4-FFF2-40B4-BE49-F238E27FC236}">
                <a16:creationId xmlns:a16="http://schemas.microsoft.com/office/drawing/2014/main" id="{B4E40C46-9FE8-4DD6-812D-A25FF06D675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EDA11B63-B9AE-43E8-9862-B18F81DD7727}"/>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DD97D3CE-CC37-4740-A36C-B998129782A1}"/>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AP1-U3 · 18–23%</a:t>
            </a:r>
          </a:p>
        </p:txBody>
      </p:sp>
      <p:sp>
        <p:nvSpPr>
          <p:cNvPr id="5" name="slide-title">
            <a:extLst>
              <a:ext uri="{FF2B5EF4-FFF2-40B4-BE49-F238E27FC236}">
                <a16:creationId xmlns:a16="http://schemas.microsoft.com/office/drawing/2014/main" id="{187DC3B7-F3B2-4FB6-83D9-D40976B9E896}"/>
              </a:ext>
            </a:extLst>
          </p:cNvPr>
          <p:cNvSpPr>
            <a:spLocks noGrp="1"/>
          </p:cNvSpPr>
          <p:nvPr/>
        </p:nvSpPr>
        <p:spPr>
          <a:xfrm>
            <a:off x="666750" y="685800"/>
            <a:ext cx="10858500" cy="952500"/>
          </a:xfrm>
          <a:prstGeom prst="rect">
            <a:avLst/>
          </a:prstGeom>
          <a:noFill/>
          <a:ln w="0">
            <a:noFill/>
            <a:prstDash val="solid"/>
          </a:ln>
        </p:spPr>
        <p:txBody>
          <a:bodyPr/>
          <a:lstStyle/>
          <a:p>
            <a:endParaRPr/>
          </a:p>
        </p:txBody>
      </p:sp>
      <p:sp>
        <p:nvSpPr>
          <p:cNvPr id="6" name="activity-format">
            <a:extLst>
              <a:ext uri="{FF2B5EF4-FFF2-40B4-BE49-F238E27FC236}">
                <a16:creationId xmlns:a16="http://schemas.microsoft.com/office/drawing/2014/main" id="{70B4C224-AA8A-43A8-B567-B72297413844}"/>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CLASS ACTIVITY · AP SCIENCE-PRACTICE ACTIVITY</a:t>
            </a:r>
          </a:p>
        </p:txBody>
      </p:sp>
      <p:sp>
        <p:nvSpPr>
          <p:cNvPr id="7" name="materials-label">
            <a:extLst>
              <a:ext uri="{FF2B5EF4-FFF2-40B4-BE49-F238E27FC236}">
                <a16:creationId xmlns:a16="http://schemas.microsoft.com/office/drawing/2014/main" id="{3769D0BC-768B-4CF1-804B-7CDF5C04A0CF}"/>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YOU NEED</a:t>
            </a:r>
          </a:p>
        </p:txBody>
      </p:sp>
      <p:sp>
        <p:nvSpPr>
          <p:cNvPr id="8" name="materials">
            <a:extLst>
              <a:ext uri="{FF2B5EF4-FFF2-40B4-BE49-F238E27FC236}">
                <a16:creationId xmlns:a16="http://schemas.microsoft.com/office/drawing/2014/main" id="{A0345E1F-7C90-4686-B5DE-D96675B2E967}"/>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editable slide • mini-whiteboards • calculator when useful</a:t>
            </a:r>
          </a:p>
        </p:txBody>
      </p:sp>
      <p:sp>
        <p:nvSpPr>
          <p:cNvPr id="9" name="activity-step-1">
            <a:extLst>
              <a:ext uri="{FF2B5EF4-FFF2-40B4-BE49-F238E27FC236}">
                <a16:creationId xmlns:a16="http://schemas.microsoft.com/office/drawing/2014/main" id="{E20FEAB9-7001-44B9-A489-35BF399C3069}"/>
              </a:ext>
            </a:extLst>
          </p:cNvPr>
          <p:cNvSpPr>
            <a:spLocks noGrp="1"/>
          </p:cNvSpPr>
          <p:nvPr/>
        </p:nvSpPr>
        <p:spPr>
          <a:xfrm>
            <a:off x="4905375" y="2143125"/>
            <a:ext cx="514350" cy="514350"/>
          </a:xfrm>
          <a:prstGeom prst="ellipse">
            <a:avLst/>
          </a:prstGeom>
          <a:solidFill>
            <a:srgbClr val="F45B43"/>
          </a:solidFill>
          <a:ln w="0">
            <a:noFill/>
            <a:prstDash val="solid"/>
          </a:ln>
        </p:spPr>
      </p:sp>
      <p:sp>
        <p:nvSpPr>
          <p:cNvPr id="10" name="activity-step-number-1">
            <a:extLst>
              <a:ext uri="{FF2B5EF4-FFF2-40B4-BE49-F238E27FC236}">
                <a16:creationId xmlns:a16="http://schemas.microsoft.com/office/drawing/2014/main" id="{ADDD9C35-2BC6-45D1-97B1-B51702601F12}"/>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E8B8C52D-1DD8-441E-B1FD-8F2FE99E36E6}"/>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Teams receive three moments in a motion scenario.</a:t>
            </a:r>
          </a:p>
        </p:txBody>
      </p:sp>
      <p:sp>
        <p:nvSpPr>
          <p:cNvPr id="12" name="activity-step-2">
            <a:extLst>
              <a:ext uri="{FF2B5EF4-FFF2-40B4-BE49-F238E27FC236}">
                <a16:creationId xmlns:a16="http://schemas.microsoft.com/office/drawing/2014/main" id="{B44614A3-7AF8-4EB1-B728-385E146CDB3F}"/>
              </a:ext>
            </a:extLst>
          </p:cNvPr>
          <p:cNvSpPr>
            <a:spLocks noGrp="1"/>
          </p:cNvSpPr>
          <p:nvPr/>
        </p:nvSpPr>
        <p:spPr>
          <a:xfrm>
            <a:off x="4905375" y="3209925"/>
            <a:ext cx="514350" cy="514350"/>
          </a:xfrm>
          <a:prstGeom prst="ellipse">
            <a:avLst/>
          </a:prstGeom>
          <a:solidFill>
            <a:srgbClr val="F45B43"/>
          </a:solidFill>
          <a:ln w="0">
            <a:noFill/>
            <a:prstDash val="solid"/>
          </a:ln>
        </p:spPr>
      </p:sp>
      <p:sp>
        <p:nvSpPr>
          <p:cNvPr id="13" name="activity-step-number-2">
            <a:extLst>
              <a:ext uri="{FF2B5EF4-FFF2-40B4-BE49-F238E27FC236}">
                <a16:creationId xmlns:a16="http://schemas.microsoft.com/office/drawing/2014/main" id="{74E2C4A9-8841-4EED-8718-90426CA2A114}"/>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78EB4CD1-48B2-4557-B348-5BD5BDC9DE01}"/>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Draw energy bars using one consistent system.</a:t>
            </a:r>
          </a:p>
        </p:txBody>
      </p:sp>
      <p:sp>
        <p:nvSpPr>
          <p:cNvPr id="15" name="activity-step-3">
            <a:extLst>
              <a:ext uri="{FF2B5EF4-FFF2-40B4-BE49-F238E27FC236}">
                <a16:creationId xmlns:a16="http://schemas.microsoft.com/office/drawing/2014/main" id="{AEEE63D5-DD3C-428A-B424-F3135937C8CD}"/>
              </a:ext>
            </a:extLst>
          </p:cNvPr>
          <p:cNvSpPr>
            <a:spLocks noGrp="1"/>
          </p:cNvSpPr>
          <p:nvPr/>
        </p:nvSpPr>
        <p:spPr>
          <a:xfrm>
            <a:off x="4905375" y="4276725"/>
            <a:ext cx="514350" cy="514350"/>
          </a:xfrm>
          <a:prstGeom prst="ellipse">
            <a:avLst/>
          </a:prstGeom>
          <a:solidFill>
            <a:srgbClr val="F45B43"/>
          </a:solidFill>
          <a:ln w="0">
            <a:noFill/>
            <a:prstDash val="solid"/>
          </a:ln>
        </p:spPr>
      </p:sp>
      <p:sp>
        <p:nvSpPr>
          <p:cNvPr id="16" name="activity-step-number-3">
            <a:extLst>
              <a:ext uri="{FF2B5EF4-FFF2-40B4-BE49-F238E27FC236}">
                <a16:creationId xmlns:a16="http://schemas.microsoft.com/office/drawing/2014/main" id="{45242A4C-CD4F-4C9C-BBF7-374AA075A78C}"/>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C44B57DC-1A7A-47BD-A5E8-5F93F20A2479}"/>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Defend where energy enters, leaves or changes form.</a:t>
            </a:r>
          </a:p>
        </p:txBody>
      </p:sp>
      <p:sp>
        <p:nvSpPr>
          <p:cNvPr id="18" name="rule-70-518">
            <a:extLst>
              <a:ext uri="{FF2B5EF4-FFF2-40B4-BE49-F238E27FC236}">
                <a16:creationId xmlns:a16="http://schemas.microsoft.com/office/drawing/2014/main" id="{3C100B5D-C3F4-457E-AEAD-429BFCBF31EF}"/>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07759E45-63B0-4653-BFC5-BF241E9A775C}"/>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F45B43"/>
                </a:solidFill>
              </a:defRPr>
            </a:pPr>
            <a:r>
              <a:rPr sz="1875" b="1" i="0">
                <a:solidFill>
                  <a:srgbClr val="F45B43"/>
                </a:solidFill>
              </a:rPr>
              <a:t>Success check: Every change is linked to work or an energy transfer across the boundary.</a:t>
            </a:r>
          </a:p>
        </p:txBody>
      </p:sp>
    </p:spTree>
    <p:extLst>
      <p:ext uri="{BB962C8B-B14F-4D97-AF65-F5344CB8AC3E}">
        <p14:creationId xmlns:p14="http://schemas.microsoft.com/office/powerpoint/2010/main" val="16460681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45B43"/>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163E45B4-3BBD-47E0-8D92-DB6F6BA1351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AP1 · UNIT 3 · AP PHYSICS 1: ALGEBRA-BASED</a:t>
            </a:r>
          </a:p>
        </p:txBody>
      </p:sp>
      <p:sp>
        <p:nvSpPr>
          <p:cNvPr id="2" name="page-number">
            <a:extLst>
              <a:ext uri="{FF2B5EF4-FFF2-40B4-BE49-F238E27FC236}">
                <a16:creationId xmlns:a16="http://schemas.microsoft.com/office/drawing/2014/main" id="{580A3532-874F-43E8-B12C-C9CB8CD7694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578098F1-FAC6-4380-BFE3-DAF6C6BA5169}"/>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B099D9F5-85C4-4D83-880C-437EADB7269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COLLEGE BOARD AP PHYSICS · AP1-U3 · 18–23%</a:t>
            </a:r>
          </a:p>
        </p:txBody>
      </p:sp>
      <p:sp>
        <p:nvSpPr>
          <p:cNvPr id="5" name="misconception-label">
            <a:extLst>
              <a:ext uri="{FF2B5EF4-FFF2-40B4-BE49-F238E27FC236}">
                <a16:creationId xmlns:a16="http://schemas.microsoft.com/office/drawing/2014/main" id="{B2318BDB-CE36-41C0-A97E-F6F77252E6AB}"/>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CC2461DD-5B8A-4167-8F83-FCA060B39F64}"/>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“If an object moves, every force on it does positive work.”</a:t>
            </a:r>
          </a:p>
        </p:txBody>
      </p:sp>
      <p:sp>
        <p:nvSpPr>
          <p:cNvPr id="7" name="correction-frame">
            <a:extLst>
              <a:ext uri="{FF2B5EF4-FFF2-40B4-BE49-F238E27FC236}">
                <a16:creationId xmlns:a16="http://schemas.microsoft.com/office/drawing/2014/main" id="{9D830B64-423D-40CE-A5BD-107318C1DDBA}"/>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9D816F11-2CDA-41E8-9DB8-E5D7EBF1EE9D}"/>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A force can do positive, negative or zero work depending on its direction relative to displacement.</a:t>
            </a:r>
          </a:p>
        </p:txBody>
      </p:sp>
      <p:sp>
        <p:nvSpPr>
          <p:cNvPr id="9" name="humor-line">
            <a:extLst>
              <a:ext uri="{FF2B5EF4-FFF2-40B4-BE49-F238E27FC236}">
                <a16:creationId xmlns:a16="http://schemas.microsoft.com/office/drawing/2014/main" id="{82FBFED7-A25A-4482-8A9B-662C50BEB3D3}"/>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Normal force often works a full shift while doing zero work.</a:t>
            </a:r>
          </a:p>
        </p:txBody>
      </p:sp>
      <p:sp>
        <p:nvSpPr>
          <p:cNvPr id="10" name="misconception-check">
            <a:extLst>
              <a:ext uri="{FF2B5EF4-FFF2-40B4-BE49-F238E27FC236}">
                <a16:creationId xmlns:a16="http://schemas.microsoft.com/office/drawing/2014/main" id="{72A8B24D-5689-4B3A-8A2D-26A68C69C798}"/>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What work does a horizontal table’s normal force do on a sliding puck?</a:t>
            </a:r>
          </a:p>
        </p:txBody>
      </p:sp>
    </p:spTree>
    <p:extLst>
      <p:ext uri="{BB962C8B-B14F-4D97-AF65-F5344CB8AC3E}">
        <p14:creationId xmlns:p14="http://schemas.microsoft.com/office/powerpoint/2010/main" val="1137059425"/>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5713</Words>
  <Application>Microsoft Office PowerPoint</Application>
  <DocSecurity>0</DocSecurity>
  <PresentationFormat>Widescreen</PresentationFormat>
  <Paragraphs>393</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2026-08-14T20:14:34Z</dcterms:created>
  <dcterms:modified xsi:type="dcterms:W3CDTF">2026-08-15T16:01:14Z</dcterms:modified>
</cp:coreProperties>
</file>