
<file path=[Content_Types].xml><?xml version="1.0" encoding="utf-8"?>
<Types xmlns="http://schemas.openxmlformats.org/package/2006/content-types">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charts/chart1.xml" ContentType="application/vnd.openxmlformats-officedocument.drawingml.chart+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5"/>
  </p:notesMasterIdLst>
  <p:sldIdLst>
    <p:sldId id="256" r:id="rId2"/>
    <p:sldId id="257" r:id="rId3"/>
    <p:sldId id="258" r:id="rId4"/>
    <p:sldId id="268" r:id="rId5"/>
    <p:sldId id="259" r:id="rId6"/>
    <p:sldId id="260" r:id="rId7"/>
    <p:sldId id="261" r:id="rId8"/>
    <p:sldId id="262" r:id="rId9"/>
    <p:sldId id="263" r:id="rId10"/>
    <p:sldId id="264" r:id="rId11"/>
    <p:sldId id="265" r:id="rId12"/>
    <p:sldId id="266" r:id="rId13"/>
    <p:sldId id="267" r:id="rId1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1"/>
  <c:lang val="en-US"/>
  <c:roundedCorners val="1"/>
  <c:style val="2"/>
  <c:chart>
    <c:autoTitleDeleted val="1"/>
    <c:plotArea>
      <c:layout/>
      <c:scatterChart>
        <c:scatterStyle val="lineMarker"/>
        <c:varyColors val="1"/>
        <c:ser>
          <c:idx val="0"/>
          <c:order val="0"/>
          <c:tx>
            <c:v>Cart velocity</c:v>
          </c:tx>
          <c:spPr>
            <a:ln w="28575">
              <a:solidFill>
                <a:srgbClr val="B83724"/>
              </a:solidFill>
              <a:prstDash val="solid"/>
            </a:ln>
          </c:spPr>
          <c:marker>
            <c:symbol val="circle"/>
            <c:size val="7"/>
            <c:spPr>
              <a:solidFill>
                <a:srgbClr val="B83724"/>
              </a:solidFill>
            </c:spPr>
          </c:marker>
          <c:xVal>
            <c:numLit>
              <c:formatCode>General</c:formatCode>
              <c:ptCount val="5"/>
              <c:pt idx="0">
                <c:v>0</c:v>
              </c:pt>
              <c:pt idx="1">
                <c:v>1</c:v>
              </c:pt>
              <c:pt idx="2">
                <c:v>2</c:v>
              </c:pt>
              <c:pt idx="3">
                <c:v>3</c:v>
              </c:pt>
              <c:pt idx="4">
                <c:v>4</c:v>
              </c:pt>
            </c:numLit>
          </c:xVal>
          <c:yVal>
            <c:numLit>
              <c:formatCode>General</c:formatCode>
              <c:ptCount val="5"/>
              <c:pt idx="0">
                <c:v>2</c:v>
              </c:pt>
              <c:pt idx="1">
                <c:v>4</c:v>
              </c:pt>
              <c:pt idx="2">
                <c:v>6</c:v>
              </c:pt>
              <c:pt idx="3">
                <c:v>6</c:v>
              </c:pt>
              <c:pt idx="4">
                <c:v>3</c:v>
              </c:pt>
            </c:numLit>
          </c:yVal>
          <c:smooth val="0"/>
          <c:extLst>
            <c:ext xmlns:c16="http://schemas.microsoft.com/office/drawing/2014/chart" uri="{C3380CC4-5D6E-409C-BE32-E72D297353CC}">
              <c16:uniqueId val="{00000000-630B-4C0F-91CB-11AACBE46B59}"/>
            </c:ext>
          </c:extLst>
        </c:ser>
        <c:dLbls>
          <c:showLegendKey val="0"/>
          <c:showVal val="0"/>
          <c:showCatName val="0"/>
          <c:showSerName val="0"/>
          <c:showPercent val="0"/>
          <c:showBubbleSize val="0"/>
        </c:dLbls>
        <c:axId val="48650112"/>
        <c:axId val="48672768"/>
      </c:scatterChart>
      <c:valAx>
        <c:axId val="48672768"/>
        <c:scaling>
          <c:orientation val="minMax"/>
        </c:scaling>
        <c:delete val="0"/>
        <c:axPos val="l"/>
        <c:majorGridlines>
          <c:spPr>
            <a:ln w="9525">
              <a:solidFill>
                <a:srgbClr val="D6DED8"/>
              </a:solidFill>
              <a:prstDash val="solid"/>
            </a:ln>
          </c:spPr>
        </c:majorGridlines>
        <c:title>
          <c:tx>
            <c:rich>
              <a:bodyPr/>
              <a:lstStyle/>
              <a:p>
                <a:r>
                  <a:t>Velocity / m/s</a:t>
                </a:r>
              </a:p>
            </c:rich>
          </c:tx>
          <c:overlay val="0"/>
        </c:title>
        <c:numFmt formatCode="General" sourceLinked="1"/>
        <c:majorTickMark val="none"/>
        <c:minorTickMark val="none"/>
        <c:tickLblPos val="nextTo"/>
        <c:spPr>
          <a:ln w="9525">
            <a:solidFill>
              <a:srgbClr val="A9BBB4"/>
            </a:solidFill>
            <a:prstDash val="solid"/>
          </a:ln>
        </c:spPr>
        <c:txPr>
          <a:bodyPr anchorCtr="1"/>
          <a:lstStyle/>
          <a:p>
            <a:pPr>
              <a:defRPr sz="1650">
                <a:solidFill>
                  <a:srgbClr val="48635E"/>
                </a:solidFill>
              </a:defRPr>
            </a:pPr>
            <a:endParaRPr lang="en-US"/>
          </a:p>
        </c:txPr>
        <c:crossAx val="48650112"/>
        <c:crosses val="autoZero"/>
        <c:crossBetween val="midCat"/>
        <c:majorUnit val="1"/>
      </c:valAx>
      <c:valAx>
        <c:axId val="48650112"/>
        <c:scaling>
          <c:orientation val="minMax"/>
        </c:scaling>
        <c:delete val="0"/>
        <c:axPos val="b"/>
        <c:title>
          <c:tx>
            <c:rich>
              <a:bodyPr/>
              <a:lstStyle/>
              <a:p>
                <a:r>
                  <a:t>Time / s</a:t>
                </a:r>
              </a:p>
            </c:rich>
          </c:tx>
          <c:overlay val="0"/>
        </c:title>
        <c:numFmt formatCode="General" sourceLinked="1"/>
        <c:majorTickMark val="none"/>
        <c:minorTickMark val="none"/>
        <c:tickLblPos val="nextTo"/>
        <c:spPr>
          <a:ln w="9525">
            <a:solidFill>
              <a:srgbClr val="A9BBB4"/>
            </a:solidFill>
            <a:prstDash val="solid"/>
          </a:ln>
        </c:spPr>
        <c:txPr>
          <a:bodyPr anchorCtr="1"/>
          <a:lstStyle/>
          <a:p>
            <a:pPr>
              <a:defRPr sz="1650">
                <a:solidFill>
                  <a:srgbClr val="48635E"/>
                </a:solidFill>
              </a:defRPr>
            </a:pPr>
            <a:endParaRPr lang="en-US"/>
          </a:p>
        </c:txPr>
        <c:crossAx val="48672768"/>
        <c:crosses val="autoZero"/>
        <c:crossBetween val="midCat"/>
        <c:majorUnit val="1"/>
      </c:valAx>
      <c:spPr>
        <a:solidFill>
          <a:srgbClr val="FCFAF1"/>
        </a:solidFill>
        <a:ln w="0">
          <a:noFill/>
          <a:prstDash val="solid"/>
        </a:ln>
      </c:spPr>
    </c:plotArea>
    <c:plotVisOnly val="1"/>
    <c:dispBlanksAs val="zero"/>
    <c:showDLblsOverMax val="1"/>
  </c:chart>
  <c:spPr>
    <a:solidFill>
      <a:srgbClr val="FCFAF1"/>
    </a:solidFill>
    <a:ln w="0">
      <a:noFill/>
      <a:prstDash val="solid"/>
    </a:ln>
  </c:spPr>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p:cNvSpPr>
            <a:spLocks noGrp="1"/>
          </p:cNvSpPr>
          <p:nvPr>
            <p:ph type="hdr" sz="quarter"/>
          </p:nvPr>
        </p:nvSpPr>
        <p:spPr>
          <a:prstGeom prst="rect">
            <a:avLst/>
          </a:prstGeom>
        </p:spPr>
        <p:txBody>
          <a:bodyPr/>
          <a:lstStyle/>
          <a:p>
            <a:endParaRPr/>
          </a:p>
        </p:txBody>
      </p:sp>
      <p:sp>
        <p:nvSpPr>
          <p:cNvPr id="3" name="Date Placeholder"/>
          <p:cNvSpPr>
            <a:spLocks noGrp="1"/>
          </p:cNvSpPr>
          <p:nvPr>
            <p:ph type="dt" sz="quarter" idx="1"/>
          </p:nvPr>
        </p:nvSpPr>
        <p:spPr>
          <a:prstGeom prst="rect">
            <a:avLst/>
          </a:prstGeom>
        </p:spPr>
        <p:txBody>
          <a:bodyPr/>
          <a:lstStyle/>
          <a:p>
            <a:endParaRPr/>
          </a:p>
        </p:txBody>
      </p:sp>
      <p:sp>
        <p:nvSpPr>
          <p:cNvPr id="4" name="Slide Image Placeholder"/>
          <p:cNvSpPr>
            <a:spLocks noGrp="1" noRot="1" noChangeAspect="1"/>
          </p:cNvSpPr>
          <p:nvPr>
            <p:ph type="sldImg" idx="2"/>
          </p:nvPr>
        </p:nvSpPr>
        <p:spPr>
          <a:prstGeom prst="rect">
            <a:avLst/>
          </a:prstGeom>
        </p:spPr>
        <p:txBody>
          <a:bodyPr/>
          <a:lstStyle/>
          <a:p>
            <a:endParaRPr/>
          </a:p>
        </p:txBody>
      </p:sp>
      <p:sp>
        <p:nvSpPr>
          <p:cNvPr id="5" name="Notes Placeholder"/>
          <p:cNvSpPr>
            <a:spLocks noGrp="1"/>
          </p:cNvSpPr>
          <p:nvPr>
            <p:ph type="body" sz="quarter" idx="3"/>
          </p:nvPr>
        </p:nvSpPr>
        <p:spPr>
          <a:prstGeom prst="rect">
            <a:avLst/>
          </a:prstGeom>
        </p:spPr>
        <p:txBody>
          <a:bodyPr/>
          <a:lstStyle/>
          <a:p>
            <a:endParaRPr/>
          </a:p>
        </p:txBody>
      </p:sp>
      <p:sp>
        <p:nvSpPr>
          <p:cNvPr id="6" name="Footer Placeholder"/>
          <p:cNvSpPr>
            <a:spLocks noGrp="1"/>
          </p:cNvSpPr>
          <p:nvPr>
            <p:ph type="ftr" sz="quarter" idx="4"/>
          </p:nvPr>
        </p:nvSpPr>
        <p:spPr>
          <a:prstGeom prst="rect">
            <a:avLst/>
          </a:prstGeom>
        </p:spPr>
        <p:txBody>
          <a:bodyPr/>
          <a:lstStyle/>
          <a:p>
            <a:endParaRPr/>
          </a:p>
        </p:txBody>
      </p:sp>
      <p:sp>
        <p:nvSpPr>
          <p:cNvPr id="7" name="Slide Number Placeholder"/>
          <p:cNvSpPr>
            <a:spLocks noGrp="1"/>
          </p:cNvSpPr>
          <p:nvPr>
            <p:ph type="sldNum" sz="quarter" idx="5"/>
          </p:nvPr>
        </p:nvSpPr>
        <p:spPr>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lvl1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[Sources]</a:t>
            </a:r>
          </a:p>
          <a:p>
            <a:r>
              <a:t>AP Physics 1: Algebra-Based Course and Exam Description (Fall 2024 frameworks · current in 2026), https://apcentral.collegeboard.org/media/pdf/ap-physics-1-course-and-exam-description.pdf</a:t>
            </a:r>
          </a:p>
          <a:p>
            <a:r>
              <a:t>College Board course page, https://apcentral.collegeboard.org/courses/ap-physics-1</a:t>
            </a:r>
          </a:p>
          <a:p>
            <a:r>
              <a:t>GioPhysics lesson route, https://giophysics.com/chapter-1/kinematics-1d-part-1</a:t>
            </a:r>
          </a:p>
          <a:p>
            <a:r>
              <a:t>This deck uses original GioPhysics worked examples and AP-style questions; it does not reproduce College Board exam questions.</a:t>
            </a:r>
          </a:p>
          <a:p>
            <a:r>
              <a:t>[Visual description]</a:t>
            </a:r>
          </a:p>
          <a:p>
            <a:r>
              <a:t>A dark-green opening slide with the exact topic title “Kinematics”, an accent ring for group AP1, and a single hook question.</a:t>
            </a:r>
          </a:p>
          <a:p>
            <a:r>
              <a:t>[Teacher cue]</a:t>
            </a:r>
          </a:p>
          <a:p>
            <a:r>
              <a:t>Ask the hook question before revealing any explanation. Listen for the representations students choose, then connect their answers to AP unit 1.</a:t>
            </a:r>
          </a:p>
          <a:p>
            <a:r>
              <a:t>[Syllabus coverage]</a:t>
            </a:r>
          </a:p>
          <a:p>
            <a:r>
              <a:t>Displacement is a signed change in position, not total path length.; Velocity is the slope of a position–time graph.; Acceleration describes the rate of change of velocity.; Areas and slopes connect motion graphs without calculus.</a:t>
            </a:r>
          </a:p>
          <a:p>
            <a:r>
              <a:t>[Science practices]</a:t>
            </a:r>
          </a:p>
          <a:p>
            <a:r>
              <a:t>1.B Create quantitative graphs with appropriate scales and units; 2.A Derive a symbolic expression through a logical mathematical pathway; 2.B Calculate or estimate a quantity with units; 3.B Apply a physical law or model to make a claim; 3.C Justify a claim with data, representations, or physical principles</a:t>
            </a:r>
          </a:p>
          <a:p>
            <a:r>
              <a:t>[Math boundary]</a:t>
            </a:r>
          </a:p>
          <a:p>
            <a:r>
              <a:t>Algebra, geometry, trigonometry, proportional reasoning and graph slopes/areas; no calculus is required.</a:t>
            </a:r>
          </a:p>
          <a:p>
            <a:r>
              <a:t>[Safety]</a:t>
            </a:r>
          </a:p>
          <a:p>
            <a:r>
              <a:t>Follow the school risk assessment, secure apparatus and keep movement routes clear.</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[Sources]</a:t>
            </a:r>
          </a:p>
          <a:p>
            <a:r>
              <a:t>AP Physics 1: Algebra-Based Course and Exam Description (Fall 2024 frameworks · current in 2026), https://apcentral.collegeboard.org/media/pdf/ap-physics-1-course-and-exam-description.pdf</a:t>
            </a:r>
          </a:p>
          <a:p>
            <a:r>
              <a:t>College Board course page, https://apcentral.collegeboard.org/courses/ap-physics-1</a:t>
            </a:r>
          </a:p>
          <a:p>
            <a:r>
              <a:t>GioPhysics lesson route, https://giophysics.com/chapter-1/kinematics-1d-part-1</a:t>
            </a:r>
          </a:p>
          <a:p>
            <a:r>
              <a:t>This deck uses original GioPhysics worked examples and AP-style questions; it does not reproduce College Board exam questions.</a:t>
            </a:r>
          </a:p>
          <a:p>
            <a:r>
              <a:t>[Visual description]</a:t>
            </a:r>
          </a:p>
          <a:p>
            <a:r>
              <a:t>An original 3-mark exam-style question occupies the main page, with a dark solve–pair–compare–justify sequence beside it.</a:t>
            </a:r>
          </a:p>
          <a:p>
            <a:r>
              <a:t>[Teacher cue]</a:t>
            </a:r>
          </a:p>
          <a:p>
            <a:r>
              <a:t>Give independent thinking time, then ask pairs to compare methods before answers. Listen for each command word: derive, calculate, justify. Do not reveal the mark scheme until slide 11.</a:t>
            </a:r>
          </a:p>
          <a:p>
            <a:r>
              <a:t>[Syllabus coverage]</a:t>
            </a:r>
          </a:p>
          <a:p>
            <a:r>
              <a:t>Displacement is a signed change in position, not total path length.; Velocity is the slope of a position–time graph.; Acceleration describes the rate of change of velocity.; Areas and slopes connect motion graphs without calculus.</a:t>
            </a:r>
          </a:p>
          <a:p>
            <a:r>
              <a:t>[Science practices]</a:t>
            </a:r>
          </a:p>
          <a:p>
            <a:r>
              <a:t>1.B Create quantitative graphs with appropriate scales and units; 2.A Derive a symbolic expression through a logical mathematical pathway; 2.B Calculate or estimate a quantity with units; 3.B Apply a physical law or model to make a claim; 3.C Justify a claim with data, representations, or physical principles</a:t>
            </a:r>
          </a:p>
          <a:p>
            <a:r>
              <a:t>[Math boundary]</a:t>
            </a:r>
          </a:p>
          <a:p>
            <a:r>
              <a:t>Algebra, geometry, trigonometry, proportional reasoning and graph slopes/areas; no calculus is required.</a:t>
            </a:r>
          </a:p>
          <a:p>
            <a:r>
              <a:t>[Safety]</a:t>
            </a:r>
          </a:p>
          <a:p>
            <a:r>
              <a:t>Follow the school risk assessment, secure apparatus and keep movement routes clear.</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[Sources]</a:t>
            </a:r>
          </a:p>
          <a:p>
            <a:r>
              <a:t>AP Physics 1: Algebra-Based Course and Exam Description (Fall 2024 frameworks · current in 2026), https://apcentral.collegeboard.org/media/pdf/ap-physics-1-course-and-exam-description.pdf</a:t>
            </a:r>
          </a:p>
          <a:p>
            <a:r>
              <a:t>College Board course page, https://apcentral.collegeboard.org/courses/ap-physics-1</a:t>
            </a:r>
          </a:p>
          <a:p>
            <a:r>
              <a:t>GioPhysics lesson route, https://giophysics.com/chapter-1/kinematics-1d-part-1</a:t>
            </a:r>
          </a:p>
          <a:p>
            <a:r>
              <a:t>This deck uses original GioPhysics worked examples and AP-style questions; it does not reproduce College Board exam questions.</a:t>
            </a:r>
          </a:p>
          <a:p>
            <a:r>
              <a:t>[Visual description]</a:t>
            </a:r>
          </a:p>
          <a:p>
            <a:r>
              <a:t>Three numbered mark-scheme ideas are listed in a single readable column, followed by a dark pair-improvement challenge.</a:t>
            </a:r>
          </a:p>
          <a:p>
            <a:r>
              <a:t>[Teacher cue]</a:t>
            </a:r>
          </a:p>
          <a:p>
            <a:r>
              <a:t>Reveal one numbered marking point at a time. Ask students to locate matching evidence in their own answer, explain missing reasoning and improve one line before counting marks.</a:t>
            </a:r>
          </a:p>
          <a:p>
            <a:r>
              <a:t>[Syllabus coverage]</a:t>
            </a:r>
          </a:p>
          <a:p>
            <a:r>
              <a:t>Displacement is a signed change in position, not total path length.; Velocity is the slope of a position–time graph.; Acceleration describes the rate of change of velocity.; Areas and slopes connect motion graphs without calculus.</a:t>
            </a:r>
          </a:p>
          <a:p>
            <a:r>
              <a:t>[Science practices]</a:t>
            </a:r>
          </a:p>
          <a:p>
            <a:r>
              <a:t>1.B Create quantitative graphs with appropriate scales and units; 2.A Derive a symbolic expression through a logical mathematical pathway; 2.B Calculate or estimate a quantity with units; 3.B Apply a physical law or model to make a claim; 3.C Justify a claim with data, representations, or physical principles</a:t>
            </a:r>
          </a:p>
          <a:p>
            <a:r>
              <a:t>[Math boundary]</a:t>
            </a:r>
          </a:p>
          <a:p>
            <a:r>
              <a:t>Algebra, geometry, trigonometry, proportional reasoning and graph slopes/areas; no calculus is required.</a:t>
            </a:r>
          </a:p>
          <a:p>
            <a:r>
              <a:t>[Safety]</a:t>
            </a:r>
          </a:p>
          <a:p>
            <a:r>
              <a:t>Follow the school risk assessment, secure apparatus and keep movement routes clear.</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[Sources]</a:t>
            </a:r>
          </a:p>
          <a:p>
            <a:r>
              <a:t>AP Physics 1: Algebra-Based Course and Exam Description (Fall 2024 frameworks · current in 2026), https://apcentral.collegeboard.org/media/pdf/ap-physics-1-course-and-exam-description.pdf</a:t>
            </a:r>
          </a:p>
          <a:p>
            <a:r>
              <a:t>College Board course page, https://apcentral.collegeboard.org/courses/ap-physics-1</a:t>
            </a:r>
          </a:p>
          <a:p>
            <a:r>
              <a:t>GioPhysics lesson route, https://giophysics.com/chapter-1/kinematics-1d-part-1</a:t>
            </a:r>
          </a:p>
          <a:p>
            <a:r>
              <a:t>This deck uses original GioPhysics worked examples and AP-style questions; it does not reproduce College Board exam questions.</a:t>
            </a:r>
          </a:p>
          <a:p>
            <a:r>
              <a:t>[Visual description]</a:t>
            </a:r>
          </a:p>
          <a:p>
            <a:r>
              <a:t>A four-question final quiz is presented in two columns. Each question has four editable answer choices and space for independent reasoning.</a:t>
            </a:r>
          </a:p>
          <a:p>
            <a:r>
              <a:t>[Teacher cue]</a:t>
            </a:r>
          </a:p>
          <a:p>
            <a:r>
              <a:t>Run the quiz independently first. Ask students to commit to all four answers, then compare only the question they found hardest. Do not reveal solutions until slide 13.</a:t>
            </a:r>
          </a:p>
          <a:p>
            <a:r>
              <a:t>[Syllabus coverage]</a:t>
            </a:r>
          </a:p>
          <a:p>
            <a:r>
              <a:t>Displacement is a signed change in position, not total path length.; Velocity is the slope of a position–time graph.; Acceleration describes the rate of change of velocity.; Areas and slopes connect motion graphs without calculus.</a:t>
            </a:r>
          </a:p>
          <a:p>
            <a:r>
              <a:t>[Science practices]</a:t>
            </a:r>
          </a:p>
          <a:p>
            <a:r>
              <a:t>1.B Create quantitative graphs with appropriate scales and units; 2.A Derive a symbolic expression through a logical mathematical pathway; 2.B Calculate or estimate a quantity with units; 3.B Apply a physical law or model to make a claim; 3.C Justify a claim with data, representations, or physical principles</a:t>
            </a:r>
          </a:p>
          <a:p>
            <a:r>
              <a:t>[Math boundary]</a:t>
            </a:r>
          </a:p>
          <a:p>
            <a:r>
              <a:t>Algebra, geometry, trigonometry, proportional reasoning and graph slopes/areas; no calculus is required.</a:t>
            </a:r>
          </a:p>
          <a:p>
            <a:r>
              <a:t>[Safety]</a:t>
            </a:r>
          </a:p>
          <a:p>
            <a:r>
              <a:t>Follow the school risk assessment, secure apparatus and keep movement routes clear.</a:t>
            </a:r>
          </a:p>
          <a:p>
            <a:r>
              <a:t>[Final quiz] Four original retrieval and application questions. Require at least one spoken or written justification before the answer reveal.</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[Sources]</a:t>
            </a:r>
          </a:p>
          <a:p>
            <a:r>
              <a:t>AP Physics 1: Algebra-Based Course and Exam Description (Fall 2024 frameworks · current in 2026), https://apcentral.collegeboard.org/media/pdf/ap-physics-1-course-and-exam-description.pdf</a:t>
            </a:r>
          </a:p>
          <a:p>
            <a:r>
              <a:t>College Board course page, https://apcentral.collegeboard.org/courses/ap-physics-1</a:t>
            </a:r>
          </a:p>
          <a:p>
            <a:r>
              <a:t>GioPhysics lesson route, https://giophysics.com/chapter-1/kinematics-1d-part-1</a:t>
            </a:r>
          </a:p>
          <a:p>
            <a:r>
              <a:t>This deck uses original GioPhysics worked examples and AP-style questions; it does not reproduce College Board exam questions.</a:t>
            </a:r>
          </a:p>
          <a:p>
            <a:r>
              <a:t>[Visual description]</a:t>
            </a:r>
          </a:p>
          <a:p>
            <a:r>
              <a:t>Four numbered quiz answers appear as horizontal rows on a dark background, each pairing the correct answer with a concise reason and ending with an exit ticket.</a:t>
            </a:r>
          </a:p>
          <a:p>
            <a:r>
              <a:t>[Teacher cue]</a:t>
            </a:r>
          </a:p>
          <a:p>
            <a:r>
              <a:t>Reveal answers one at a time. Ask for the reason before reading it, then invite students to correct in a different colour and complete the one-sentence exit ticket.</a:t>
            </a:r>
          </a:p>
          <a:p>
            <a:r>
              <a:t>[Syllabus coverage]</a:t>
            </a:r>
          </a:p>
          <a:p>
            <a:r>
              <a:t>Displacement is a signed change in position, not total path length.; Velocity is the slope of a position–time graph.; Acceleration describes the rate of change of velocity.; Areas and slopes connect motion graphs without calculus.</a:t>
            </a:r>
          </a:p>
          <a:p>
            <a:r>
              <a:t>[Science practices]</a:t>
            </a:r>
          </a:p>
          <a:p>
            <a:r>
              <a:t>1.B Create quantitative graphs with appropriate scales and units; 2.A Derive a symbolic expression through a logical mathematical pathway; 2.B Calculate or estimate a quantity with units; 3.B Apply a physical law or model to make a claim; 3.C Justify a claim with data, representations, or physical principles</a:t>
            </a:r>
          </a:p>
          <a:p>
            <a:r>
              <a:t>[Math boundary]</a:t>
            </a:r>
          </a:p>
          <a:p>
            <a:r>
              <a:t>Algebra, geometry, trigonometry, proportional reasoning and graph slopes/areas; no calculus is required.</a:t>
            </a:r>
          </a:p>
          <a:p>
            <a:r>
              <a:t>[Safety]</a:t>
            </a:r>
          </a:p>
          <a:p>
            <a:r>
              <a:t>Follow the school risk assessment, secure apparatus and keep movement routes clear.</a:t>
            </a:r>
          </a:p>
          <a:p>
            <a:r>
              <a:t>[Quiz answers] 1. v = v₀ + at — It is one of the unit’s governing relationships. 2. 1.B — Practice 1.B is creating quantitative graphs with scales and units. 3. An object slows only when acceleration opposes velocity; matching signs make speed increase. — The correction states the physically valid boundary or relationship. 4. Units and a physical interpretation — A complete response connects mathematics to the model and reports units.</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[Sources]</a:t>
            </a:r>
          </a:p>
          <a:p>
            <a:r>
              <a:t>AP Physics 1: Algebra-Based Course and Exam Description (Fall 2024 frameworks · current in 2026), https://apcentral.collegeboard.org/media/pdf/ap-physics-1-course-and-exam-description.pdf</a:t>
            </a:r>
          </a:p>
          <a:p>
            <a:r>
              <a:t>College Board course page, https://apcentral.collegeboard.org/courses/ap-physics-1</a:t>
            </a:r>
          </a:p>
          <a:p>
            <a:r>
              <a:t>GioPhysics lesson route, https://giophysics.com/chapter-1/kinematics-1d-part-1</a:t>
            </a:r>
          </a:p>
          <a:p>
            <a:r>
              <a:t>This deck uses original GioPhysics worked examples and AP-style questions; it does not reproduce College Board exam questions.</a:t>
            </a:r>
          </a:p>
          <a:p>
            <a:r>
              <a:t>[Visual description]</a:t>
            </a:r>
          </a:p>
          <a:p>
            <a:r>
              <a:t>Three large numbered retrieval questions run down the slide, followed by a mini-whiteboard challenge. No answers are visible on this slide.</a:t>
            </a:r>
          </a:p>
          <a:p>
            <a:r>
              <a:t>[Teacher cue]</a:t>
            </a:r>
          </a:p>
          <a:p>
            <a:r>
              <a:t>Allow silent think time first. Ask for answers without confirming immediately; invite a partner to explain or challenge each response before the reveal later in the lesson.</a:t>
            </a:r>
          </a:p>
          <a:p>
            <a:r>
              <a:t>[Syllabus coverage]</a:t>
            </a:r>
          </a:p>
          <a:p>
            <a:r>
              <a:t>Displacement is a signed change in position, not total path length.; Velocity is the slope of a position–time graph.; Acceleration describes the rate of change of velocity.; Areas and slopes connect motion graphs without calculus.</a:t>
            </a:r>
          </a:p>
          <a:p>
            <a:r>
              <a:t>[Science practices]</a:t>
            </a:r>
          </a:p>
          <a:p>
            <a:r>
              <a:t>1.B Create quantitative graphs with appropriate scales and units; 2.A Derive a symbolic expression through a logical mathematical pathway; 2.B Calculate or estimate a quantity with units; 3.B Apply a physical law or model to make a claim; 3.C Justify a claim with data, representations, or physical principles</a:t>
            </a:r>
          </a:p>
          <a:p>
            <a:r>
              <a:t>[Math boundary]</a:t>
            </a:r>
          </a:p>
          <a:p>
            <a:r>
              <a:t>Algebra, geometry, trigonometry, proportional reasoning and graph slopes/areas; no calculus is required.</a:t>
            </a:r>
          </a:p>
          <a:p>
            <a:r>
              <a:t>[Safety]</a:t>
            </a:r>
          </a:p>
          <a:p>
            <a:r>
              <a:t>Follow the school risk assessment, secure apparatus and keep movement routes clear.</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[Sources]</a:t>
            </a:r>
          </a:p>
          <a:p>
            <a:r>
              <a:t>AP Physics 1: Algebra-Based Course and Exam Description (Fall 2024 frameworks · current in 2026), https://apcentral.collegeboard.org/media/pdf/ap-physics-1-course-and-exam-description.pdf</a:t>
            </a:r>
          </a:p>
          <a:p>
            <a:r>
              <a:t>College Board course page, https://apcentral.collegeboard.org/courses/ap-physics-1</a:t>
            </a:r>
          </a:p>
          <a:p>
            <a:r>
              <a:t>GioPhysics lesson route, https://giophysics.com/chapter-1/kinematics-1d-part-1</a:t>
            </a:r>
          </a:p>
          <a:p>
            <a:r>
              <a:t>This deck uses original GioPhysics worked examples and AP-style questions; it does not reproduce College Board exam questions.</a:t>
            </a:r>
          </a:p>
          <a:p>
            <a:r>
              <a:t>[Visual description]</a:t>
            </a:r>
          </a:p>
          <a:p>
            <a:r>
              <a:t>Four concise syllabus ideas form a vertical sequence on the left. An editable dark equation panel and vocabulary rail sit on the right.</a:t>
            </a:r>
          </a:p>
          <a:p>
            <a:r>
              <a:t>[Teacher cue]</a:t>
            </a:r>
          </a:p>
          <a:p>
            <a:r>
              <a:t>Explain one governing idea at a time. Ask students to restate it using one vocabulary word, then reveal the equation only after its variables and mathematical boundary are named.</a:t>
            </a:r>
          </a:p>
          <a:p>
            <a:r>
              <a:t>[Syllabus coverage]</a:t>
            </a:r>
          </a:p>
          <a:p>
            <a:r>
              <a:t>Displacement is a signed change in position, not total path length.; Velocity is the slope of a position–time graph.; Acceleration describes the rate of change of velocity.; Areas and slopes connect motion graphs without calculus.</a:t>
            </a:r>
          </a:p>
          <a:p>
            <a:r>
              <a:t>[Science practices]</a:t>
            </a:r>
          </a:p>
          <a:p>
            <a:r>
              <a:t>1.B Create quantitative graphs with appropriate scales and units; 2.A Derive a symbolic expression through a logical mathematical pathway; 2.B Calculate or estimate a quantity with units; 3.B Apply a physical law or model to make a claim; 3.C Justify a claim with data, representations, or physical principles</a:t>
            </a:r>
          </a:p>
          <a:p>
            <a:r>
              <a:t>[Math boundary]</a:t>
            </a:r>
          </a:p>
          <a:p>
            <a:r>
              <a:t>Algebra, geometry, trigonometry, proportional reasoning and graph slopes/areas; no calculus is required.</a:t>
            </a:r>
          </a:p>
          <a:p>
            <a:r>
              <a:t>[Safety]</a:t>
            </a:r>
          </a:p>
          <a:p>
            <a:r>
              <a:t>Follow the school risk assessment, secure apparatus and keep movement routes clear.</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4D9E8CB-A9AD-D667-5BF7-18BE0A102DF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80F1009-39B8-4594-AFF6-77E68ACAB5E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B03DC27-41DE-A76C-FC9D-468AF86A44C4}"/>
              </a:ext>
            </a:extLst>
          </p:cNvPr>
          <p:cNvSpPr>
            <a:spLocks noGrp="1"/>
          </p:cNvSpPr>
          <p:nvPr>
            <p:ph type="body" idx="1"/>
          </p:nvPr>
        </p:nvSpPr>
        <p:spPr/>
        <p:txBody>
          <a:bodyPr/>
          <a:lstStyle/>
          <a:p>
            <a:r>
              <a:t>[Sources]</a:t>
            </a:r>
          </a:p>
          <a:p>
            <a:r>
              <a:t>AP Physics 1: Algebra-Based Course and Exam Description (Fall 2024 frameworks · current in 2026), https://apcentral.collegeboard.org/media/pdf/ap-physics-1-course-and-exam-description.pdf</a:t>
            </a:r>
          </a:p>
          <a:p>
            <a:r>
              <a:t>College Board course page, https://apcentral.collegeboard.org/courses/ap-physics-1</a:t>
            </a:r>
          </a:p>
          <a:p>
            <a:r>
              <a:t>GioPhysics lesson route, https://giophysics.com/chapter-1/kinematics-1d-part-1</a:t>
            </a:r>
          </a:p>
          <a:p>
            <a:r>
              <a:t>This deck uses original GioPhysics worked examples and AP-style questions; it does not reproduce College Board exam questions.</a:t>
            </a:r>
          </a:p>
          <a:p>
            <a:r>
              <a:t>[Visual description]</a:t>
            </a:r>
          </a:p>
          <a:p>
            <a:r>
              <a:t>The simple definition is stated in one sentence across the top of the slide. Below it a drawn diagram is labelled t = 0, v = 10 m/s, t = 3 s, v = 4 m/s, a points left the whole time. A caption reads: Velocity and acceleration point opposite ways; that, not the minus sign, is what slowing down means.</a:t>
            </a:r>
          </a:p>
          <a:p>
            <a:r>
              <a:t>[Teacher cue]</a:t>
            </a:r>
          </a:p>
          <a:p>
            <a:r>
              <a:t>Explain one governing idea at a time. Ask students to restate it using one vocabulary word, then reveal the equation only after its variables and mathematical boundary are named.</a:t>
            </a:r>
          </a:p>
          <a:p>
            <a:r>
              <a:t>[Syllabus coverage]</a:t>
            </a:r>
          </a:p>
          <a:p>
            <a:r>
              <a:t>Displacement is a signed change in position, not total path length.; Velocity is the slope of a position–time graph.; Acceleration describes the rate of change of velocity.; Areas and slopes connect motion graphs without calculus.</a:t>
            </a:r>
          </a:p>
          <a:p>
            <a:r>
              <a:t>[Science practices]</a:t>
            </a:r>
          </a:p>
          <a:p>
            <a:r>
              <a:t>1.B Create quantitative graphs with appropriate scales and units; 2.A Derive a symbolic expression through a logical mathematical pathway; 2.B Calculate or estimate a quantity with units; 3.B Apply a physical law or model to make a claim; 3.C Justify a claim with data, representations, or physical principles</a:t>
            </a:r>
          </a:p>
          <a:p>
            <a:r>
              <a:t>[Math boundary]</a:t>
            </a:r>
          </a:p>
          <a:p>
            <a:r>
              <a:t>Algebra, geometry, trigonometry, proportional reasoning and graph slopes/areas; no calculus is required.</a:t>
            </a:r>
          </a:p>
          <a:p>
            <a:r>
              <a:t>[Safety]</a:t>
            </a:r>
          </a:p>
          <a:p>
            <a:r>
              <a:t>Follow the school risk assessment, secure apparatus and keep movement routes clear.</a:t>
            </a:r>
          </a:p>
        </p:txBody>
      </p:sp>
      <p:sp>
        <p:nvSpPr>
          <p:cNvPr id="4" name="Slide Number Placeholder 3">
            <a:extLst>
              <a:ext uri="{FF2B5EF4-FFF2-40B4-BE49-F238E27FC236}">
                <a16:creationId xmlns:a16="http://schemas.microsoft.com/office/drawing/2014/main" id="{9175F5CA-4B06-6254-2330-EC43B0286920}"/>
              </a:ext>
            </a:extLst>
          </p:cNvPr>
          <p:cNvSpPr>
            <a:spLocks noGrp="1"/>
          </p:cNvSpPr>
          <p:nvPr>
            <p:ph type="sldNum" idx="5"/>
          </p:nvPr>
        </p:nvSpPr>
        <p:spPr/>
        <p:txBody>
          <a:bodyPr/>
          <a:lstStyle/>
          <a:p>
            <a:endParaRPr/>
          </a:p>
        </p:txBody>
      </p:sp>
    </p:spTree>
    <p:extLst>
      <p:ext uri="{BB962C8B-B14F-4D97-AF65-F5344CB8AC3E}">
        <p14:creationId xmlns:p14="http://schemas.microsoft.com/office/powerpoint/2010/main" val="19575006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[Sources]</a:t>
            </a:r>
          </a:p>
          <a:p>
            <a:r>
              <a:t>AP Physics 1: Algebra-Based Course and Exam Description (Fall 2024 frameworks · current in 2026), https://apcentral.collegeboard.org/media/pdf/ap-physics-1-course-and-exam-description.pdf</a:t>
            </a:r>
          </a:p>
          <a:p>
            <a:r>
              <a:t>College Board course page, https://apcentral.collegeboard.org/courses/ap-physics-1</a:t>
            </a:r>
          </a:p>
          <a:p>
            <a:r>
              <a:t>GioPhysics lesson route, https://giophysics.com/chapter-1/kinematics-1d-part-1</a:t>
            </a:r>
          </a:p>
          <a:p>
            <a:r>
              <a:t>This deck uses original GioPhysics worked examples and AP-style questions; it does not reproduce College Board exam questions.</a:t>
            </a:r>
          </a:p>
          <a:p>
            <a:r>
              <a:t>[Visual description]</a:t>
            </a:r>
          </a:p>
          <a:p>
            <a:r>
              <a:t>An editable scatter chart plots Velocity in m/s against Time in s; Time remains in s; Velocity remains in m/s. The left rail states the original data and scale so the graph remains accessible without colour.</a:t>
            </a:r>
          </a:p>
          <a:p>
            <a:r>
              <a:t>[Teacher cue]</a:t>
            </a:r>
          </a:p>
          <a:p>
            <a:r>
              <a:t>Ask for a silent prediction before showing the plotted relationship. Then select the native chart, edit one data value and ask which physical quantity and conclusion must change. Students annotate positive acceleration, constant velocity and negative acceleration; then drag one data point and defend the changed story.</a:t>
            </a:r>
          </a:p>
          <a:p>
            <a:r>
              <a:t>[Syllabus coverage]</a:t>
            </a:r>
          </a:p>
          <a:p>
            <a:r>
              <a:t>Displacement is a signed change in position, not total path length.; Velocity is the slope of a position–time graph.; Acceleration describes the rate of change of velocity.; Areas and slopes connect motion graphs without calculus.</a:t>
            </a:r>
          </a:p>
          <a:p>
            <a:r>
              <a:t>[Science practices]</a:t>
            </a:r>
          </a:p>
          <a:p>
            <a:r>
              <a:t>1.B Create quantitative graphs with appropriate scales and units; 2.A Derive a symbolic expression through a logical mathematical pathway; 2.B Calculate or estimate a quantity with units; 3.B Apply a physical law or model to make a claim; 3.C Justify a claim with data, representations, or physical principles</a:t>
            </a:r>
          </a:p>
          <a:p>
            <a:r>
              <a:t>[Math boundary]</a:t>
            </a:r>
          </a:p>
          <a:p>
            <a:r>
              <a:t>Algebra, geometry, trigonometry, proportional reasoning and graph slopes/areas; no calculus is required.</a:t>
            </a:r>
          </a:p>
          <a:p>
            <a:r>
              <a:t>[Safety]</a:t>
            </a:r>
          </a:p>
          <a:p>
            <a:r>
              <a:t>Follow the school risk assessment, secure apparatus and keep movement routes clear.</a:t>
            </a:r>
          </a:p>
          <a:p>
            <a:r>
              <a:t>[Quantitative visual] Values: Editable model data: (0, 2), (1, 4), (2, 6), (3, 6), (4, 3). Data: illustrative lesson data. Scale: 2 to 6 m/s.</a:t>
            </a:r>
          </a:p>
          <a:p>
            <a:r>
              <a:t>Units: x uses s; y uses m/s.</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[Sources]</a:t>
            </a:r>
          </a:p>
          <a:p>
            <a:r>
              <a:t>AP Physics 1: Algebra-Based Course and Exam Description (Fall 2024 frameworks · current in 2026), https://apcentral.collegeboard.org/media/pdf/ap-physics-1-course-and-exam-description.pdf</a:t>
            </a:r>
          </a:p>
          <a:p>
            <a:r>
              <a:t>College Board course page, https://apcentral.collegeboard.org/courses/ap-physics-1</a:t>
            </a:r>
          </a:p>
          <a:p>
            <a:r>
              <a:t>GioPhysics lesson route, https://giophysics.com/chapter-1/kinematics-1d-part-1</a:t>
            </a:r>
          </a:p>
          <a:p>
            <a:r>
              <a:t>This deck uses original GioPhysics worked examples and AP-style questions; it does not reproduce College Board exam questions.</a:t>
            </a:r>
          </a:p>
          <a:p>
            <a:r>
              <a:t>[Visual description]</a:t>
            </a:r>
          </a:p>
          <a:p>
            <a:r>
              <a:t>A large problem statement is followed by three editable Step 1–3 reasoning lines and a high-contrast answer band.</a:t>
            </a:r>
          </a:p>
          <a:p>
            <a:r>
              <a:t>[Teacher cue]</a:t>
            </a:r>
          </a:p>
          <a:p>
            <a:r>
              <a:t>Model the reasoning aloud, then ask students to explain why each operation is valid. Pause before the answer and listen for unit or substitution errors.</a:t>
            </a:r>
          </a:p>
          <a:p>
            <a:r>
              <a:t>[Syllabus coverage]</a:t>
            </a:r>
          </a:p>
          <a:p>
            <a:r>
              <a:t>Displacement is a signed change in position, not total path length.; Velocity is the slope of a position–time graph.; Acceleration describes the rate of change of velocity.; Areas and slopes connect motion graphs without calculus.</a:t>
            </a:r>
          </a:p>
          <a:p>
            <a:r>
              <a:t>[Science practices]</a:t>
            </a:r>
          </a:p>
          <a:p>
            <a:r>
              <a:t>1.B Create quantitative graphs with appropriate scales and units; 2.A Derive a symbolic expression through a logical mathematical pathway; 2.B Calculate or estimate a quantity with units; 3.B Apply a physical law or model to make a claim; 3.C Justify a claim with data, representations, or physical principles</a:t>
            </a:r>
          </a:p>
          <a:p>
            <a:r>
              <a:t>[Math boundary]</a:t>
            </a:r>
          </a:p>
          <a:p>
            <a:r>
              <a:t>Algebra, geometry, trigonometry, proportional reasoning and graph slopes/areas; no calculus is required.</a:t>
            </a:r>
          </a:p>
          <a:p>
            <a:r>
              <a:t>[Safety]</a:t>
            </a:r>
          </a:p>
          <a:p>
            <a:r>
              <a:t>Follow the school risk assessment, secure apparatus and keep movement routes clear.</a:t>
            </a:r>
          </a:p>
          <a:p>
            <a:r>
              <a:t>[Worked problem] Steps: 1) Choose v = v₀ + at. 2) Substitute: v = 3.0 + (2.0)(4.0). 3) Calculate and include direction. Answer: v = 11 m/s forward.</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[Sources]</a:t>
            </a:r>
          </a:p>
          <a:p>
            <a:r>
              <a:t>AP Physics 1: Algebra-Based Course and Exam Description (Fall 2024 frameworks · current in 2026), https://apcentral.collegeboard.org/media/pdf/ap-physics-1-course-and-exam-description.pdf</a:t>
            </a:r>
          </a:p>
          <a:p>
            <a:r>
              <a:t>College Board course page, https://apcentral.collegeboard.org/courses/ap-physics-1</a:t>
            </a:r>
          </a:p>
          <a:p>
            <a:r>
              <a:t>GioPhysics lesson route, https://giophysics.com/chapter-1/kinematics-1d-part-1</a:t>
            </a:r>
          </a:p>
          <a:p>
            <a:r>
              <a:t>This deck uses original GioPhysics worked examples and AP-style questions; it does not reproduce College Board exam questions.</a:t>
            </a:r>
          </a:p>
          <a:p>
            <a:r>
              <a:t>[Visual description]</a:t>
            </a:r>
          </a:p>
          <a:p>
            <a:r>
              <a:t>A large problem statement is followed by three editable Step 1–3 reasoning lines and a high-contrast answer band.</a:t>
            </a:r>
          </a:p>
          <a:p>
            <a:r>
              <a:t>[Teacher cue]</a:t>
            </a:r>
          </a:p>
          <a:p>
            <a:r>
              <a:t>Ask students to solve each line on mini-whiteboards before you explain and reveal the next step. Compare units and methods, not only final numbers.</a:t>
            </a:r>
          </a:p>
          <a:p>
            <a:r>
              <a:t>[Syllabus coverage]</a:t>
            </a:r>
          </a:p>
          <a:p>
            <a:r>
              <a:t>Displacement is a signed change in position, not total path length.; Velocity is the slope of a position–time graph.; Acceleration describes the rate of change of velocity.; Areas and slopes connect motion graphs without calculus.</a:t>
            </a:r>
          </a:p>
          <a:p>
            <a:r>
              <a:t>[Science practices]</a:t>
            </a:r>
          </a:p>
          <a:p>
            <a:r>
              <a:t>1.B Create quantitative graphs with appropriate scales and units; 2.A Derive a symbolic expression through a logical mathematical pathway; 2.B Calculate or estimate a quantity with units; 3.B Apply a physical law or model to make a claim; 3.C Justify a claim with data, representations, or physical principles</a:t>
            </a:r>
          </a:p>
          <a:p>
            <a:r>
              <a:t>[Math boundary]</a:t>
            </a:r>
          </a:p>
          <a:p>
            <a:r>
              <a:t>Algebra, geometry, trigonometry, proportional reasoning and graph slopes/areas; no calculus is required.</a:t>
            </a:r>
          </a:p>
          <a:p>
            <a:r>
              <a:t>[Safety]</a:t>
            </a:r>
          </a:p>
          <a:p>
            <a:r>
              <a:t>Follow the school risk assessment, secure apparatus and keep movement routes clear.</a:t>
            </a:r>
          </a:p>
          <a:p>
            <a:r>
              <a:t>[Worked problem] Steps: 1) Δx = v₀t + ½at² 2) Δx = 0 + 0.5(1.5)(6.0²) 3) Check the direction, significant figures and physical meaning of the result. Answer: Δx = 27 m.</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[Sources]</a:t>
            </a:r>
          </a:p>
          <a:p>
            <a:r>
              <a:t>AP Physics 1: Algebra-Based Course and Exam Description (Fall 2024 frameworks · current in 2026), https://apcentral.collegeboard.org/media/pdf/ap-physics-1-course-and-exam-description.pdf</a:t>
            </a:r>
          </a:p>
          <a:p>
            <a:r>
              <a:t>College Board course page, https://apcentral.collegeboard.org/courses/ap-physics-1</a:t>
            </a:r>
          </a:p>
          <a:p>
            <a:r>
              <a:t>GioPhysics lesson route, https://giophysics.com/chapter-1/kinematics-1d-part-1</a:t>
            </a:r>
          </a:p>
          <a:p>
            <a:r>
              <a:t>This deck uses original GioPhysics worked examples and AP-style questions; it does not reproduce College Board exam questions.</a:t>
            </a:r>
          </a:p>
          <a:p>
            <a:r>
              <a:t>[Visual description]</a:t>
            </a:r>
          </a:p>
          <a:p>
            <a:r>
              <a:t>A dark activity slide shows required materials on the left, three large numbered instructions on the right and a success criterion at the bottom.</a:t>
            </a:r>
          </a:p>
          <a:p>
            <a:r>
              <a:t>[Teacher cue]</a:t>
            </a:r>
          </a:p>
          <a:p>
            <a:r>
              <a:t>Explain the success check before starting. Circulate, listen for misconceptions and ask pairs to compare evidence. Stop the activity with enough time for one group to model a strong answer.</a:t>
            </a:r>
          </a:p>
          <a:p>
            <a:r>
              <a:t>[Syllabus coverage]</a:t>
            </a:r>
          </a:p>
          <a:p>
            <a:r>
              <a:t>Displacement is a signed change in position, not total path length.; Velocity is the slope of a position–time graph.; Acceleration describes the rate of change of velocity.; Areas and slopes connect motion graphs without calculus.</a:t>
            </a:r>
          </a:p>
          <a:p>
            <a:r>
              <a:t>[Science practices]</a:t>
            </a:r>
          </a:p>
          <a:p>
            <a:r>
              <a:t>1.B Create quantitative graphs with appropriate scales and units; 2.A Derive a symbolic expression through a logical mathematical pathway; 2.B Calculate or estimate a quantity with units; 3.B Apply a physical law or model to make a claim; 3.C Justify a claim with data, representations, or physical principles</a:t>
            </a:r>
          </a:p>
          <a:p>
            <a:r>
              <a:t>[Math boundary]</a:t>
            </a:r>
          </a:p>
          <a:p>
            <a:r>
              <a:t>Algebra, geometry, trigonometry, proportional reasoning and graph slopes/areas; no calculus is required.</a:t>
            </a:r>
          </a:p>
          <a:p>
            <a:r>
              <a:t>[Safety]</a:t>
            </a:r>
          </a:p>
          <a:p>
            <a:r>
              <a:t>Follow the school risk assessment, secure apparatus and keep movement routes clear.</a:t>
            </a:r>
          </a:p>
          <a:p>
            <a:r>
              <a:t>[Safety] Follow the school risk assessment, secure apparatus and keep movement routes clear.</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[Sources]</a:t>
            </a:r>
          </a:p>
          <a:p>
            <a:r>
              <a:t>AP Physics 1: Algebra-Based Course and Exam Description (Fall 2024 frameworks · current in 2026), https://apcentral.collegeboard.org/media/pdf/ap-physics-1-course-and-exam-description.pdf</a:t>
            </a:r>
          </a:p>
          <a:p>
            <a:r>
              <a:t>College Board course page, https://apcentral.collegeboard.org/courses/ap-physics-1</a:t>
            </a:r>
          </a:p>
          <a:p>
            <a:r>
              <a:t>GioPhysics lesson route, https://giophysics.com/chapter-1/kinematics-1d-part-1</a:t>
            </a:r>
          </a:p>
          <a:p>
            <a:r>
              <a:t>This deck uses original GioPhysics worked examples and AP-style questions; it does not reproduce College Board exam questions.</a:t>
            </a:r>
          </a:p>
          <a:p>
            <a:r>
              <a:t>[Visual description]</a:t>
            </a:r>
          </a:p>
          <a:p>
            <a:r>
              <a:t>A full accent-colour slide contrasts one large misconception with a dark correction band, a classroom-safe joke and a mini-whiteboard check.</a:t>
            </a:r>
          </a:p>
          <a:p>
            <a:r>
              <a:t>[Teacher cue]</a:t>
            </a:r>
          </a:p>
          <a:p>
            <a:r>
              <a:t>Ask students to vote true or false before reading the correction. Invite one pair to explain the trap, then use the humorous line as a memory cue rather than as the scientific explanation.</a:t>
            </a:r>
          </a:p>
          <a:p>
            <a:r>
              <a:t>[Syllabus coverage]</a:t>
            </a:r>
          </a:p>
          <a:p>
            <a:r>
              <a:t>Displacement is a signed change in position, not total path length.; Velocity is the slope of a position–time graph.; Acceleration describes the rate of change of velocity.; Areas and slopes connect motion graphs without calculus.</a:t>
            </a:r>
          </a:p>
          <a:p>
            <a:r>
              <a:t>[Science practices]</a:t>
            </a:r>
          </a:p>
          <a:p>
            <a:r>
              <a:t>1.B Create quantitative graphs with appropriate scales and units; 2.A Derive a symbolic expression through a logical mathematical pathway; 2.B Calculate or estimate a quantity with units; 3.B Apply a physical law or model to make a claim; 3.C Justify a claim with data, representations, or physical principles</a:t>
            </a:r>
          </a:p>
          <a:p>
            <a:r>
              <a:t>[Math boundary]</a:t>
            </a:r>
          </a:p>
          <a:p>
            <a:r>
              <a:t>Algebra, geometry, trigonometry, proportional reasoning and graph slopes/areas; no calculus is required.</a:t>
            </a:r>
          </a:p>
          <a:p>
            <a:r>
              <a:t>[Safety]</a:t>
            </a:r>
          </a:p>
          <a:p>
            <a:r>
              <a:t>Follow the school risk assessment, secure apparatus and keep movement routes clear.</a:t>
            </a:r>
          </a:p>
          <a:p>
            <a:r>
              <a:t>[Humor] The minus sign is a direction label, not a tiny brake pedal.</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Master">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Lst>
  <p:txStyles>
    <p:titleStyle>
      <a:lvl1pPr algn="l">
        <a:lnSpc>
          <a:spcPct val="90000"/>
        </a:lnSpc>
        <a:spcBef>
          <a:spcPts val="0"/>
        </a:spcBef>
        <a:buNone/>
        <a:defRPr sz="4400">
          <a:solidFill>
            <a:schemeClr val="tx1"/>
          </a:solidFill>
          <a:latin typeface="+mj-lt"/>
          <a:ea typeface="+mj-lt"/>
          <a:cs typeface="+mj-lt"/>
        </a:defRPr>
      </a:lvl1pPr>
    </p:titleStyle>
    <p:bodyStyle>
      <a:lvl1pPr marL="228600" indent="-228600" algn="l">
        <a:lnSpc>
          <a:spcPct val="90000"/>
        </a:lnSpc>
        <a:spcBef>
          <a:spcPts val="1000"/>
        </a:spcBef>
        <a:buChar char="•"/>
        <a:defRPr sz="2800">
          <a:solidFill>
            <a:schemeClr val="tx1"/>
          </a:solidFill>
          <a:latin typeface="+mn-lt"/>
          <a:ea typeface="+mn-lt"/>
          <a:cs typeface="+mn-lt"/>
        </a:defRPr>
      </a:lvl1pPr>
      <a:lvl2pPr marL="685800" indent="-228600" algn="l">
        <a:lnSpc>
          <a:spcPct val="90000"/>
        </a:lnSpc>
        <a:spcBef>
          <a:spcPts val="500"/>
        </a:spcBef>
        <a:buChar char="•"/>
        <a:defRPr sz="2400">
          <a:solidFill>
            <a:schemeClr val="tx1"/>
          </a:solidFill>
          <a:latin typeface="+mn-lt"/>
          <a:ea typeface="+mn-lt"/>
          <a:cs typeface="+mn-lt"/>
        </a:defRPr>
      </a:lvl2pPr>
      <a:lvl3pPr marL="1143000" indent="-228600" algn="l">
        <a:lnSpc>
          <a:spcPct val="90000"/>
        </a:lnSpc>
        <a:spcBef>
          <a:spcPts val="500"/>
        </a:spcBef>
        <a:buChar char="•"/>
        <a:defRPr sz="2000">
          <a:solidFill>
            <a:schemeClr val="tx1"/>
          </a:solidFill>
          <a:latin typeface="+mn-lt"/>
          <a:ea typeface="+mn-lt"/>
          <a:cs typeface="+mn-lt"/>
        </a:defRPr>
      </a:lvl3pPr>
      <a:lvl4pPr marL="1600200" indent="-228600" algn="l">
        <a:lnSpc>
          <a:spcPct val="90000"/>
        </a:lnSpc>
        <a:spcBef>
          <a:spcPts val="500"/>
        </a:spcBef>
        <a:buChar char="•"/>
        <a:defRPr sz="1800">
          <a:solidFill>
            <a:schemeClr val="tx1"/>
          </a:solidFill>
          <a:latin typeface="+mn-lt"/>
          <a:ea typeface="+mn-lt"/>
          <a:cs typeface="+mn-lt"/>
        </a:defRPr>
      </a:lvl4pPr>
      <a:lvl5pPr marL="2057400" indent="-228600" algn="l">
        <a:lnSpc>
          <a:spcPct val="90000"/>
        </a:lnSpc>
        <a:spcBef>
          <a:spcPts val="500"/>
        </a:spcBef>
        <a:buChar char="•"/>
        <a:defRPr sz="1800">
          <a:solidFill>
            <a:schemeClr val="tx1"/>
          </a:solidFill>
          <a:latin typeface="+mn-lt"/>
          <a:ea typeface="+mn-lt"/>
          <a:cs typeface="+mn-lt"/>
        </a:defRPr>
      </a:lvl5pPr>
      <a:lvl6pPr marL="2514600" indent="-228600" algn="l">
        <a:lnSpc>
          <a:spcPct val="90000"/>
        </a:lnSpc>
        <a:spcBef>
          <a:spcPts val="500"/>
        </a:spcBef>
        <a:buChar char="•"/>
        <a:defRPr sz="1800">
          <a:solidFill>
            <a:schemeClr val="tx1"/>
          </a:solidFill>
          <a:latin typeface="+mn-lt"/>
          <a:ea typeface="+mn-lt"/>
          <a:cs typeface="+mn-lt"/>
        </a:defRPr>
      </a:lvl6pPr>
      <a:lvl7pPr marL="2971800" indent="-228600" algn="l">
        <a:lnSpc>
          <a:spcPct val="90000"/>
        </a:lnSpc>
        <a:spcBef>
          <a:spcPts val="500"/>
        </a:spcBef>
        <a:buChar char="•"/>
        <a:defRPr sz="1800">
          <a:solidFill>
            <a:schemeClr val="tx1"/>
          </a:solidFill>
          <a:latin typeface="+mn-lt"/>
          <a:ea typeface="+mn-lt"/>
          <a:cs typeface="+mn-lt"/>
        </a:defRPr>
      </a:lvl7pPr>
      <a:lvl8pPr marL="3429000" indent="-228600" algn="l">
        <a:lnSpc>
          <a:spcPct val="90000"/>
        </a:lnSpc>
        <a:spcBef>
          <a:spcPts val="500"/>
        </a:spcBef>
        <a:buChar char="•"/>
        <a:defRPr sz="1800">
          <a:solidFill>
            <a:schemeClr val="tx1"/>
          </a:solidFill>
          <a:latin typeface="+mn-lt"/>
          <a:ea typeface="+mn-lt"/>
          <a:cs typeface="+mn-lt"/>
        </a:defRPr>
      </a:lvl8pPr>
      <a:lvl9pPr marL="3886200" indent="-228600" algn="l">
        <a:lnSpc>
          <a:spcPct val="90000"/>
        </a:lnSpc>
        <a:spcBef>
          <a:spcPts val="500"/>
        </a:spcBef>
        <a:buChar char="•"/>
        <a:defRPr sz="1800">
          <a:solidFill>
            <a:schemeClr val="tx1"/>
          </a:solidFill>
          <a:latin typeface="+mn-lt"/>
          <a:ea typeface="+mn-lt"/>
          <a:cs typeface="+mn-lt"/>
        </a:defRPr>
      </a:lvl9pPr>
    </p:bodyStyle>
    <p:otherStyle>
      <a:lvl1pPr marL="0" algn="l">
        <a:buNone/>
        <a:defRPr sz="1800">
          <a:solidFill>
            <a:schemeClr val="tx1"/>
          </a:solidFill>
          <a:latin typeface="+mn-lt"/>
          <a:ea typeface="+mn-lt"/>
          <a:cs typeface="+mn-lt"/>
        </a:defRPr>
      </a:lvl1pPr>
      <a:lvl2pPr marL="457200" algn="l">
        <a:buNone/>
        <a:defRPr sz="1800">
          <a:solidFill>
            <a:schemeClr val="tx1"/>
          </a:solidFill>
          <a:latin typeface="+mn-lt"/>
          <a:ea typeface="+mn-lt"/>
          <a:cs typeface="+mn-lt"/>
        </a:defRPr>
      </a:lvl2pPr>
      <a:lvl3pPr marL="914400" algn="l">
        <a:buNone/>
        <a:defRPr sz="1800">
          <a:solidFill>
            <a:schemeClr val="tx1"/>
          </a:solidFill>
          <a:latin typeface="+mn-lt"/>
          <a:ea typeface="+mn-lt"/>
          <a:cs typeface="+mn-lt"/>
        </a:defRPr>
      </a:lvl3pPr>
      <a:lvl4pPr marL="1371600" algn="l">
        <a:buNone/>
        <a:defRPr sz="1800">
          <a:solidFill>
            <a:schemeClr val="tx1"/>
          </a:solidFill>
          <a:latin typeface="+mn-lt"/>
          <a:ea typeface="+mn-lt"/>
          <a:cs typeface="+mn-lt"/>
        </a:defRPr>
      </a:lvl4pPr>
      <a:lvl5pPr marL="1828800" algn="l">
        <a:buNone/>
        <a:defRPr sz="1800">
          <a:solidFill>
            <a:schemeClr val="tx1"/>
          </a:solidFill>
          <a:latin typeface="+mn-lt"/>
          <a:ea typeface="+mn-lt"/>
          <a:cs typeface="+mn-lt"/>
        </a:defRPr>
      </a:lvl5pPr>
      <a:lvl6pPr marL="2286000" algn="l">
        <a:buNone/>
        <a:defRPr sz="1800">
          <a:solidFill>
            <a:schemeClr val="tx1"/>
          </a:solidFill>
          <a:latin typeface="+mn-lt"/>
          <a:ea typeface="+mn-lt"/>
          <a:cs typeface="+mn-lt"/>
        </a:defRPr>
      </a:lvl6pPr>
      <a:lvl7pPr marL="2743200" algn="l">
        <a:buNone/>
        <a:defRPr sz="1800">
          <a:solidFill>
            <a:schemeClr val="tx1"/>
          </a:solidFill>
          <a:latin typeface="+mn-lt"/>
          <a:ea typeface="+mn-lt"/>
          <a:cs typeface="+mn-lt"/>
        </a:defRPr>
      </a:lvl7pPr>
      <a:lvl8pPr marL="3200400" algn="l">
        <a:buNone/>
        <a:defRPr sz="1800">
          <a:solidFill>
            <a:schemeClr val="tx1"/>
          </a:solidFill>
          <a:latin typeface="+mn-lt"/>
          <a:ea typeface="+mn-lt"/>
          <a:cs typeface="+mn-lt"/>
        </a:defRPr>
      </a:lvl8pPr>
      <a:lvl9pPr marL="3657600" algn="l">
        <a:buNone/>
        <a:defRPr sz="1800">
          <a:solidFill>
            <a:schemeClr val="tx1"/>
          </a:solidFill>
          <a:latin typeface="+mn-lt"/>
          <a:ea typeface="+mn-lt"/>
          <a:cs typeface="+mn-lt"/>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0B342E"/>
        </a:solidFill>
        <a:effectLst/>
      </p:bgPr>
    </p:bg>
    <p:spTree>
      <p:nvGrpSpPr>
        <p:cNvPr id="1" name=""/>
        <p:cNvGrpSpPr/>
        <p:nvPr/>
      </p:nvGrpSpPr>
      <p:grpSpPr>
        <a:xfrm>
          <a:off x="0" y="0"/>
          <a:ext cx="0" cy="0"/>
          <a:chOff x="0" y="0"/>
          <a:chExt cx="0" cy="0"/>
        </a:xfrm>
      </p:grpSpPr>
      <p:sp>
        <p:nvSpPr>
          <p:cNvPr id="13" name="accent-rail">
            <a:extLst>
              <a:ext uri="{FF2B5EF4-FFF2-40B4-BE49-F238E27FC236}">
                <a16:creationId xmlns:a16="http://schemas.microsoft.com/office/drawing/2014/main" id="{9BF3C23B-8904-48E4-AA1B-429F6E441B66}"/>
              </a:ext>
            </a:extLst>
          </p:cNvPr>
          <p:cNvSpPr>
            <a:spLocks noGrp="1"/>
          </p:cNvSpPr>
          <p:nvPr/>
        </p:nvSpPr>
        <p:spPr>
          <a:xfrm>
            <a:off x="0" y="0"/>
            <a:ext cx="171450" cy="6858000"/>
          </a:xfrm>
          <a:prstGeom prst="rect">
            <a:avLst/>
          </a:prstGeom>
          <a:solidFill>
            <a:srgbClr val="F45B43"/>
          </a:solidFill>
          <a:ln w="0">
            <a:noFill/>
            <a:prstDash val="solid"/>
          </a:ln>
        </p:spPr>
      </p:sp>
      <p:sp>
        <p:nvSpPr>
          <p:cNvPr id="2" name="title-eyebrow">
            <a:extLst>
              <a:ext uri="{FF2B5EF4-FFF2-40B4-BE49-F238E27FC236}">
                <a16:creationId xmlns:a16="http://schemas.microsoft.com/office/drawing/2014/main" id="{466A698C-7BBE-4E23-B62E-A0CA9CF4AE2C}"/>
              </a:ext>
            </a:extLst>
          </p:cNvPr>
          <p:cNvSpPr>
            <a:spLocks noGrp="1"/>
          </p:cNvSpPr>
          <p:nvPr/>
        </p:nvSpPr>
        <p:spPr>
          <a:xfrm>
            <a:off x="666750" y="523875"/>
            <a:ext cx="8096250" cy="361950"/>
          </a:xfrm>
          <a:prstGeom prst="rect">
            <a:avLst/>
          </a:prstGeom>
          <a:noFill/>
          <a:ln w="0">
            <a:noFill/>
            <a:prstDash val="solid"/>
          </a:ln>
        </p:spPr>
        <p:txBody>
          <a:bodyPr/>
          <a:lstStyle/>
          <a:p>
            <a:pPr algn="l">
              <a:defRPr sz="1800" b="1" i="0">
                <a:solidFill>
                  <a:srgbClr val="F45B43"/>
                </a:solidFill>
              </a:defRPr>
            </a:pPr>
            <a:r>
              <a:rPr sz="1800" b="1" i="0">
                <a:solidFill>
                  <a:srgbClr val="F45B43"/>
                </a:solidFill>
              </a:rPr>
              <a:t>AP PHYSICS 1: ALGEBRA-BASED · UNIT 1 · 10–15% OF MCQ SECTION</a:t>
            </a:r>
          </a:p>
        </p:txBody>
      </p:sp>
      <p:sp>
        <p:nvSpPr>
          <p:cNvPr id="3" name="topic-title">
            <a:extLst>
              <a:ext uri="{FF2B5EF4-FFF2-40B4-BE49-F238E27FC236}">
                <a16:creationId xmlns:a16="http://schemas.microsoft.com/office/drawing/2014/main" id="{277597FB-253E-40F9-B5CB-32E5A842E3F5}"/>
              </a:ext>
            </a:extLst>
          </p:cNvPr>
          <p:cNvSpPr>
            <a:spLocks noGrp="1"/>
          </p:cNvSpPr>
          <p:nvPr/>
        </p:nvSpPr>
        <p:spPr>
          <a:xfrm>
            <a:off x="666750" y="1143000"/>
            <a:ext cx="8001000" cy="2190750"/>
          </a:xfrm>
          <a:prstGeom prst="rect">
            <a:avLst/>
          </a:prstGeom>
          <a:noFill/>
          <a:ln w="0">
            <a:noFill/>
            <a:prstDash val="solid"/>
          </a:ln>
        </p:spPr>
        <p:txBody>
          <a:bodyPr/>
          <a:lstStyle/>
          <a:p>
            <a:pPr algn="l">
              <a:defRPr sz="5400" b="1" i="0">
                <a:solidFill>
                  <a:srgbClr val="F4F0E2"/>
                </a:solidFill>
              </a:defRPr>
            </a:pPr>
            <a:r>
              <a:rPr sz="5400" b="1" i="0">
                <a:solidFill>
                  <a:srgbClr val="F4F0E2"/>
                </a:solidFill>
              </a:rPr>
              <a:t>Kinematics</a:t>
            </a:r>
          </a:p>
        </p:txBody>
      </p:sp>
      <p:sp>
        <p:nvSpPr>
          <p:cNvPr id="4" name="lesson-title">
            <a:extLst>
              <a:ext uri="{FF2B5EF4-FFF2-40B4-BE49-F238E27FC236}">
                <a16:creationId xmlns:a16="http://schemas.microsoft.com/office/drawing/2014/main" id="{5E0B3541-F9F9-44EB-80F3-C7C0F1D1EA36}"/>
              </a:ext>
            </a:extLst>
          </p:cNvPr>
          <p:cNvSpPr>
            <a:spLocks noGrp="1"/>
          </p:cNvSpPr>
          <p:nvPr/>
        </p:nvSpPr>
        <p:spPr>
          <a:xfrm>
            <a:off x="666750" y="3571875"/>
            <a:ext cx="8001000" cy="495300"/>
          </a:xfrm>
          <a:prstGeom prst="rect">
            <a:avLst/>
          </a:prstGeom>
          <a:noFill/>
          <a:ln w="0">
            <a:noFill/>
            <a:prstDash val="solid"/>
          </a:ln>
        </p:spPr>
        <p:txBody>
          <a:bodyPr/>
          <a:lstStyle/>
          <a:p>
            <a:pPr algn="l">
              <a:defRPr sz="2850" b="1" i="0">
                <a:solidFill>
                  <a:srgbClr val="F45B43"/>
                </a:solidFill>
              </a:defRPr>
            </a:pPr>
            <a:r>
              <a:rPr sz="2850" b="1" i="0">
                <a:solidFill>
                  <a:srgbClr val="F45B43"/>
                </a:solidFill>
              </a:rPr>
              <a:t>Slope Detectives</a:t>
            </a:r>
          </a:p>
        </p:txBody>
      </p:sp>
      <p:sp>
        <p:nvSpPr>
          <p:cNvPr id="5" name="lesson-hook">
            <a:extLst>
              <a:ext uri="{FF2B5EF4-FFF2-40B4-BE49-F238E27FC236}">
                <a16:creationId xmlns:a16="http://schemas.microsoft.com/office/drawing/2014/main" id="{AD88C977-61EC-46CF-BE0B-804002EF9717}"/>
              </a:ext>
            </a:extLst>
          </p:cNvPr>
          <p:cNvSpPr>
            <a:spLocks noGrp="1"/>
          </p:cNvSpPr>
          <p:nvPr/>
        </p:nvSpPr>
        <p:spPr>
          <a:xfrm>
            <a:off x="666750" y="4333875"/>
            <a:ext cx="8096250" cy="1047750"/>
          </a:xfrm>
          <a:prstGeom prst="rect">
            <a:avLst/>
          </a:prstGeom>
          <a:noFill/>
          <a:ln w="0">
            <a:noFill/>
            <a:prstDash val="solid"/>
          </a:ln>
        </p:spPr>
        <p:txBody>
          <a:bodyPr/>
          <a:lstStyle/>
          <a:p>
            <a:pPr algn="l">
              <a:defRPr sz="2100" b="0" i="0">
                <a:solidFill>
                  <a:srgbClr val="F4F0E2"/>
                </a:solidFill>
              </a:defRPr>
            </a:pPr>
            <a:r>
              <a:rPr sz="2100" b="0" i="0">
                <a:solidFill>
                  <a:srgbClr val="F4F0E2"/>
                </a:solidFill>
              </a:rPr>
              <a:t>A cart is moving right but slowing down. Which way do velocity and acceleration point?</a:t>
            </a:r>
          </a:p>
        </p:txBody>
      </p:sp>
      <p:sp>
        <p:nvSpPr>
          <p:cNvPr id="6" name="topic-ring">
            <a:extLst>
              <a:ext uri="{FF2B5EF4-FFF2-40B4-BE49-F238E27FC236}">
                <a16:creationId xmlns:a16="http://schemas.microsoft.com/office/drawing/2014/main" id="{93920BC4-A7C5-46DD-B939-88258171CEFC}"/>
              </a:ext>
            </a:extLst>
          </p:cNvPr>
          <p:cNvSpPr>
            <a:spLocks noGrp="1"/>
          </p:cNvSpPr>
          <p:nvPr/>
        </p:nvSpPr>
        <p:spPr>
          <a:xfrm>
            <a:off x="9477375" y="1190625"/>
            <a:ext cx="1952625" cy="1952625"/>
          </a:xfrm>
          <a:prstGeom prst="ellipse">
            <a:avLst/>
          </a:prstGeom>
          <a:solidFill>
            <a:srgbClr val="F45B43"/>
          </a:solidFill>
          <a:ln w="0">
            <a:noFill/>
            <a:prstDash val="solid"/>
          </a:ln>
        </p:spPr>
      </p:sp>
      <p:sp>
        <p:nvSpPr>
          <p:cNvPr id="7" name="topic-ring-center">
            <a:extLst>
              <a:ext uri="{FF2B5EF4-FFF2-40B4-BE49-F238E27FC236}">
                <a16:creationId xmlns:a16="http://schemas.microsoft.com/office/drawing/2014/main" id="{A90604A8-45B3-4C1B-8EA1-2547856A2337}"/>
              </a:ext>
            </a:extLst>
          </p:cNvPr>
          <p:cNvSpPr>
            <a:spLocks noGrp="1"/>
          </p:cNvSpPr>
          <p:nvPr/>
        </p:nvSpPr>
        <p:spPr>
          <a:xfrm>
            <a:off x="10067925" y="1781175"/>
            <a:ext cx="771525" cy="771525"/>
          </a:xfrm>
          <a:prstGeom prst="ellipse">
            <a:avLst/>
          </a:prstGeom>
          <a:solidFill>
            <a:srgbClr val="0B342E"/>
          </a:solidFill>
          <a:ln w="0">
            <a:noFill/>
            <a:prstDash val="solid"/>
          </a:ln>
        </p:spPr>
      </p:sp>
      <p:sp>
        <p:nvSpPr>
          <p:cNvPr id="8" name="lesson-format">
            <a:extLst>
              <a:ext uri="{FF2B5EF4-FFF2-40B4-BE49-F238E27FC236}">
                <a16:creationId xmlns:a16="http://schemas.microsoft.com/office/drawing/2014/main" id="{8E982BF7-5A88-4ECB-862B-0BCFE998CD29}"/>
              </a:ext>
            </a:extLst>
          </p:cNvPr>
          <p:cNvSpPr>
            <a:spLocks noGrp="1"/>
          </p:cNvSpPr>
          <p:nvPr/>
        </p:nvSpPr>
        <p:spPr>
          <a:xfrm>
            <a:off x="666750" y="5810250"/>
            <a:ext cx="8858250" cy="285750"/>
          </a:xfrm>
          <a:prstGeom prst="rect">
            <a:avLst/>
          </a:prstGeom>
          <a:noFill/>
          <a:ln w="0">
            <a:noFill/>
            <a:prstDash val="solid"/>
          </a:ln>
        </p:spPr>
        <p:txBody>
          <a:bodyPr/>
          <a:lstStyle/>
          <a:p>
            <a:pPr algn="l">
              <a:defRPr sz="1650" b="1" i="0">
                <a:solidFill>
                  <a:srgbClr val="F45B43"/>
                </a:solidFill>
              </a:defRPr>
            </a:pPr>
            <a:r>
              <a:rPr sz="1650" b="1" i="0">
                <a:solidFill>
                  <a:srgbClr val="F45B43"/>
                </a:solidFill>
              </a:rPr>
              <a:t>EDITABLE · 45-MINUTE CLASSROOM LESSON · ALGEBRA-BASED · NO CALCULUS REQUIRED</a:t>
            </a:r>
          </a:p>
        </p:txBody>
      </p:sp>
      <p:sp>
        <p:nvSpPr>
          <p:cNvPr id="9" name="group-label">
            <a:extLst>
              <a:ext uri="{FF2B5EF4-FFF2-40B4-BE49-F238E27FC236}">
                <a16:creationId xmlns:a16="http://schemas.microsoft.com/office/drawing/2014/main" id="{CF977E1A-A62E-4E6B-A52A-B278290A498B}"/>
              </a:ext>
            </a:extLst>
          </p:cNvPr>
          <p:cNvSpPr>
            <a:spLocks noGrp="1"/>
          </p:cNvSpPr>
          <p:nvPr/>
        </p:nvSpPr>
        <p:spPr>
          <a:xfrm>
            <a:off x="666750" y="266700"/>
            <a:ext cx="7239000" cy="285750"/>
          </a:xfrm>
          <a:prstGeom prst="rect">
            <a:avLst/>
          </a:prstGeom>
          <a:noFill/>
          <a:ln w="0">
            <a:noFill/>
            <a:prstDash val="solid"/>
          </a:ln>
        </p:spPr>
        <p:txBody>
          <a:bodyPr/>
          <a:lstStyle/>
          <a:p>
            <a:pPr algn="l">
              <a:defRPr sz="1650" b="1" i="0">
                <a:solidFill>
                  <a:srgbClr val="F45B43"/>
                </a:solidFill>
              </a:defRPr>
            </a:pPr>
            <a:r>
              <a:rPr sz="1650" b="1" i="0">
                <a:solidFill>
                  <a:srgbClr val="F45B43"/>
                </a:solidFill>
              </a:rPr>
              <a:t>AP1 · UNIT 1 · AP PHYSICS 1: ALGEBRA-BASED</a:t>
            </a:r>
          </a:p>
        </p:txBody>
      </p:sp>
      <p:sp>
        <p:nvSpPr>
          <p:cNvPr id="10" name="page-number">
            <a:extLst>
              <a:ext uri="{FF2B5EF4-FFF2-40B4-BE49-F238E27FC236}">
                <a16:creationId xmlns:a16="http://schemas.microsoft.com/office/drawing/2014/main" id="{45BD2210-6AF9-4E4D-ABD9-D2F0AA995840}"/>
              </a:ext>
            </a:extLst>
          </p:cNvPr>
          <p:cNvSpPr>
            <a:spLocks noGrp="1"/>
          </p:cNvSpPr>
          <p:nvPr/>
        </p:nvSpPr>
        <p:spPr>
          <a:xfrm>
            <a:off x="10334625" y="266700"/>
            <a:ext cx="1190625" cy="285750"/>
          </a:xfrm>
          <a:prstGeom prst="rect">
            <a:avLst/>
          </a:prstGeom>
          <a:noFill/>
          <a:ln w="0">
            <a:noFill/>
            <a:prstDash val="solid"/>
          </a:ln>
        </p:spPr>
        <p:txBody>
          <a:bodyPr/>
          <a:lstStyle/>
          <a:p>
            <a:pPr algn="r">
              <a:defRPr sz="1650" b="1" i="0">
                <a:solidFill>
                  <a:srgbClr val="F4F0E2"/>
                </a:solidFill>
              </a:defRPr>
            </a:pPr>
            <a:r>
              <a:rPr lang="en-US" sz="1650" b="1" i="0">
                <a:solidFill>
                  <a:srgbClr val="F4F0E2"/>
                </a:solidFill>
              </a:rPr>
              <a:t>01 / 13</a:t>
            </a:r>
            <a:endParaRPr sz="1650" b="1" i="0">
              <a:solidFill>
                <a:srgbClr val="F4F0E2"/>
              </a:solidFill>
            </a:endParaRPr>
          </a:p>
        </p:txBody>
      </p:sp>
      <p:sp>
        <p:nvSpPr>
          <p:cNvPr id="11" name="rule-70-666">
            <a:extLst>
              <a:ext uri="{FF2B5EF4-FFF2-40B4-BE49-F238E27FC236}">
                <a16:creationId xmlns:a16="http://schemas.microsoft.com/office/drawing/2014/main" id="{A040BF24-F73B-4802-BFAC-DEA51E9A8511}"/>
              </a:ext>
            </a:extLst>
          </p:cNvPr>
          <p:cNvSpPr>
            <a:spLocks noGrp="1"/>
          </p:cNvSpPr>
          <p:nvPr/>
        </p:nvSpPr>
        <p:spPr>
          <a:xfrm>
            <a:off x="666750" y="6343650"/>
            <a:ext cx="10858500" cy="9525"/>
          </a:xfrm>
          <a:prstGeom prst="rect">
            <a:avLst/>
          </a:prstGeom>
          <a:solidFill>
            <a:srgbClr val="47716A"/>
          </a:solidFill>
          <a:ln w="0">
            <a:noFill/>
            <a:prstDash val="solid"/>
          </a:ln>
        </p:spPr>
      </p:sp>
      <p:sp>
        <p:nvSpPr>
          <p:cNvPr id="12" name="course-footer">
            <a:extLst>
              <a:ext uri="{FF2B5EF4-FFF2-40B4-BE49-F238E27FC236}">
                <a16:creationId xmlns:a16="http://schemas.microsoft.com/office/drawing/2014/main" id="{66626711-FDCE-4137-8749-A19B1ACB2C57}"/>
              </a:ext>
            </a:extLst>
          </p:cNvPr>
          <p:cNvSpPr>
            <a:spLocks noGrp="1"/>
          </p:cNvSpPr>
          <p:nvPr/>
        </p:nvSpPr>
        <p:spPr>
          <a:xfrm>
            <a:off x="666750" y="6429375"/>
            <a:ext cx="8572500" cy="266700"/>
          </a:xfrm>
          <a:prstGeom prst="rect">
            <a:avLst/>
          </a:prstGeom>
          <a:noFill/>
          <a:ln w="0">
            <a:noFill/>
            <a:prstDash val="solid"/>
          </a:ln>
        </p:spPr>
        <p:txBody>
          <a:bodyPr/>
          <a:lstStyle/>
          <a:p>
            <a:pPr algn="l">
              <a:defRPr sz="1650" b="1" i="0">
                <a:solidFill>
                  <a:srgbClr val="F4F0E2"/>
                </a:solidFill>
              </a:defRPr>
            </a:pPr>
            <a:r>
              <a:rPr sz="1650" b="1" i="0">
                <a:solidFill>
                  <a:srgbClr val="F4F0E2"/>
                </a:solidFill>
              </a:rPr>
              <a:t>GIOPHYSICS · COLLEGE BOARD AP PHYSICS · AP1-U1 · 10–15%</a:t>
            </a:r>
          </a:p>
        </p:txBody>
      </p:sp>
    </p:spTree>
    <p:extLst>
      <p:ext uri="{BB962C8B-B14F-4D97-AF65-F5344CB8AC3E}">
        <p14:creationId xmlns:p14="http://schemas.microsoft.com/office/powerpoint/2010/main" val="136244104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FCFAF1"/>
        </a:solidFill>
        <a:effectLst/>
      </p:bgPr>
    </p:bg>
    <p:spTree>
      <p:nvGrpSpPr>
        <p:cNvPr id="1" name=""/>
        <p:cNvGrpSpPr/>
        <p:nvPr/>
      </p:nvGrpSpPr>
      <p:grpSpPr>
        <a:xfrm>
          <a:off x="0" y="0"/>
          <a:ext cx="0" cy="0"/>
          <a:chOff x="0" y="0"/>
          <a:chExt cx="0" cy="0"/>
        </a:xfrm>
      </p:grpSpPr>
      <p:sp>
        <p:nvSpPr>
          <p:cNvPr id="12" name="group-label">
            <a:extLst>
              <a:ext uri="{FF2B5EF4-FFF2-40B4-BE49-F238E27FC236}">
                <a16:creationId xmlns:a16="http://schemas.microsoft.com/office/drawing/2014/main" id="{312C160E-8AFB-4EAD-B625-347B8186E30A}"/>
              </a:ext>
            </a:extLst>
          </p:cNvPr>
          <p:cNvSpPr>
            <a:spLocks noGrp="1"/>
          </p:cNvSpPr>
          <p:nvPr/>
        </p:nvSpPr>
        <p:spPr>
          <a:xfrm>
            <a:off x="666750" y="266700"/>
            <a:ext cx="7239000" cy="285750"/>
          </a:xfrm>
          <a:prstGeom prst="rect">
            <a:avLst/>
          </a:prstGeom>
          <a:noFill/>
          <a:ln w="0">
            <a:noFill/>
            <a:prstDash val="solid"/>
          </a:ln>
        </p:spPr>
        <p:txBody>
          <a:bodyPr/>
          <a:lstStyle/>
          <a:p>
            <a:pPr algn="l">
              <a:defRPr sz="1650" b="1" i="0">
                <a:solidFill>
                  <a:srgbClr val="B83724"/>
                </a:solidFill>
              </a:defRPr>
            </a:pPr>
            <a:r>
              <a:rPr sz="1650" b="1" i="0">
                <a:solidFill>
                  <a:srgbClr val="B83724"/>
                </a:solidFill>
              </a:rPr>
              <a:t>AP1 · UNIT 1 · AP PHYSICS 1: ALGEBRA-BASED</a:t>
            </a:r>
          </a:p>
        </p:txBody>
      </p:sp>
      <p:sp>
        <p:nvSpPr>
          <p:cNvPr id="2" name="page-number">
            <a:extLst>
              <a:ext uri="{FF2B5EF4-FFF2-40B4-BE49-F238E27FC236}">
                <a16:creationId xmlns:a16="http://schemas.microsoft.com/office/drawing/2014/main" id="{C8FF962E-97F0-48A4-8A0A-84C51C5865CC}"/>
              </a:ext>
            </a:extLst>
          </p:cNvPr>
          <p:cNvSpPr>
            <a:spLocks noGrp="1"/>
          </p:cNvSpPr>
          <p:nvPr/>
        </p:nvSpPr>
        <p:spPr>
          <a:xfrm>
            <a:off x="10334625" y="266700"/>
            <a:ext cx="1190625" cy="285750"/>
          </a:xfrm>
          <a:prstGeom prst="rect">
            <a:avLst/>
          </a:prstGeom>
          <a:noFill/>
          <a:ln w="0">
            <a:noFill/>
            <a:prstDash val="solid"/>
          </a:ln>
        </p:spPr>
        <p:txBody>
          <a:bodyPr/>
          <a:lstStyle/>
          <a:p>
            <a:pPr algn="r">
              <a:defRPr sz="1650" b="1" i="0">
                <a:solidFill>
                  <a:srgbClr val="0A332E"/>
                </a:solidFill>
              </a:defRPr>
            </a:pPr>
            <a:r>
              <a:rPr lang="en-US" sz="1650" b="1" i="0">
                <a:solidFill>
                  <a:srgbClr val="0A332E"/>
                </a:solidFill>
              </a:rPr>
              <a:t>10 / 13</a:t>
            </a:r>
            <a:endParaRPr sz="1650" b="1" i="0">
              <a:solidFill>
                <a:srgbClr val="0A332E"/>
              </a:solidFill>
            </a:endParaRPr>
          </a:p>
        </p:txBody>
      </p:sp>
      <p:sp>
        <p:nvSpPr>
          <p:cNvPr id="3" name="rule-70-666">
            <a:extLst>
              <a:ext uri="{FF2B5EF4-FFF2-40B4-BE49-F238E27FC236}">
                <a16:creationId xmlns:a16="http://schemas.microsoft.com/office/drawing/2014/main" id="{9F29CFEE-BBE2-4C9D-995D-D78F287C1748}"/>
              </a:ext>
            </a:extLst>
          </p:cNvPr>
          <p:cNvSpPr>
            <a:spLocks noGrp="1"/>
          </p:cNvSpPr>
          <p:nvPr/>
        </p:nvSpPr>
        <p:spPr>
          <a:xfrm>
            <a:off x="666750" y="6343650"/>
            <a:ext cx="10858500" cy="9525"/>
          </a:xfrm>
          <a:prstGeom prst="rect">
            <a:avLst/>
          </a:prstGeom>
          <a:solidFill>
            <a:srgbClr val="A9BBB4"/>
          </a:solidFill>
          <a:ln w="0">
            <a:noFill/>
            <a:prstDash val="solid"/>
          </a:ln>
        </p:spPr>
      </p:sp>
      <p:sp>
        <p:nvSpPr>
          <p:cNvPr id="4" name="course-footer">
            <a:extLst>
              <a:ext uri="{FF2B5EF4-FFF2-40B4-BE49-F238E27FC236}">
                <a16:creationId xmlns:a16="http://schemas.microsoft.com/office/drawing/2014/main" id="{2BE57171-BBA7-4F6E-89B2-A2022FADC40E}"/>
              </a:ext>
            </a:extLst>
          </p:cNvPr>
          <p:cNvSpPr>
            <a:spLocks noGrp="1"/>
          </p:cNvSpPr>
          <p:nvPr/>
        </p:nvSpPr>
        <p:spPr>
          <a:xfrm>
            <a:off x="666750" y="6429375"/>
            <a:ext cx="8572500" cy="266700"/>
          </a:xfrm>
          <a:prstGeom prst="rect">
            <a:avLst/>
          </a:prstGeom>
          <a:noFill/>
          <a:ln w="0">
            <a:noFill/>
            <a:prstDash val="solid"/>
          </a:ln>
        </p:spPr>
        <p:txBody>
          <a:bodyPr/>
          <a:lstStyle/>
          <a:p>
            <a:pPr algn="l">
              <a:defRPr sz="1650" b="1" i="0">
                <a:solidFill>
                  <a:srgbClr val="48635E"/>
                </a:solidFill>
              </a:defRPr>
            </a:pPr>
            <a:r>
              <a:rPr sz="1650" b="1" i="0">
                <a:solidFill>
                  <a:srgbClr val="48635E"/>
                </a:solidFill>
              </a:rPr>
              <a:t>GIOPHYSICS · COLLEGE BOARD AP PHYSICS · AP1-U1 · 10–15%</a:t>
            </a:r>
          </a:p>
        </p:txBody>
      </p:sp>
      <p:sp>
        <p:nvSpPr>
          <p:cNvPr id="5" name="slide-title">
            <a:extLst>
              <a:ext uri="{FF2B5EF4-FFF2-40B4-BE49-F238E27FC236}">
                <a16:creationId xmlns:a16="http://schemas.microsoft.com/office/drawing/2014/main" id="{DA1A5BE5-5281-4DA7-857E-279AA3038158}"/>
              </a:ext>
            </a:extLst>
          </p:cNvPr>
          <p:cNvSpPr>
            <a:spLocks noGrp="1"/>
          </p:cNvSpPr>
          <p:nvPr/>
        </p:nvSpPr>
        <p:spPr>
          <a:xfrm>
            <a:off x="666750" y="685800"/>
            <a:ext cx="10858500" cy="952500"/>
          </a:xfrm>
          <a:prstGeom prst="rect">
            <a:avLst/>
          </a:prstGeom>
          <a:noFill/>
          <a:ln w="0">
            <a:noFill/>
            <a:prstDash val="solid"/>
          </a:ln>
        </p:spPr>
        <p:txBody>
          <a:bodyPr/>
          <a:lstStyle/>
          <a:p>
            <a:pPr algn="l">
              <a:defRPr sz="3600" b="1" i="0">
                <a:solidFill>
                  <a:srgbClr val="0A332E"/>
                </a:solidFill>
              </a:defRPr>
            </a:pPr>
            <a:r>
              <a:rPr sz="3600" b="1" i="0">
                <a:solidFill>
                  <a:srgbClr val="0A332E"/>
                </a:solidFill>
              </a:rPr>
              <a:t>Original AP-style free-response challenge</a:t>
            </a:r>
          </a:p>
        </p:txBody>
      </p:sp>
      <p:sp>
        <p:nvSpPr>
          <p:cNvPr id="6" name="exam-meta">
            <a:extLst>
              <a:ext uri="{FF2B5EF4-FFF2-40B4-BE49-F238E27FC236}">
                <a16:creationId xmlns:a16="http://schemas.microsoft.com/office/drawing/2014/main" id="{12425CB7-2BB2-49CA-8F8D-94C803839E12}"/>
              </a:ext>
            </a:extLst>
          </p:cNvPr>
          <p:cNvSpPr>
            <a:spLocks noGrp="1"/>
          </p:cNvSpPr>
          <p:nvPr/>
        </p:nvSpPr>
        <p:spPr>
          <a:xfrm>
            <a:off x="666750" y="1600200"/>
            <a:ext cx="8572500" cy="342900"/>
          </a:xfrm>
          <a:prstGeom prst="rect">
            <a:avLst/>
          </a:prstGeom>
          <a:noFill/>
          <a:ln w="0">
            <a:noFill/>
            <a:prstDash val="solid"/>
          </a:ln>
        </p:spPr>
        <p:txBody>
          <a:bodyPr/>
          <a:lstStyle/>
          <a:p>
            <a:pPr algn="l">
              <a:defRPr sz="1650" b="1" i="0">
                <a:solidFill>
                  <a:srgbClr val="B83724"/>
                </a:solidFill>
              </a:defRPr>
            </a:pPr>
            <a:r>
              <a:rPr sz="1650" b="1" i="0">
                <a:solidFill>
                  <a:srgbClr val="B83724"/>
                </a:solidFill>
              </a:rPr>
              <a:t>Algebra-based · 3 MARKS · DERIVE · CALCULATE · JUSTIFY</a:t>
            </a:r>
          </a:p>
        </p:txBody>
      </p:sp>
      <p:sp>
        <p:nvSpPr>
          <p:cNvPr id="7" name="exam-question-frame">
            <a:extLst>
              <a:ext uri="{FF2B5EF4-FFF2-40B4-BE49-F238E27FC236}">
                <a16:creationId xmlns:a16="http://schemas.microsoft.com/office/drawing/2014/main" id="{80DBCB4E-CB3F-4662-8087-73EA14331A78}"/>
              </a:ext>
            </a:extLst>
          </p:cNvPr>
          <p:cNvSpPr>
            <a:spLocks noGrp="1"/>
          </p:cNvSpPr>
          <p:nvPr/>
        </p:nvSpPr>
        <p:spPr>
          <a:xfrm>
            <a:off x="666750" y="2143125"/>
            <a:ext cx="8096250" cy="2952750"/>
          </a:xfrm>
          <a:prstGeom prst="roundRect">
            <a:avLst>
              <a:gd name="adj" fmla="val 3871"/>
            </a:avLst>
          </a:prstGeom>
          <a:solidFill>
            <a:srgbClr val="F4F0E2"/>
          </a:solidFill>
          <a:ln w="9525">
            <a:solidFill>
              <a:srgbClr val="A9BBB4"/>
            </a:solidFill>
            <a:prstDash val="solid"/>
          </a:ln>
        </p:spPr>
      </p:sp>
      <p:sp>
        <p:nvSpPr>
          <p:cNvPr id="8" name="exam-question">
            <a:extLst>
              <a:ext uri="{FF2B5EF4-FFF2-40B4-BE49-F238E27FC236}">
                <a16:creationId xmlns:a16="http://schemas.microsoft.com/office/drawing/2014/main" id="{5DF391E6-02B3-4924-99AE-B1F12BF12C09}"/>
              </a:ext>
            </a:extLst>
          </p:cNvPr>
          <p:cNvSpPr>
            <a:spLocks noGrp="1"/>
          </p:cNvSpPr>
          <p:nvPr/>
        </p:nvSpPr>
        <p:spPr>
          <a:xfrm>
            <a:off x="952500" y="2428875"/>
            <a:ext cx="7524750" cy="2381250"/>
          </a:xfrm>
          <a:prstGeom prst="rect">
            <a:avLst/>
          </a:prstGeom>
          <a:noFill/>
          <a:ln w="0">
            <a:noFill/>
            <a:prstDash val="solid"/>
          </a:ln>
        </p:spPr>
        <p:txBody>
          <a:bodyPr/>
          <a:lstStyle/>
          <a:p>
            <a:pPr algn="l">
              <a:defRPr sz="2025" b="1" i="0">
                <a:solidFill>
                  <a:srgbClr val="0A332E"/>
                </a:solidFill>
              </a:defRPr>
            </a:pPr>
            <a:r>
              <a:rPr sz="2025" b="1" i="0">
                <a:solidFill>
                  <a:srgbClr val="0A332E"/>
                </a:solidFill>
              </a:rPr>
              <a:t>A cart has velocity 8.0 m/s at t = 0 and −4.0 m/s at t = 6.0 s with constant acceleration. Determine the acceleration, when it changes direction, and its displacement over 6.0 s.</a:t>
            </a:r>
          </a:p>
        </p:txBody>
      </p:sp>
      <p:sp>
        <p:nvSpPr>
          <p:cNvPr id="9" name="exam-method-frame">
            <a:extLst>
              <a:ext uri="{FF2B5EF4-FFF2-40B4-BE49-F238E27FC236}">
                <a16:creationId xmlns:a16="http://schemas.microsoft.com/office/drawing/2014/main" id="{F1D8E148-FDC3-4ADE-BE34-A5AA7ED5854D}"/>
              </a:ext>
            </a:extLst>
          </p:cNvPr>
          <p:cNvSpPr>
            <a:spLocks noGrp="1"/>
          </p:cNvSpPr>
          <p:nvPr/>
        </p:nvSpPr>
        <p:spPr>
          <a:xfrm>
            <a:off x="9144000" y="2143125"/>
            <a:ext cx="2381250" cy="2952750"/>
          </a:xfrm>
          <a:prstGeom prst="roundRect">
            <a:avLst>
              <a:gd name="adj" fmla="val 4800"/>
            </a:avLst>
          </a:prstGeom>
          <a:solidFill>
            <a:srgbClr val="0B342E"/>
          </a:solidFill>
          <a:ln w="0">
            <a:noFill/>
            <a:prstDash val="solid"/>
          </a:ln>
        </p:spPr>
      </p:sp>
      <p:sp>
        <p:nvSpPr>
          <p:cNvPr id="10" name="exam-method">
            <a:extLst>
              <a:ext uri="{FF2B5EF4-FFF2-40B4-BE49-F238E27FC236}">
                <a16:creationId xmlns:a16="http://schemas.microsoft.com/office/drawing/2014/main" id="{87712C47-DB2C-46B3-94F6-67CF608FEC67}"/>
              </a:ext>
            </a:extLst>
          </p:cNvPr>
          <p:cNvSpPr>
            <a:spLocks noGrp="1"/>
          </p:cNvSpPr>
          <p:nvPr/>
        </p:nvSpPr>
        <p:spPr>
          <a:xfrm>
            <a:off x="9429750" y="2524125"/>
            <a:ext cx="1809750" cy="2238375"/>
          </a:xfrm>
          <a:prstGeom prst="rect">
            <a:avLst/>
          </a:prstGeom>
          <a:noFill/>
          <a:ln w="0">
            <a:noFill/>
            <a:prstDash val="solid"/>
          </a:ln>
        </p:spPr>
        <p:txBody>
          <a:bodyPr/>
          <a:lstStyle/>
          <a:p>
            <a:pPr algn="ctr">
              <a:defRPr sz="2100" b="1" i="0">
                <a:solidFill>
                  <a:srgbClr val="F4F0E2"/>
                </a:solidFill>
              </a:defRPr>
            </a:pPr>
            <a:r>
              <a:rPr sz="2100" b="1" i="0">
                <a:solidFill>
                  <a:srgbClr val="F4F0E2"/>
                </a:solidFill>
              </a:rPr>
              <a:t>SOLVE PAIR COMPARE JUSTIFY</a:t>
            </a:r>
          </a:p>
        </p:txBody>
      </p:sp>
      <p:sp>
        <p:nvSpPr>
          <p:cNvPr id="11" name="exam-original-note">
            <a:extLst>
              <a:ext uri="{FF2B5EF4-FFF2-40B4-BE49-F238E27FC236}">
                <a16:creationId xmlns:a16="http://schemas.microsoft.com/office/drawing/2014/main" id="{6119BE65-6EBA-4C53-AC48-53250A353FD1}"/>
              </a:ext>
            </a:extLst>
          </p:cNvPr>
          <p:cNvSpPr>
            <a:spLocks noGrp="1"/>
          </p:cNvSpPr>
          <p:nvPr/>
        </p:nvSpPr>
        <p:spPr>
          <a:xfrm>
            <a:off x="666750" y="5429250"/>
            <a:ext cx="10382250" cy="400050"/>
          </a:xfrm>
          <a:prstGeom prst="rect">
            <a:avLst/>
          </a:prstGeom>
          <a:noFill/>
          <a:ln w="0">
            <a:noFill/>
            <a:prstDash val="solid"/>
          </a:ln>
        </p:spPr>
        <p:txBody>
          <a:bodyPr/>
          <a:lstStyle/>
          <a:p>
            <a:pPr algn="l">
              <a:defRPr sz="1650" b="0" i="0">
                <a:solidFill>
                  <a:srgbClr val="48635E"/>
                </a:solidFill>
              </a:defRPr>
            </a:pPr>
            <a:r>
              <a:rPr sz="1650" b="0" i="0">
                <a:solidFill>
                  <a:srgbClr val="48635E"/>
                </a:solidFill>
              </a:rPr>
              <a:t>Original GioPhysics AP-style question · not a College Board exam question.</a:t>
            </a:r>
          </a:p>
        </p:txBody>
      </p:sp>
    </p:spTree>
    <p:extLst>
      <p:ext uri="{BB962C8B-B14F-4D97-AF65-F5344CB8AC3E}">
        <p14:creationId xmlns:p14="http://schemas.microsoft.com/office/powerpoint/2010/main" val="6408967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F4F0E2"/>
        </a:solidFill>
        <a:effectLst/>
      </p:bgPr>
    </p:bg>
    <p:spTree>
      <p:nvGrpSpPr>
        <p:cNvPr id="1" name=""/>
        <p:cNvGrpSpPr/>
        <p:nvPr/>
      </p:nvGrpSpPr>
      <p:grpSpPr>
        <a:xfrm>
          <a:off x="0" y="0"/>
          <a:ext cx="0" cy="0"/>
          <a:chOff x="0" y="0"/>
          <a:chExt cx="0" cy="0"/>
        </a:xfrm>
      </p:grpSpPr>
      <p:sp>
        <p:nvSpPr>
          <p:cNvPr id="18" name="group-label">
            <a:extLst>
              <a:ext uri="{FF2B5EF4-FFF2-40B4-BE49-F238E27FC236}">
                <a16:creationId xmlns:a16="http://schemas.microsoft.com/office/drawing/2014/main" id="{A1A44511-E2B7-4B36-A672-E2ED27A5A9DD}"/>
              </a:ext>
            </a:extLst>
          </p:cNvPr>
          <p:cNvSpPr>
            <a:spLocks noGrp="1"/>
          </p:cNvSpPr>
          <p:nvPr/>
        </p:nvSpPr>
        <p:spPr>
          <a:xfrm>
            <a:off x="666750" y="266700"/>
            <a:ext cx="7239000" cy="285750"/>
          </a:xfrm>
          <a:prstGeom prst="rect">
            <a:avLst/>
          </a:prstGeom>
          <a:noFill/>
          <a:ln w="0">
            <a:noFill/>
            <a:prstDash val="solid"/>
          </a:ln>
        </p:spPr>
        <p:txBody>
          <a:bodyPr/>
          <a:lstStyle/>
          <a:p>
            <a:pPr algn="l">
              <a:defRPr sz="1650" b="1" i="0">
                <a:solidFill>
                  <a:srgbClr val="B83724"/>
                </a:solidFill>
              </a:defRPr>
            </a:pPr>
            <a:r>
              <a:rPr sz="1650" b="1" i="0">
                <a:solidFill>
                  <a:srgbClr val="B83724"/>
                </a:solidFill>
              </a:rPr>
              <a:t>AP1 · UNIT 1 · AP PHYSICS 1: ALGEBRA-BASED</a:t>
            </a:r>
          </a:p>
        </p:txBody>
      </p:sp>
      <p:sp>
        <p:nvSpPr>
          <p:cNvPr id="2" name="page-number">
            <a:extLst>
              <a:ext uri="{FF2B5EF4-FFF2-40B4-BE49-F238E27FC236}">
                <a16:creationId xmlns:a16="http://schemas.microsoft.com/office/drawing/2014/main" id="{A02F0355-3756-4510-A356-AE31105DF337}"/>
              </a:ext>
            </a:extLst>
          </p:cNvPr>
          <p:cNvSpPr>
            <a:spLocks noGrp="1"/>
          </p:cNvSpPr>
          <p:nvPr/>
        </p:nvSpPr>
        <p:spPr>
          <a:xfrm>
            <a:off x="10334625" y="266700"/>
            <a:ext cx="1190625" cy="285750"/>
          </a:xfrm>
          <a:prstGeom prst="rect">
            <a:avLst/>
          </a:prstGeom>
          <a:noFill/>
          <a:ln w="0">
            <a:noFill/>
            <a:prstDash val="solid"/>
          </a:ln>
        </p:spPr>
        <p:txBody>
          <a:bodyPr/>
          <a:lstStyle/>
          <a:p>
            <a:pPr algn="r">
              <a:defRPr sz="1650" b="1" i="0">
                <a:solidFill>
                  <a:srgbClr val="0A332E"/>
                </a:solidFill>
              </a:defRPr>
            </a:pPr>
            <a:r>
              <a:rPr lang="en-US" sz="1650" b="1" i="0">
                <a:solidFill>
                  <a:srgbClr val="0A332E"/>
                </a:solidFill>
              </a:rPr>
              <a:t>11 / 13</a:t>
            </a:r>
            <a:endParaRPr sz="1650" b="1" i="0">
              <a:solidFill>
                <a:srgbClr val="0A332E"/>
              </a:solidFill>
            </a:endParaRPr>
          </a:p>
        </p:txBody>
      </p:sp>
      <p:sp>
        <p:nvSpPr>
          <p:cNvPr id="3" name="rule-70-666">
            <a:extLst>
              <a:ext uri="{FF2B5EF4-FFF2-40B4-BE49-F238E27FC236}">
                <a16:creationId xmlns:a16="http://schemas.microsoft.com/office/drawing/2014/main" id="{57E38BEC-8655-4FA5-BC13-651D27FD6CA1}"/>
              </a:ext>
            </a:extLst>
          </p:cNvPr>
          <p:cNvSpPr>
            <a:spLocks noGrp="1"/>
          </p:cNvSpPr>
          <p:nvPr/>
        </p:nvSpPr>
        <p:spPr>
          <a:xfrm>
            <a:off x="666750" y="6343650"/>
            <a:ext cx="10858500" cy="9525"/>
          </a:xfrm>
          <a:prstGeom prst="rect">
            <a:avLst/>
          </a:prstGeom>
          <a:solidFill>
            <a:srgbClr val="A9BBB4"/>
          </a:solidFill>
          <a:ln w="0">
            <a:noFill/>
            <a:prstDash val="solid"/>
          </a:ln>
        </p:spPr>
      </p:sp>
      <p:sp>
        <p:nvSpPr>
          <p:cNvPr id="4" name="course-footer">
            <a:extLst>
              <a:ext uri="{FF2B5EF4-FFF2-40B4-BE49-F238E27FC236}">
                <a16:creationId xmlns:a16="http://schemas.microsoft.com/office/drawing/2014/main" id="{84D1AF9F-E5A0-4B09-935D-F31FDE5387CF}"/>
              </a:ext>
            </a:extLst>
          </p:cNvPr>
          <p:cNvSpPr>
            <a:spLocks noGrp="1"/>
          </p:cNvSpPr>
          <p:nvPr/>
        </p:nvSpPr>
        <p:spPr>
          <a:xfrm>
            <a:off x="666750" y="6429375"/>
            <a:ext cx="8572500" cy="266700"/>
          </a:xfrm>
          <a:prstGeom prst="rect">
            <a:avLst/>
          </a:prstGeom>
          <a:noFill/>
          <a:ln w="0">
            <a:noFill/>
            <a:prstDash val="solid"/>
          </a:ln>
        </p:spPr>
        <p:txBody>
          <a:bodyPr/>
          <a:lstStyle/>
          <a:p>
            <a:pPr algn="l">
              <a:defRPr sz="1650" b="1" i="0">
                <a:solidFill>
                  <a:srgbClr val="48635E"/>
                </a:solidFill>
              </a:defRPr>
            </a:pPr>
            <a:r>
              <a:rPr sz="1650" b="1" i="0">
                <a:solidFill>
                  <a:srgbClr val="48635E"/>
                </a:solidFill>
              </a:rPr>
              <a:t>GIOPHYSICS · COLLEGE BOARD AP PHYSICS · AP1-U1 · 10–15%</a:t>
            </a:r>
          </a:p>
        </p:txBody>
      </p:sp>
      <p:sp>
        <p:nvSpPr>
          <p:cNvPr id="5" name="slide-title">
            <a:extLst>
              <a:ext uri="{FF2B5EF4-FFF2-40B4-BE49-F238E27FC236}">
                <a16:creationId xmlns:a16="http://schemas.microsoft.com/office/drawing/2014/main" id="{01B09617-6B62-4BAB-AF55-ACFFD5E9C088}"/>
              </a:ext>
            </a:extLst>
          </p:cNvPr>
          <p:cNvSpPr>
            <a:spLocks noGrp="1"/>
          </p:cNvSpPr>
          <p:nvPr/>
        </p:nvSpPr>
        <p:spPr>
          <a:xfrm>
            <a:off x="666750" y="685800"/>
            <a:ext cx="10858500" cy="952500"/>
          </a:xfrm>
          <a:prstGeom prst="rect">
            <a:avLst/>
          </a:prstGeom>
          <a:noFill/>
          <a:ln w="0">
            <a:noFill/>
            <a:prstDash val="solid"/>
          </a:ln>
        </p:spPr>
        <p:txBody>
          <a:bodyPr/>
          <a:lstStyle/>
          <a:p>
            <a:pPr algn="l">
              <a:defRPr sz="3600" b="1" i="0">
                <a:solidFill>
                  <a:srgbClr val="0A332E"/>
                </a:solidFill>
              </a:defRPr>
            </a:pPr>
            <a:r>
              <a:rPr sz="3600" b="1" i="0">
                <a:solidFill>
                  <a:srgbClr val="0A332E"/>
                </a:solidFill>
              </a:rPr>
              <a:t>Mark it like an examiner</a:t>
            </a:r>
          </a:p>
        </p:txBody>
      </p:sp>
      <p:sp>
        <p:nvSpPr>
          <p:cNvPr id="6" name="marking-instruction">
            <a:extLst>
              <a:ext uri="{FF2B5EF4-FFF2-40B4-BE49-F238E27FC236}">
                <a16:creationId xmlns:a16="http://schemas.microsoft.com/office/drawing/2014/main" id="{7BE34ABE-FABB-4D82-9806-53367CAC498B}"/>
              </a:ext>
            </a:extLst>
          </p:cNvPr>
          <p:cNvSpPr>
            <a:spLocks noGrp="1"/>
          </p:cNvSpPr>
          <p:nvPr/>
        </p:nvSpPr>
        <p:spPr>
          <a:xfrm>
            <a:off x="666750" y="1581150"/>
            <a:ext cx="9906000" cy="381000"/>
          </a:xfrm>
          <a:prstGeom prst="rect">
            <a:avLst/>
          </a:prstGeom>
          <a:noFill/>
          <a:ln w="0">
            <a:noFill/>
            <a:prstDash val="solid"/>
          </a:ln>
        </p:spPr>
        <p:txBody>
          <a:bodyPr/>
          <a:lstStyle/>
          <a:p>
            <a:pPr algn="l">
              <a:defRPr sz="1875" b="0" i="0">
                <a:solidFill>
                  <a:srgbClr val="48635E"/>
                </a:solidFill>
              </a:defRPr>
            </a:pPr>
            <a:r>
              <a:rPr sz="1875" b="0" i="0">
                <a:solidFill>
                  <a:srgbClr val="48635E"/>
                </a:solidFill>
              </a:rPr>
              <a:t>Compare evidence, award one idea at a time, then improve one line.</a:t>
            </a:r>
          </a:p>
        </p:txBody>
      </p:sp>
      <p:sp>
        <p:nvSpPr>
          <p:cNvPr id="7" name="mark-number-1">
            <a:extLst>
              <a:ext uri="{FF2B5EF4-FFF2-40B4-BE49-F238E27FC236}">
                <a16:creationId xmlns:a16="http://schemas.microsoft.com/office/drawing/2014/main" id="{76F1D561-7A71-4EE7-98C1-355BD736B3AC}"/>
              </a:ext>
            </a:extLst>
          </p:cNvPr>
          <p:cNvSpPr>
            <a:spLocks noGrp="1"/>
          </p:cNvSpPr>
          <p:nvPr/>
        </p:nvSpPr>
        <p:spPr>
          <a:xfrm>
            <a:off x="666750" y="2266950"/>
            <a:ext cx="457200" cy="457200"/>
          </a:xfrm>
          <a:prstGeom prst="ellipse">
            <a:avLst/>
          </a:prstGeom>
          <a:solidFill>
            <a:srgbClr val="B83724"/>
          </a:solidFill>
          <a:ln w="0">
            <a:noFill/>
            <a:prstDash val="solid"/>
          </a:ln>
        </p:spPr>
      </p:sp>
      <p:sp>
        <p:nvSpPr>
          <p:cNvPr id="8" name="mark-number-text-1">
            <a:extLst>
              <a:ext uri="{FF2B5EF4-FFF2-40B4-BE49-F238E27FC236}">
                <a16:creationId xmlns:a16="http://schemas.microsoft.com/office/drawing/2014/main" id="{C92282D2-57B9-4959-8CD1-806DBFB3BE03}"/>
              </a:ext>
            </a:extLst>
          </p:cNvPr>
          <p:cNvSpPr>
            <a:spLocks noGrp="1"/>
          </p:cNvSpPr>
          <p:nvPr/>
        </p:nvSpPr>
        <p:spPr>
          <a:xfrm>
            <a:off x="666750" y="2324100"/>
            <a:ext cx="457200" cy="314325"/>
          </a:xfrm>
          <a:prstGeom prst="rect">
            <a:avLst/>
          </a:prstGeom>
          <a:noFill/>
          <a:ln w="0">
            <a:noFill/>
            <a:prstDash val="solid"/>
          </a:ln>
        </p:spPr>
        <p:txBody>
          <a:bodyPr/>
          <a:lstStyle/>
          <a:p>
            <a:pPr algn="ctr">
              <a:defRPr sz="1650" b="1" i="0">
                <a:solidFill>
                  <a:srgbClr val="F4F0E2"/>
                </a:solidFill>
              </a:defRPr>
            </a:pPr>
            <a:r>
              <a:rPr sz="1650" b="1" i="0">
                <a:solidFill>
                  <a:srgbClr val="F4F0E2"/>
                </a:solidFill>
              </a:rPr>
              <a:t>1</a:t>
            </a:r>
          </a:p>
        </p:txBody>
      </p:sp>
      <p:sp>
        <p:nvSpPr>
          <p:cNvPr id="9" name="mark-point-1">
            <a:extLst>
              <a:ext uri="{FF2B5EF4-FFF2-40B4-BE49-F238E27FC236}">
                <a16:creationId xmlns:a16="http://schemas.microsoft.com/office/drawing/2014/main" id="{61A48F62-2F36-4F5C-B1D6-6FF1C165E7CD}"/>
              </a:ext>
            </a:extLst>
          </p:cNvPr>
          <p:cNvSpPr>
            <a:spLocks noGrp="1"/>
          </p:cNvSpPr>
          <p:nvPr/>
        </p:nvSpPr>
        <p:spPr>
          <a:xfrm>
            <a:off x="1333500" y="2228850"/>
            <a:ext cx="4572000" cy="790575"/>
          </a:xfrm>
          <a:prstGeom prst="rect">
            <a:avLst/>
          </a:prstGeom>
          <a:noFill/>
          <a:ln w="0">
            <a:noFill/>
            <a:prstDash val="solid"/>
          </a:ln>
        </p:spPr>
        <p:txBody>
          <a:bodyPr/>
          <a:lstStyle/>
          <a:p>
            <a:pPr algn="l">
              <a:defRPr sz="1725" b="0" i="0">
                <a:solidFill>
                  <a:srgbClr val="0A332E"/>
                </a:solidFill>
              </a:defRPr>
            </a:pPr>
            <a:r>
              <a:rPr sz="1725" b="0" i="0">
                <a:solidFill>
                  <a:srgbClr val="0A332E"/>
                </a:solidFill>
              </a:rPr>
              <a:t>a = (−4.0 − 8.0)/6.0 = −2.0 m/s².</a:t>
            </a:r>
          </a:p>
        </p:txBody>
      </p:sp>
      <p:sp>
        <p:nvSpPr>
          <p:cNvPr id="10" name="mark-number-2">
            <a:extLst>
              <a:ext uri="{FF2B5EF4-FFF2-40B4-BE49-F238E27FC236}">
                <a16:creationId xmlns:a16="http://schemas.microsoft.com/office/drawing/2014/main" id="{B4577FA2-3D34-46A7-9912-8B9AEDA9EB9F}"/>
              </a:ext>
            </a:extLst>
          </p:cNvPr>
          <p:cNvSpPr>
            <a:spLocks noGrp="1"/>
          </p:cNvSpPr>
          <p:nvPr/>
        </p:nvSpPr>
        <p:spPr>
          <a:xfrm>
            <a:off x="666750" y="3333750"/>
            <a:ext cx="457200" cy="457200"/>
          </a:xfrm>
          <a:prstGeom prst="ellipse">
            <a:avLst/>
          </a:prstGeom>
          <a:solidFill>
            <a:srgbClr val="B83724"/>
          </a:solidFill>
          <a:ln w="0">
            <a:noFill/>
            <a:prstDash val="solid"/>
          </a:ln>
        </p:spPr>
      </p:sp>
      <p:sp>
        <p:nvSpPr>
          <p:cNvPr id="11" name="mark-number-text-2">
            <a:extLst>
              <a:ext uri="{FF2B5EF4-FFF2-40B4-BE49-F238E27FC236}">
                <a16:creationId xmlns:a16="http://schemas.microsoft.com/office/drawing/2014/main" id="{038C7482-7E49-4E7B-BAB0-552A47DB514F}"/>
              </a:ext>
            </a:extLst>
          </p:cNvPr>
          <p:cNvSpPr>
            <a:spLocks noGrp="1"/>
          </p:cNvSpPr>
          <p:nvPr/>
        </p:nvSpPr>
        <p:spPr>
          <a:xfrm>
            <a:off x="666750" y="3390900"/>
            <a:ext cx="457200" cy="314325"/>
          </a:xfrm>
          <a:prstGeom prst="rect">
            <a:avLst/>
          </a:prstGeom>
          <a:noFill/>
          <a:ln w="0">
            <a:noFill/>
            <a:prstDash val="solid"/>
          </a:ln>
        </p:spPr>
        <p:txBody>
          <a:bodyPr/>
          <a:lstStyle/>
          <a:p>
            <a:pPr algn="ctr">
              <a:defRPr sz="1650" b="1" i="0">
                <a:solidFill>
                  <a:srgbClr val="F4F0E2"/>
                </a:solidFill>
              </a:defRPr>
            </a:pPr>
            <a:r>
              <a:rPr sz="1650" b="1" i="0">
                <a:solidFill>
                  <a:srgbClr val="F4F0E2"/>
                </a:solidFill>
              </a:rPr>
              <a:t>2</a:t>
            </a:r>
          </a:p>
        </p:txBody>
      </p:sp>
      <p:sp>
        <p:nvSpPr>
          <p:cNvPr id="12" name="mark-point-2">
            <a:extLst>
              <a:ext uri="{FF2B5EF4-FFF2-40B4-BE49-F238E27FC236}">
                <a16:creationId xmlns:a16="http://schemas.microsoft.com/office/drawing/2014/main" id="{1F999C61-0FD5-4B2F-ADFC-BBB828B13163}"/>
              </a:ext>
            </a:extLst>
          </p:cNvPr>
          <p:cNvSpPr>
            <a:spLocks noGrp="1"/>
          </p:cNvSpPr>
          <p:nvPr/>
        </p:nvSpPr>
        <p:spPr>
          <a:xfrm>
            <a:off x="1333500" y="3295650"/>
            <a:ext cx="4572000" cy="790575"/>
          </a:xfrm>
          <a:prstGeom prst="rect">
            <a:avLst/>
          </a:prstGeom>
          <a:noFill/>
          <a:ln w="0">
            <a:noFill/>
            <a:prstDash val="solid"/>
          </a:ln>
        </p:spPr>
        <p:txBody>
          <a:bodyPr/>
          <a:lstStyle/>
          <a:p>
            <a:pPr algn="l">
              <a:defRPr sz="1725" b="0" i="0">
                <a:solidFill>
                  <a:srgbClr val="0A332E"/>
                </a:solidFill>
              </a:defRPr>
            </a:pPr>
            <a:r>
              <a:rPr sz="1725" b="0" i="0">
                <a:solidFill>
                  <a:srgbClr val="0A332E"/>
                </a:solidFill>
              </a:rPr>
              <a:t>v = 0 at t = 4.0 s.</a:t>
            </a:r>
          </a:p>
        </p:txBody>
      </p:sp>
      <p:sp>
        <p:nvSpPr>
          <p:cNvPr id="13" name="mark-number-3">
            <a:extLst>
              <a:ext uri="{FF2B5EF4-FFF2-40B4-BE49-F238E27FC236}">
                <a16:creationId xmlns:a16="http://schemas.microsoft.com/office/drawing/2014/main" id="{046C718C-F00C-4339-B67E-388568188C6B}"/>
              </a:ext>
            </a:extLst>
          </p:cNvPr>
          <p:cNvSpPr>
            <a:spLocks noGrp="1"/>
          </p:cNvSpPr>
          <p:nvPr/>
        </p:nvSpPr>
        <p:spPr>
          <a:xfrm>
            <a:off x="666750" y="4400550"/>
            <a:ext cx="457200" cy="457200"/>
          </a:xfrm>
          <a:prstGeom prst="ellipse">
            <a:avLst/>
          </a:prstGeom>
          <a:solidFill>
            <a:srgbClr val="B83724"/>
          </a:solidFill>
          <a:ln w="0">
            <a:noFill/>
            <a:prstDash val="solid"/>
          </a:ln>
        </p:spPr>
      </p:sp>
      <p:sp>
        <p:nvSpPr>
          <p:cNvPr id="14" name="mark-number-text-3">
            <a:extLst>
              <a:ext uri="{FF2B5EF4-FFF2-40B4-BE49-F238E27FC236}">
                <a16:creationId xmlns:a16="http://schemas.microsoft.com/office/drawing/2014/main" id="{EFA55328-FC1B-4891-9593-17F68C382478}"/>
              </a:ext>
            </a:extLst>
          </p:cNvPr>
          <p:cNvSpPr>
            <a:spLocks noGrp="1"/>
          </p:cNvSpPr>
          <p:nvPr/>
        </p:nvSpPr>
        <p:spPr>
          <a:xfrm>
            <a:off x="666750" y="4457700"/>
            <a:ext cx="457200" cy="314325"/>
          </a:xfrm>
          <a:prstGeom prst="rect">
            <a:avLst/>
          </a:prstGeom>
          <a:noFill/>
          <a:ln w="0">
            <a:noFill/>
            <a:prstDash val="solid"/>
          </a:ln>
        </p:spPr>
        <p:txBody>
          <a:bodyPr/>
          <a:lstStyle/>
          <a:p>
            <a:pPr algn="ctr">
              <a:defRPr sz="1650" b="1" i="0">
                <a:solidFill>
                  <a:srgbClr val="F4F0E2"/>
                </a:solidFill>
              </a:defRPr>
            </a:pPr>
            <a:r>
              <a:rPr sz="1650" b="1" i="0">
                <a:solidFill>
                  <a:srgbClr val="F4F0E2"/>
                </a:solidFill>
              </a:rPr>
              <a:t>3</a:t>
            </a:r>
          </a:p>
        </p:txBody>
      </p:sp>
      <p:sp>
        <p:nvSpPr>
          <p:cNvPr id="15" name="mark-point-3">
            <a:extLst>
              <a:ext uri="{FF2B5EF4-FFF2-40B4-BE49-F238E27FC236}">
                <a16:creationId xmlns:a16="http://schemas.microsoft.com/office/drawing/2014/main" id="{4EE7836F-ADA2-4061-8828-D8ADA4160C47}"/>
              </a:ext>
            </a:extLst>
          </p:cNvPr>
          <p:cNvSpPr>
            <a:spLocks noGrp="1"/>
          </p:cNvSpPr>
          <p:nvPr/>
        </p:nvSpPr>
        <p:spPr>
          <a:xfrm>
            <a:off x="1333500" y="4362450"/>
            <a:ext cx="4572000" cy="790575"/>
          </a:xfrm>
          <a:prstGeom prst="rect">
            <a:avLst/>
          </a:prstGeom>
          <a:noFill/>
          <a:ln w="0">
            <a:noFill/>
            <a:prstDash val="solid"/>
          </a:ln>
        </p:spPr>
        <p:txBody>
          <a:bodyPr/>
          <a:lstStyle/>
          <a:p>
            <a:pPr algn="l">
              <a:defRPr sz="1725" b="0" i="0">
                <a:solidFill>
                  <a:srgbClr val="0A332E"/>
                </a:solidFill>
              </a:defRPr>
            </a:pPr>
            <a:r>
              <a:rPr sz="1725" b="0" i="0">
                <a:solidFill>
                  <a:srgbClr val="0A332E"/>
                </a:solidFill>
              </a:rPr>
              <a:t>Δx = average velocity × time = 2.0 × 6.0 = 12 m.</a:t>
            </a:r>
          </a:p>
        </p:txBody>
      </p:sp>
      <p:sp>
        <p:nvSpPr>
          <p:cNvPr id="16" name="improvement-band">
            <a:extLst>
              <a:ext uri="{FF2B5EF4-FFF2-40B4-BE49-F238E27FC236}">
                <a16:creationId xmlns:a16="http://schemas.microsoft.com/office/drawing/2014/main" id="{910579C7-8AEC-435F-A343-044913B420F6}"/>
              </a:ext>
            </a:extLst>
          </p:cNvPr>
          <p:cNvSpPr>
            <a:spLocks noGrp="1"/>
          </p:cNvSpPr>
          <p:nvPr/>
        </p:nvSpPr>
        <p:spPr>
          <a:xfrm>
            <a:off x="666750" y="5524500"/>
            <a:ext cx="10858500" cy="552450"/>
          </a:xfrm>
          <a:prstGeom prst="roundRect">
            <a:avLst>
              <a:gd name="adj" fmla="val 20690"/>
            </a:avLst>
          </a:prstGeom>
          <a:solidFill>
            <a:srgbClr val="0B342E"/>
          </a:solidFill>
          <a:ln w="0">
            <a:noFill/>
            <a:prstDash val="solid"/>
          </a:ln>
        </p:spPr>
      </p:sp>
      <p:sp>
        <p:nvSpPr>
          <p:cNvPr id="17" name="improvement-prompt">
            <a:extLst>
              <a:ext uri="{FF2B5EF4-FFF2-40B4-BE49-F238E27FC236}">
                <a16:creationId xmlns:a16="http://schemas.microsoft.com/office/drawing/2014/main" id="{A22C4CA9-BE06-489F-A3B5-30CB3DA7793D}"/>
              </a:ext>
            </a:extLst>
          </p:cNvPr>
          <p:cNvSpPr>
            <a:spLocks noGrp="1"/>
          </p:cNvSpPr>
          <p:nvPr/>
        </p:nvSpPr>
        <p:spPr>
          <a:xfrm>
            <a:off x="904875" y="5657850"/>
            <a:ext cx="10382250" cy="323850"/>
          </a:xfrm>
          <a:prstGeom prst="rect">
            <a:avLst/>
          </a:prstGeom>
          <a:noFill/>
          <a:ln w="0">
            <a:noFill/>
            <a:prstDash val="solid"/>
          </a:ln>
        </p:spPr>
        <p:txBody>
          <a:bodyPr/>
          <a:lstStyle/>
          <a:p>
            <a:pPr algn="l">
              <a:defRPr sz="1800" b="1" i="0">
                <a:solidFill>
                  <a:srgbClr val="F4F0E2"/>
                </a:solidFill>
              </a:defRPr>
            </a:pPr>
            <a:r>
              <a:rPr sz="1800" b="1" i="0">
                <a:solidFill>
                  <a:srgbClr val="F4F0E2"/>
                </a:solidFill>
              </a:rPr>
              <a:t>Add one missing representation, one unit and one sentence of physical justification.</a:t>
            </a:r>
          </a:p>
        </p:txBody>
      </p:sp>
    </p:spTree>
    <p:extLst>
      <p:ext uri="{BB962C8B-B14F-4D97-AF65-F5344CB8AC3E}">
        <p14:creationId xmlns:p14="http://schemas.microsoft.com/office/powerpoint/2010/main" val="181227710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FCFAF1"/>
        </a:solidFill>
        <a:effectLst/>
      </p:bgPr>
    </p:bg>
    <p:spTree>
      <p:nvGrpSpPr>
        <p:cNvPr id="1" name=""/>
        <p:cNvGrpSpPr/>
        <p:nvPr/>
      </p:nvGrpSpPr>
      <p:grpSpPr>
        <a:xfrm>
          <a:off x="0" y="0"/>
          <a:ext cx="0" cy="0"/>
          <a:chOff x="0" y="0"/>
          <a:chExt cx="0" cy="0"/>
        </a:xfrm>
      </p:grpSpPr>
      <p:sp>
        <p:nvSpPr>
          <p:cNvPr id="21" name="group-label">
            <a:extLst>
              <a:ext uri="{FF2B5EF4-FFF2-40B4-BE49-F238E27FC236}">
                <a16:creationId xmlns:a16="http://schemas.microsoft.com/office/drawing/2014/main" id="{51B6DC6F-B3F0-48D5-BF98-5AC36007A9D3}"/>
              </a:ext>
            </a:extLst>
          </p:cNvPr>
          <p:cNvSpPr>
            <a:spLocks noGrp="1"/>
          </p:cNvSpPr>
          <p:nvPr/>
        </p:nvSpPr>
        <p:spPr>
          <a:xfrm>
            <a:off x="666750" y="266700"/>
            <a:ext cx="7239000" cy="285750"/>
          </a:xfrm>
          <a:prstGeom prst="rect">
            <a:avLst/>
          </a:prstGeom>
          <a:noFill/>
          <a:ln w="0">
            <a:noFill/>
            <a:prstDash val="solid"/>
          </a:ln>
        </p:spPr>
        <p:txBody>
          <a:bodyPr/>
          <a:lstStyle/>
          <a:p>
            <a:pPr algn="l">
              <a:defRPr sz="1650" b="1" i="0">
                <a:solidFill>
                  <a:srgbClr val="B83724"/>
                </a:solidFill>
              </a:defRPr>
            </a:pPr>
            <a:r>
              <a:rPr sz="1650" b="1" i="0">
                <a:solidFill>
                  <a:srgbClr val="B83724"/>
                </a:solidFill>
              </a:rPr>
              <a:t>AP1 · UNIT 1 · AP PHYSICS 1: ALGEBRA-BASED</a:t>
            </a:r>
          </a:p>
        </p:txBody>
      </p:sp>
      <p:sp>
        <p:nvSpPr>
          <p:cNvPr id="2" name="page-number">
            <a:extLst>
              <a:ext uri="{FF2B5EF4-FFF2-40B4-BE49-F238E27FC236}">
                <a16:creationId xmlns:a16="http://schemas.microsoft.com/office/drawing/2014/main" id="{E6DFED3A-AA7A-48BC-8AA1-FC57D1FFE3D1}"/>
              </a:ext>
            </a:extLst>
          </p:cNvPr>
          <p:cNvSpPr>
            <a:spLocks noGrp="1"/>
          </p:cNvSpPr>
          <p:nvPr/>
        </p:nvSpPr>
        <p:spPr>
          <a:xfrm>
            <a:off x="10334625" y="266700"/>
            <a:ext cx="1190625" cy="285750"/>
          </a:xfrm>
          <a:prstGeom prst="rect">
            <a:avLst/>
          </a:prstGeom>
          <a:noFill/>
          <a:ln w="0">
            <a:noFill/>
            <a:prstDash val="solid"/>
          </a:ln>
        </p:spPr>
        <p:txBody>
          <a:bodyPr/>
          <a:lstStyle/>
          <a:p>
            <a:pPr algn="r">
              <a:defRPr sz="1650" b="1" i="0">
                <a:solidFill>
                  <a:srgbClr val="0A332E"/>
                </a:solidFill>
              </a:defRPr>
            </a:pPr>
            <a:r>
              <a:rPr lang="en-US" sz="1650" b="1" i="0">
                <a:solidFill>
                  <a:srgbClr val="0A332E"/>
                </a:solidFill>
              </a:rPr>
              <a:t>12 / 13</a:t>
            </a:r>
            <a:endParaRPr sz="1650" b="1" i="0">
              <a:solidFill>
                <a:srgbClr val="0A332E"/>
              </a:solidFill>
            </a:endParaRPr>
          </a:p>
        </p:txBody>
      </p:sp>
      <p:sp>
        <p:nvSpPr>
          <p:cNvPr id="3" name="rule-70-666">
            <a:extLst>
              <a:ext uri="{FF2B5EF4-FFF2-40B4-BE49-F238E27FC236}">
                <a16:creationId xmlns:a16="http://schemas.microsoft.com/office/drawing/2014/main" id="{55BB5DF8-924A-41C6-8A92-51CCD8CA86DD}"/>
              </a:ext>
            </a:extLst>
          </p:cNvPr>
          <p:cNvSpPr>
            <a:spLocks noGrp="1"/>
          </p:cNvSpPr>
          <p:nvPr/>
        </p:nvSpPr>
        <p:spPr>
          <a:xfrm>
            <a:off x="666750" y="6343650"/>
            <a:ext cx="10858500" cy="9525"/>
          </a:xfrm>
          <a:prstGeom prst="rect">
            <a:avLst/>
          </a:prstGeom>
          <a:solidFill>
            <a:srgbClr val="A9BBB4"/>
          </a:solidFill>
          <a:ln w="0">
            <a:noFill/>
            <a:prstDash val="solid"/>
          </a:ln>
        </p:spPr>
      </p:sp>
      <p:sp>
        <p:nvSpPr>
          <p:cNvPr id="4" name="course-footer">
            <a:extLst>
              <a:ext uri="{FF2B5EF4-FFF2-40B4-BE49-F238E27FC236}">
                <a16:creationId xmlns:a16="http://schemas.microsoft.com/office/drawing/2014/main" id="{EEECD5FD-4259-4E14-906E-DB539EA0F51F}"/>
              </a:ext>
            </a:extLst>
          </p:cNvPr>
          <p:cNvSpPr>
            <a:spLocks noGrp="1"/>
          </p:cNvSpPr>
          <p:nvPr/>
        </p:nvSpPr>
        <p:spPr>
          <a:xfrm>
            <a:off x="666750" y="6429375"/>
            <a:ext cx="8572500" cy="266700"/>
          </a:xfrm>
          <a:prstGeom prst="rect">
            <a:avLst/>
          </a:prstGeom>
          <a:noFill/>
          <a:ln w="0">
            <a:noFill/>
            <a:prstDash val="solid"/>
          </a:ln>
        </p:spPr>
        <p:txBody>
          <a:bodyPr/>
          <a:lstStyle/>
          <a:p>
            <a:pPr algn="l">
              <a:defRPr sz="1650" b="1" i="0">
                <a:solidFill>
                  <a:srgbClr val="48635E"/>
                </a:solidFill>
              </a:defRPr>
            </a:pPr>
            <a:r>
              <a:rPr sz="1650" b="1" i="0">
                <a:solidFill>
                  <a:srgbClr val="48635E"/>
                </a:solidFill>
              </a:rPr>
              <a:t>GIOPHYSICS · COLLEGE BOARD AP PHYSICS · AP1-U1 · 10–15%</a:t>
            </a:r>
          </a:p>
        </p:txBody>
      </p:sp>
      <p:sp>
        <p:nvSpPr>
          <p:cNvPr id="5" name="slide-title">
            <a:extLst>
              <a:ext uri="{FF2B5EF4-FFF2-40B4-BE49-F238E27FC236}">
                <a16:creationId xmlns:a16="http://schemas.microsoft.com/office/drawing/2014/main" id="{FE683F76-A6F6-49E9-BF5E-F5C6BCEDADFF}"/>
              </a:ext>
            </a:extLst>
          </p:cNvPr>
          <p:cNvSpPr>
            <a:spLocks noGrp="1"/>
          </p:cNvSpPr>
          <p:nvPr/>
        </p:nvSpPr>
        <p:spPr>
          <a:xfrm>
            <a:off x="666750" y="685800"/>
            <a:ext cx="10858500" cy="952500"/>
          </a:xfrm>
          <a:prstGeom prst="rect">
            <a:avLst/>
          </a:prstGeom>
          <a:noFill/>
          <a:ln w="0">
            <a:noFill/>
            <a:prstDash val="solid"/>
          </a:ln>
        </p:spPr>
        <p:txBody>
          <a:bodyPr/>
          <a:lstStyle/>
          <a:p>
            <a:pPr algn="l">
              <a:defRPr sz="3600" b="1" i="0">
                <a:solidFill>
                  <a:srgbClr val="0A332E"/>
                </a:solidFill>
              </a:defRPr>
            </a:pPr>
            <a:r>
              <a:rPr sz="3600" b="1" i="0">
                <a:solidFill>
                  <a:srgbClr val="0A332E"/>
                </a:solidFill>
              </a:rPr>
              <a:t>Final quiz: four questions, one calm brain</a:t>
            </a:r>
          </a:p>
        </p:txBody>
      </p:sp>
      <p:sp>
        <p:nvSpPr>
          <p:cNvPr id="6" name="quiz-instruction">
            <a:extLst>
              <a:ext uri="{FF2B5EF4-FFF2-40B4-BE49-F238E27FC236}">
                <a16:creationId xmlns:a16="http://schemas.microsoft.com/office/drawing/2014/main" id="{2DFB345C-AC0D-4DCD-9188-B03447A4528D}"/>
              </a:ext>
            </a:extLst>
          </p:cNvPr>
          <p:cNvSpPr>
            <a:spLocks noGrp="1"/>
          </p:cNvSpPr>
          <p:nvPr/>
        </p:nvSpPr>
        <p:spPr>
          <a:xfrm>
            <a:off x="666750" y="1543050"/>
            <a:ext cx="10001250" cy="381000"/>
          </a:xfrm>
          <a:prstGeom prst="rect">
            <a:avLst/>
          </a:prstGeom>
          <a:noFill/>
          <a:ln w="0">
            <a:noFill/>
            <a:prstDash val="solid"/>
          </a:ln>
        </p:spPr>
        <p:txBody>
          <a:bodyPr/>
          <a:lstStyle/>
          <a:p>
            <a:pPr algn="l">
              <a:defRPr sz="1800" b="0" i="0">
                <a:solidFill>
                  <a:srgbClr val="48635E"/>
                </a:solidFill>
              </a:defRPr>
            </a:pPr>
            <a:r>
              <a:rPr sz="1800" b="0" i="0">
                <a:solidFill>
                  <a:srgbClr val="48635E"/>
                </a:solidFill>
              </a:rPr>
              <a:t>Answer all four. Add one reason to the question you found hardest.</a:t>
            </a:r>
          </a:p>
        </p:txBody>
      </p:sp>
      <p:sp>
        <p:nvSpPr>
          <p:cNvPr id="7" name="quiz-question-label-1">
            <a:extLst>
              <a:ext uri="{FF2B5EF4-FFF2-40B4-BE49-F238E27FC236}">
                <a16:creationId xmlns:a16="http://schemas.microsoft.com/office/drawing/2014/main" id="{87363EF8-FB20-4B24-9E78-0F2B85C27FF6}"/>
              </a:ext>
            </a:extLst>
          </p:cNvPr>
          <p:cNvSpPr>
            <a:spLocks noGrp="1"/>
          </p:cNvSpPr>
          <p:nvPr/>
        </p:nvSpPr>
        <p:spPr>
          <a:xfrm>
            <a:off x="666750" y="2143125"/>
            <a:ext cx="2095500" cy="266700"/>
          </a:xfrm>
          <a:prstGeom prst="rect">
            <a:avLst/>
          </a:prstGeom>
          <a:noFill/>
          <a:ln w="0">
            <a:noFill/>
            <a:prstDash val="solid"/>
          </a:ln>
        </p:spPr>
        <p:txBody>
          <a:bodyPr/>
          <a:lstStyle/>
          <a:p>
            <a:pPr algn="l">
              <a:defRPr sz="1650" b="1" i="0">
                <a:solidFill>
                  <a:srgbClr val="B83724"/>
                </a:solidFill>
              </a:defRPr>
            </a:pPr>
            <a:r>
              <a:rPr sz="1650" b="1" i="0">
                <a:solidFill>
                  <a:srgbClr val="B83724"/>
                </a:solidFill>
              </a:rPr>
              <a:t>Q1</a:t>
            </a:r>
          </a:p>
        </p:txBody>
      </p:sp>
      <p:sp>
        <p:nvSpPr>
          <p:cNvPr id="8" name="quiz-question-1">
            <a:extLst>
              <a:ext uri="{FF2B5EF4-FFF2-40B4-BE49-F238E27FC236}">
                <a16:creationId xmlns:a16="http://schemas.microsoft.com/office/drawing/2014/main" id="{9E14810D-A4FD-44A1-A71C-3D4115A764F7}"/>
              </a:ext>
            </a:extLst>
          </p:cNvPr>
          <p:cNvSpPr>
            <a:spLocks noGrp="1"/>
          </p:cNvSpPr>
          <p:nvPr/>
        </p:nvSpPr>
        <p:spPr>
          <a:xfrm>
            <a:off x="666750" y="2466975"/>
            <a:ext cx="5143500" cy="666750"/>
          </a:xfrm>
          <a:prstGeom prst="rect">
            <a:avLst/>
          </a:prstGeom>
          <a:noFill/>
          <a:ln w="0">
            <a:noFill/>
            <a:prstDash val="solid"/>
          </a:ln>
        </p:spPr>
        <p:txBody>
          <a:bodyPr/>
          <a:lstStyle/>
          <a:p>
            <a:pPr algn="l">
              <a:defRPr sz="1725" b="1" i="0">
                <a:solidFill>
                  <a:srgbClr val="0A332E"/>
                </a:solidFill>
              </a:defRPr>
            </a:pPr>
            <a:r>
              <a:rPr sz="1725" b="1" i="0">
                <a:solidFill>
                  <a:srgbClr val="0A332E"/>
                </a:solidFill>
              </a:rPr>
              <a:t>Which relationship belongs at the center of this unit model?</a:t>
            </a:r>
          </a:p>
        </p:txBody>
      </p:sp>
      <p:sp>
        <p:nvSpPr>
          <p:cNvPr id="9" name="quiz-choices-1">
            <a:extLst>
              <a:ext uri="{FF2B5EF4-FFF2-40B4-BE49-F238E27FC236}">
                <a16:creationId xmlns:a16="http://schemas.microsoft.com/office/drawing/2014/main" id="{10320785-E5E7-4B27-B4B5-6F463ADA1DE6}"/>
              </a:ext>
            </a:extLst>
          </p:cNvPr>
          <p:cNvSpPr>
            <a:spLocks noGrp="1"/>
          </p:cNvSpPr>
          <p:nvPr/>
        </p:nvSpPr>
        <p:spPr>
          <a:xfrm>
            <a:off x="666750" y="3171825"/>
            <a:ext cx="5143500" cy="857250"/>
          </a:xfrm>
          <a:prstGeom prst="rect">
            <a:avLst/>
          </a:prstGeom>
          <a:noFill/>
          <a:ln w="0">
            <a:noFill/>
            <a:prstDash val="solid"/>
          </a:ln>
        </p:spPr>
        <p:txBody>
          <a:bodyPr/>
          <a:lstStyle/>
          <a:p>
            <a:pPr algn="l">
              <a:defRPr sz="1650" b="0" i="0">
                <a:solidFill>
                  <a:srgbClr val="48635E"/>
                </a:solidFill>
              </a:defRPr>
            </a:pPr>
            <a:r>
              <a:rPr sz="1650" b="0" i="0">
                <a:solidFill>
                  <a:srgbClr val="48635E"/>
                </a:solidFill>
              </a:rPr>
              <a:t>A v = v₀ + at · B speed = distance only · C energy = force/time · D field = charge × time</a:t>
            </a:r>
          </a:p>
        </p:txBody>
      </p:sp>
      <p:sp>
        <p:nvSpPr>
          <p:cNvPr id="10" name="rule-70-425">
            <a:extLst>
              <a:ext uri="{FF2B5EF4-FFF2-40B4-BE49-F238E27FC236}">
                <a16:creationId xmlns:a16="http://schemas.microsoft.com/office/drawing/2014/main" id="{D59B0FC4-8A70-4CC8-97EB-3FFBB7506122}"/>
              </a:ext>
            </a:extLst>
          </p:cNvPr>
          <p:cNvSpPr>
            <a:spLocks noGrp="1"/>
          </p:cNvSpPr>
          <p:nvPr/>
        </p:nvSpPr>
        <p:spPr>
          <a:xfrm>
            <a:off x="666750" y="4048125"/>
            <a:ext cx="5143500" cy="9525"/>
          </a:xfrm>
          <a:prstGeom prst="rect">
            <a:avLst/>
          </a:prstGeom>
          <a:solidFill>
            <a:srgbClr val="A9BBB4"/>
          </a:solidFill>
          <a:ln w="0">
            <a:noFill/>
            <a:prstDash val="solid"/>
          </a:ln>
        </p:spPr>
      </p:sp>
      <p:sp>
        <p:nvSpPr>
          <p:cNvPr id="11" name="quiz-question-label-2">
            <a:extLst>
              <a:ext uri="{FF2B5EF4-FFF2-40B4-BE49-F238E27FC236}">
                <a16:creationId xmlns:a16="http://schemas.microsoft.com/office/drawing/2014/main" id="{734828EE-9856-4AF2-BAFD-4F575AAB2844}"/>
              </a:ext>
            </a:extLst>
          </p:cNvPr>
          <p:cNvSpPr>
            <a:spLocks noGrp="1"/>
          </p:cNvSpPr>
          <p:nvPr/>
        </p:nvSpPr>
        <p:spPr>
          <a:xfrm>
            <a:off x="6191250" y="2143125"/>
            <a:ext cx="2095500" cy="266700"/>
          </a:xfrm>
          <a:prstGeom prst="rect">
            <a:avLst/>
          </a:prstGeom>
          <a:noFill/>
          <a:ln w="0">
            <a:noFill/>
            <a:prstDash val="solid"/>
          </a:ln>
        </p:spPr>
        <p:txBody>
          <a:bodyPr/>
          <a:lstStyle/>
          <a:p>
            <a:pPr algn="l">
              <a:defRPr sz="1650" b="1" i="0">
                <a:solidFill>
                  <a:srgbClr val="B83724"/>
                </a:solidFill>
              </a:defRPr>
            </a:pPr>
            <a:r>
              <a:rPr sz="1650" b="1" i="0">
                <a:solidFill>
                  <a:srgbClr val="B83724"/>
                </a:solidFill>
              </a:rPr>
              <a:t>Q2</a:t>
            </a:r>
          </a:p>
        </p:txBody>
      </p:sp>
      <p:sp>
        <p:nvSpPr>
          <p:cNvPr id="12" name="quiz-question-2">
            <a:extLst>
              <a:ext uri="{FF2B5EF4-FFF2-40B4-BE49-F238E27FC236}">
                <a16:creationId xmlns:a16="http://schemas.microsoft.com/office/drawing/2014/main" id="{9679DB36-573E-4B2A-BF38-4EEA0403DF91}"/>
              </a:ext>
            </a:extLst>
          </p:cNvPr>
          <p:cNvSpPr>
            <a:spLocks noGrp="1"/>
          </p:cNvSpPr>
          <p:nvPr/>
        </p:nvSpPr>
        <p:spPr>
          <a:xfrm>
            <a:off x="6191250" y="2466975"/>
            <a:ext cx="5143500" cy="666750"/>
          </a:xfrm>
          <a:prstGeom prst="rect">
            <a:avLst/>
          </a:prstGeom>
          <a:noFill/>
          <a:ln w="0">
            <a:noFill/>
            <a:prstDash val="solid"/>
          </a:ln>
        </p:spPr>
        <p:txBody>
          <a:bodyPr/>
          <a:lstStyle/>
          <a:p>
            <a:pPr algn="l">
              <a:defRPr sz="1725" b="1" i="0">
                <a:solidFill>
                  <a:srgbClr val="0A332E"/>
                </a:solidFill>
              </a:defRPr>
            </a:pPr>
            <a:r>
              <a:rPr sz="1725" b="1" i="0">
                <a:solidFill>
                  <a:srgbClr val="0A332E"/>
                </a:solidFill>
              </a:rPr>
              <a:t>Which AP science practice is used when students plot labelled quantitative data?</a:t>
            </a:r>
          </a:p>
        </p:txBody>
      </p:sp>
      <p:sp>
        <p:nvSpPr>
          <p:cNvPr id="13" name="quiz-choices-2">
            <a:extLst>
              <a:ext uri="{FF2B5EF4-FFF2-40B4-BE49-F238E27FC236}">
                <a16:creationId xmlns:a16="http://schemas.microsoft.com/office/drawing/2014/main" id="{8A4B9542-E952-49BD-AB54-BA7CAD12C583}"/>
              </a:ext>
            </a:extLst>
          </p:cNvPr>
          <p:cNvSpPr>
            <a:spLocks noGrp="1"/>
          </p:cNvSpPr>
          <p:nvPr/>
        </p:nvSpPr>
        <p:spPr>
          <a:xfrm>
            <a:off x="6191250" y="3171825"/>
            <a:ext cx="5143500" cy="857250"/>
          </a:xfrm>
          <a:prstGeom prst="rect">
            <a:avLst/>
          </a:prstGeom>
          <a:noFill/>
          <a:ln w="0">
            <a:noFill/>
            <a:prstDash val="solid"/>
          </a:ln>
        </p:spPr>
        <p:txBody>
          <a:bodyPr/>
          <a:lstStyle/>
          <a:p>
            <a:pPr algn="l">
              <a:defRPr sz="1650" b="0" i="0">
                <a:solidFill>
                  <a:srgbClr val="48635E"/>
                </a:solidFill>
              </a:defRPr>
            </a:pPr>
            <a:r>
              <a:rPr sz="1650" b="0" i="0">
                <a:solidFill>
                  <a:srgbClr val="48635E"/>
                </a:solidFill>
              </a:rPr>
              <a:t>A 1.B · B 2.D · C 3.A · D none</a:t>
            </a:r>
          </a:p>
        </p:txBody>
      </p:sp>
      <p:sp>
        <p:nvSpPr>
          <p:cNvPr id="14" name="rule-650-425">
            <a:extLst>
              <a:ext uri="{FF2B5EF4-FFF2-40B4-BE49-F238E27FC236}">
                <a16:creationId xmlns:a16="http://schemas.microsoft.com/office/drawing/2014/main" id="{15FD0C94-507A-49B6-94FC-7562715B92B3}"/>
              </a:ext>
            </a:extLst>
          </p:cNvPr>
          <p:cNvSpPr>
            <a:spLocks noGrp="1"/>
          </p:cNvSpPr>
          <p:nvPr/>
        </p:nvSpPr>
        <p:spPr>
          <a:xfrm>
            <a:off x="6191250" y="4048125"/>
            <a:ext cx="5143500" cy="9525"/>
          </a:xfrm>
          <a:prstGeom prst="rect">
            <a:avLst/>
          </a:prstGeom>
          <a:solidFill>
            <a:srgbClr val="A9BBB4"/>
          </a:solidFill>
          <a:ln w="0">
            <a:noFill/>
            <a:prstDash val="solid"/>
          </a:ln>
        </p:spPr>
      </p:sp>
      <p:sp>
        <p:nvSpPr>
          <p:cNvPr id="15" name="quiz-question-label-3">
            <a:extLst>
              <a:ext uri="{FF2B5EF4-FFF2-40B4-BE49-F238E27FC236}">
                <a16:creationId xmlns:a16="http://schemas.microsoft.com/office/drawing/2014/main" id="{55875EB7-78E3-4C2C-926E-438837B992CE}"/>
              </a:ext>
            </a:extLst>
          </p:cNvPr>
          <p:cNvSpPr>
            <a:spLocks noGrp="1"/>
          </p:cNvSpPr>
          <p:nvPr/>
        </p:nvSpPr>
        <p:spPr>
          <a:xfrm>
            <a:off x="666750" y="4095750"/>
            <a:ext cx="2095500" cy="266700"/>
          </a:xfrm>
          <a:prstGeom prst="rect">
            <a:avLst/>
          </a:prstGeom>
          <a:noFill/>
          <a:ln w="0">
            <a:noFill/>
            <a:prstDash val="solid"/>
          </a:ln>
        </p:spPr>
        <p:txBody>
          <a:bodyPr/>
          <a:lstStyle/>
          <a:p>
            <a:pPr algn="l">
              <a:defRPr sz="1650" b="1" i="0">
                <a:solidFill>
                  <a:srgbClr val="B83724"/>
                </a:solidFill>
              </a:defRPr>
            </a:pPr>
            <a:r>
              <a:rPr sz="1650" b="1" i="0">
                <a:solidFill>
                  <a:srgbClr val="B83724"/>
                </a:solidFill>
              </a:rPr>
              <a:t>Q3</a:t>
            </a:r>
          </a:p>
        </p:txBody>
      </p:sp>
      <p:sp>
        <p:nvSpPr>
          <p:cNvPr id="16" name="quiz-question-3">
            <a:extLst>
              <a:ext uri="{FF2B5EF4-FFF2-40B4-BE49-F238E27FC236}">
                <a16:creationId xmlns:a16="http://schemas.microsoft.com/office/drawing/2014/main" id="{D2F9783C-8C7F-4C02-B42A-A1DE4DD7D52B}"/>
              </a:ext>
            </a:extLst>
          </p:cNvPr>
          <p:cNvSpPr>
            <a:spLocks noGrp="1"/>
          </p:cNvSpPr>
          <p:nvPr/>
        </p:nvSpPr>
        <p:spPr>
          <a:xfrm>
            <a:off x="666750" y="4419600"/>
            <a:ext cx="5143500" cy="666750"/>
          </a:xfrm>
          <a:prstGeom prst="rect">
            <a:avLst/>
          </a:prstGeom>
          <a:noFill/>
          <a:ln w="0">
            <a:noFill/>
            <a:prstDash val="solid"/>
          </a:ln>
        </p:spPr>
        <p:txBody>
          <a:bodyPr/>
          <a:lstStyle/>
          <a:p>
            <a:pPr algn="l">
              <a:defRPr sz="1725" b="1" i="0">
                <a:solidFill>
                  <a:srgbClr val="0A332E"/>
                </a:solidFill>
              </a:defRPr>
            </a:pPr>
            <a:r>
              <a:rPr sz="1725" b="1" i="0">
                <a:solidFill>
                  <a:srgbClr val="0A332E"/>
                </a:solidFill>
              </a:rPr>
              <a:t>Which statement correctly repairs today’s physics trap?</a:t>
            </a:r>
          </a:p>
        </p:txBody>
      </p:sp>
      <p:sp>
        <p:nvSpPr>
          <p:cNvPr id="17" name="quiz-choices-3">
            <a:extLst>
              <a:ext uri="{FF2B5EF4-FFF2-40B4-BE49-F238E27FC236}">
                <a16:creationId xmlns:a16="http://schemas.microsoft.com/office/drawing/2014/main" id="{50CF4355-8E51-4815-9761-159C6D96FA3B}"/>
              </a:ext>
            </a:extLst>
          </p:cNvPr>
          <p:cNvSpPr>
            <a:spLocks noGrp="1"/>
          </p:cNvSpPr>
          <p:nvPr/>
        </p:nvSpPr>
        <p:spPr>
          <a:xfrm>
            <a:off x="666750" y="5124450"/>
            <a:ext cx="5143500" cy="857250"/>
          </a:xfrm>
          <a:prstGeom prst="rect">
            <a:avLst/>
          </a:prstGeom>
          <a:noFill/>
          <a:ln w="0">
            <a:noFill/>
            <a:prstDash val="solid"/>
          </a:ln>
        </p:spPr>
        <p:txBody>
          <a:bodyPr/>
          <a:lstStyle/>
          <a:p>
            <a:pPr algn="l">
              <a:defRPr sz="1650" b="0" i="0">
                <a:solidFill>
                  <a:srgbClr val="48635E"/>
                </a:solidFill>
              </a:defRPr>
            </a:pPr>
            <a:r>
              <a:rPr sz="1650" b="0" i="0">
                <a:solidFill>
                  <a:srgbClr val="48635E"/>
                </a:solidFill>
              </a:rPr>
              <a:t>A An object slows only when acceleration…make speed increase. · B Negative acceleration always means an object is slowing down. · C Signs and units never matter · D A graph is decorative</a:t>
            </a:r>
          </a:p>
        </p:txBody>
      </p:sp>
      <p:sp>
        <p:nvSpPr>
          <p:cNvPr id="18" name="quiz-question-label-4">
            <a:extLst>
              <a:ext uri="{FF2B5EF4-FFF2-40B4-BE49-F238E27FC236}">
                <a16:creationId xmlns:a16="http://schemas.microsoft.com/office/drawing/2014/main" id="{CF4D35DC-8938-40DD-A472-3B98D2F3ABC6}"/>
              </a:ext>
            </a:extLst>
          </p:cNvPr>
          <p:cNvSpPr>
            <a:spLocks noGrp="1"/>
          </p:cNvSpPr>
          <p:nvPr/>
        </p:nvSpPr>
        <p:spPr>
          <a:xfrm>
            <a:off x="6191250" y="4095750"/>
            <a:ext cx="2095500" cy="266700"/>
          </a:xfrm>
          <a:prstGeom prst="rect">
            <a:avLst/>
          </a:prstGeom>
          <a:noFill/>
          <a:ln w="0">
            <a:noFill/>
            <a:prstDash val="solid"/>
          </a:ln>
        </p:spPr>
        <p:txBody>
          <a:bodyPr/>
          <a:lstStyle/>
          <a:p>
            <a:pPr algn="l">
              <a:defRPr sz="1650" b="1" i="0">
                <a:solidFill>
                  <a:srgbClr val="B83724"/>
                </a:solidFill>
              </a:defRPr>
            </a:pPr>
            <a:r>
              <a:rPr sz="1650" b="1" i="0">
                <a:solidFill>
                  <a:srgbClr val="B83724"/>
                </a:solidFill>
              </a:rPr>
              <a:t>Q4</a:t>
            </a:r>
          </a:p>
        </p:txBody>
      </p:sp>
      <p:sp>
        <p:nvSpPr>
          <p:cNvPr id="19" name="quiz-question-4">
            <a:extLst>
              <a:ext uri="{FF2B5EF4-FFF2-40B4-BE49-F238E27FC236}">
                <a16:creationId xmlns:a16="http://schemas.microsoft.com/office/drawing/2014/main" id="{E45D3958-02B3-4965-86E7-7685000CC678}"/>
              </a:ext>
            </a:extLst>
          </p:cNvPr>
          <p:cNvSpPr>
            <a:spLocks noGrp="1"/>
          </p:cNvSpPr>
          <p:nvPr/>
        </p:nvSpPr>
        <p:spPr>
          <a:xfrm>
            <a:off x="6191250" y="4419600"/>
            <a:ext cx="5143500" cy="666750"/>
          </a:xfrm>
          <a:prstGeom prst="rect">
            <a:avLst/>
          </a:prstGeom>
          <a:noFill/>
          <a:ln w="0">
            <a:noFill/>
            <a:prstDash val="solid"/>
          </a:ln>
        </p:spPr>
        <p:txBody>
          <a:bodyPr/>
          <a:lstStyle/>
          <a:p>
            <a:pPr algn="l">
              <a:defRPr sz="1725" b="1" i="0">
                <a:solidFill>
                  <a:srgbClr val="0A332E"/>
                </a:solidFill>
              </a:defRPr>
            </a:pPr>
            <a:r>
              <a:rPr sz="1725" b="1" i="0">
                <a:solidFill>
                  <a:srgbClr val="0A332E"/>
                </a:solidFill>
              </a:rPr>
              <a:t>What should follow a numerical AP Physics result?</a:t>
            </a:r>
          </a:p>
        </p:txBody>
      </p:sp>
      <p:sp>
        <p:nvSpPr>
          <p:cNvPr id="20" name="quiz-choices-4">
            <a:extLst>
              <a:ext uri="{FF2B5EF4-FFF2-40B4-BE49-F238E27FC236}">
                <a16:creationId xmlns:a16="http://schemas.microsoft.com/office/drawing/2014/main" id="{F4586A36-329E-47B5-B34C-3620F4C7CDFB}"/>
              </a:ext>
            </a:extLst>
          </p:cNvPr>
          <p:cNvSpPr>
            <a:spLocks noGrp="1"/>
          </p:cNvSpPr>
          <p:nvPr/>
        </p:nvSpPr>
        <p:spPr>
          <a:xfrm>
            <a:off x="6191250" y="5124450"/>
            <a:ext cx="5143500" cy="857250"/>
          </a:xfrm>
          <a:prstGeom prst="rect">
            <a:avLst/>
          </a:prstGeom>
          <a:noFill/>
          <a:ln w="0">
            <a:noFill/>
            <a:prstDash val="solid"/>
          </a:ln>
        </p:spPr>
        <p:txBody>
          <a:bodyPr/>
          <a:lstStyle/>
          <a:p>
            <a:pPr algn="l">
              <a:defRPr sz="1650" b="0" i="0">
                <a:solidFill>
                  <a:srgbClr val="48635E"/>
                </a:solidFill>
              </a:defRPr>
            </a:pPr>
            <a:r>
              <a:rPr sz="1650" b="0" i="0">
                <a:solidFill>
                  <a:srgbClr val="48635E"/>
                </a:solidFill>
              </a:rPr>
              <a:t>A Units and a physical interpretation · B Only more decimals · C A copied formula · D No sign convention</a:t>
            </a:r>
          </a:p>
        </p:txBody>
      </p:sp>
    </p:spTree>
    <p:extLst>
      <p:ext uri="{BB962C8B-B14F-4D97-AF65-F5344CB8AC3E}">
        <p14:creationId xmlns:p14="http://schemas.microsoft.com/office/powerpoint/2010/main" val="57868559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0B342E"/>
        </a:solidFill>
        <a:effectLst/>
      </p:bgPr>
    </p:bg>
    <p:spTree>
      <p:nvGrpSpPr>
        <p:cNvPr id="1" name=""/>
        <p:cNvGrpSpPr/>
        <p:nvPr/>
      </p:nvGrpSpPr>
      <p:grpSpPr>
        <a:xfrm>
          <a:off x="0" y="0"/>
          <a:ext cx="0" cy="0"/>
          <a:chOff x="0" y="0"/>
          <a:chExt cx="0" cy="0"/>
        </a:xfrm>
      </p:grpSpPr>
      <p:sp>
        <p:nvSpPr>
          <p:cNvPr id="26" name="group-label">
            <a:extLst>
              <a:ext uri="{FF2B5EF4-FFF2-40B4-BE49-F238E27FC236}">
                <a16:creationId xmlns:a16="http://schemas.microsoft.com/office/drawing/2014/main" id="{AFC5A880-B28B-400C-B49C-B7ACA943E4DD}"/>
              </a:ext>
            </a:extLst>
          </p:cNvPr>
          <p:cNvSpPr>
            <a:spLocks noGrp="1"/>
          </p:cNvSpPr>
          <p:nvPr/>
        </p:nvSpPr>
        <p:spPr>
          <a:xfrm>
            <a:off x="666750" y="266700"/>
            <a:ext cx="7239000" cy="285750"/>
          </a:xfrm>
          <a:prstGeom prst="rect">
            <a:avLst/>
          </a:prstGeom>
          <a:noFill/>
          <a:ln w="0">
            <a:noFill/>
            <a:prstDash val="solid"/>
          </a:ln>
        </p:spPr>
        <p:txBody>
          <a:bodyPr/>
          <a:lstStyle/>
          <a:p>
            <a:pPr algn="l">
              <a:defRPr sz="1650" b="1" i="0">
                <a:solidFill>
                  <a:srgbClr val="F45B43"/>
                </a:solidFill>
              </a:defRPr>
            </a:pPr>
            <a:r>
              <a:rPr sz="1650" b="1" i="0">
                <a:solidFill>
                  <a:srgbClr val="F45B43"/>
                </a:solidFill>
              </a:rPr>
              <a:t>AP1 · UNIT 1 · AP PHYSICS 1: ALGEBRA-BASED</a:t>
            </a:r>
          </a:p>
        </p:txBody>
      </p:sp>
      <p:sp>
        <p:nvSpPr>
          <p:cNvPr id="2" name="page-number">
            <a:extLst>
              <a:ext uri="{FF2B5EF4-FFF2-40B4-BE49-F238E27FC236}">
                <a16:creationId xmlns:a16="http://schemas.microsoft.com/office/drawing/2014/main" id="{37E6CD03-1DF8-4185-9179-F6CE71C303A7}"/>
              </a:ext>
            </a:extLst>
          </p:cNvPr>
          <p:cNvSpPr>
            <a:spLocks noGrp="1"/>
          </p:cNvSpPr>
          <p:nvPr/>
        </p:nvSpPr>
        <p:spPr>
          <a:xfrm>
            <a:off x="10334625" y="266700"/>
            <a:ext cx="1190625" cy="285750"/>
          </a:xfrm>
          <a:prstGeom prst="rect">
            <a:avLst/>
          </a:prstGeom>
          <a:noFill/>
          <a:ln w="0">
            <a:noFill/>
            <a:prstDash val="solid"/>
          </a:ln>
        </p:spPr>
        <p:txBody>
          <a:bodyPr/>
          <a:lstStyle/>
          <a:p>
            <a:pPr algn="r">
              <a:defRPr sz="1650" b="1" i="0">
                <a:solidFill>
                  <a:srgbClr val="F4F0E2"/>
                </a:solidFill>
              </a:defRPr>
            </a:pPr>
            <a:r>
              <a:rPr lang="en-US" sz="1650" b="1" i="0">
                <a:solidFill>
                  <a:srgbClr val="F4F0E2"/>
                </a:solidFill>
              </a:rPr>
              <a:t>13 / 13</a:t>
            </a:r>
            <a:endParaRPr sz="1650" b="1" i="0">
              <a:solidFill>
                <a:srgbClr val="F4F0E2"/>
              </a:solidFill>
            </a:endParaRPr>
          </a:p>
        </p:txBody>
      </p:sp>
      <p:sp>
        <p:nvSpPr>
          <p:cNvPr id="3" name="rule-70-666">
            <a:extLst>
              <a:ext uri="{FF2B5EF4-FFF2-40B4-BE49-F238E27FC236}">
                <a16:creationId xmlns:a16="http://schemas.microsoft.com/office/drawing/2014/main" id="{68034243-A68F-4AD8-B1DA-B4CC4CB6FE51}"/>
              </a:ext>
            </a:extLst>
          </p:cNvPr>
          <p:cNvSpPr>
            <a:spLocks noGrp="1"/>
          </p:cNvSpPr>
          <p:nvPr/>
        </p:nvSpPr>
        <p:spPr>
          <a:xfrm>
            <a:off x="666750" y="6343650"/>
            <a:ext cx="10858500" cy="9525"/>
          </a:xfrm>
          <a:prstGeom prst="rect">
            <a:avLst/>
          </a:prstGeom>
          <a:solidFill>
            <a:srgbClr val="47716A"/>
          </a:solidFill>
          <a:ln w="0">
            <a:noFill/>
            <a:prstDash val="solid"/>
          </a:ln>
        </p:spPr>
      </p:sp>
      <p:sp>
        <p:nvSpPr>
          <p:cNvPr id="4" name="course-footer">
            <a:extLst>
              <a:ext uri="{FF2B5EF4-FFF2-40B4-BE49-F238E27FC236}">
                <a16:creationId xmlns:a16="http://schemas.microsoft.com/office/drawing/2014/main" id="{2C76CA1A-AC8E-4577-A8C1-D17F01CFBC61}"/>
              </a:ext>
            </a:extLst>
          </p:cNvPr>
          <p:cNvSpPr>
            <a:spLocks noGrp="1"/>
          </p:cNvSpPr>
          <p:nvPr/>
        </p:nvSpPr>
        <p:spPr>
          <a:xfrm>
            <a:off x="666750" y="6429375"/>
            <a:ext cx="8572500" cy="266700"/>
          </a:xfrm>
          <a:prstGeom prst="rect">
            <a:avLst/>
          </a:prstGeom>
          <a:noFill/>
          <a:ln w="0">
            <a:noFill/>
            <a:prstDash val="solid"/>
          </a:ln>
        </p:spPr>
        <p:txBody>
          <a:bodyPr/>
          <a:lstStyle/>
          <a:p>
            <a:pPr algn="l">
              <a:defRPr sz="1650" b="1" i="0">
                <a:solidFill>
                  <a:srgbClr val="F4F0E2"/>
                </a:solidFill>
              </a:defRPr>
            </a:pPr>
            <a:r>
              <a:rPr sz="1650" b="1" i="0">
                <a:solidFill>
                  <a:srgbClr val="F4F0E2"/>
                </a:solidFill>
              </a:rPr>
              <a:t>GIOPHYSICS · COLLEGE BOARD AP PHYSICS · AP1-U1 · 10–15%</a:t>
            </a:r>
          </a:p>
        </p:txBody>
      </p:sp>
      <p:sp>
        <p:nvSpPr>
          <p:cNvPr id="5" name="slide-title">
            <a:extLst>
              <a:ext uri="{FF2B5EF4-FFF2-40B4-BE49-F238E27FC236}">
                <a16:creationId xmlns:a16="http://schemas.microsoft.com/office/drawing/2014/main" id="{51B20B98-2B30-467E-8656-A36A02C584B5}"/>
              </a:ext>
            </a:extLst>
          </p:cNvPr>
          <p:cNvSpPr>
            <a:spLocks noGrp="1"/>
          </p:cNvSpPr>
          <p:nvPr/>
        </p:nvSpPr>
        <p:spPr>
          <a:xfrm>
            <a:off x="666750" y="685800"/>
            <a:ext cx="10858500" cy="952500"/>
          </a:xfrm>
          <a:prstGeom prst="rect">
            <a:avLst/>
          </a:prstGeom>
          <a:noFill/>
          <a:ln w="0">
            <a:noFill/>
            <a:prstDash val="solid"/>
          </a:ln>
        </p:spPr>
        <p:txBody>
          <a:bodyPr/>
          <a:lstStyle/>
          <a:p>
            <a:pPr algn="l">
              <a:defRPr sz="3600" b="1" i="0">
                <a:solidFill>
                  <a:srgbClr val="F4F0E2"/>
                </a:solidFill>
              </a:defRPr>
            </a:pPr>
            <a:r>
              <a:rPr sz="3600" b="1" i="0">
                <a:solidFill>
                  <a:srgbClr val="F4F0E2"/>
                </a:solidFill>
              </a:rPr>
              <a:t>Quiz answers: correct, explain, improve</a:t>
            </a:r>
          </a:p>
        </p:txBody>
      </p:sp>
      <p:sp>
        <p:nvSpPr>
          <p:cNvPr id="6" name="answer-number-1">
            <a:extLst>
              <a:ext uri="{FF2B5EF4-FFF2-40B4-BE49-F238E27FC236}">
                <a16:creationId xmlns:a16="http://schemas.microsoft.com/office/drawing/2014/main" id="{6D2BC27D-18E8-43DC-8D89-0A15601B3885}"/>
              </a:ext>
            </a:extLst>
          </p:cNvPr>
          <p:cNvSpPr>
            <a:spLocks noGrp="1"/>
          </p:cNvSpPr>
          <p:nvPr/>
        </p:nvSpPr>
        <p:spPr>
          <a:xfrm>
            <a:off x="714375" y="1714500"/>
            <a:ext cx="476250" cy="476250"/>
          </a:xfrm>
          <a:prstGeom prst="ellipse">
            <a:avLst/>
          </a:prstGeom>
          <a:solidFill>
            <a:srgbClr val="F45B43"/>
          </a:solidFill>
          <a:ln w="0">
            <a:noFill/>
            <a:prstDash val="solid"/>
          </a:ln>
        </p:spPr>
      </p:sp>
      <p:sp>
        <p:nvSpPr>
          <p:cNvPr id="7" name="answer-number-text-1">
            <a:extLst>
              <a:ext uri="{FF2B5EF4-FFF2-40B4-BE49-F238E27FC236}">
                <a16:creationId xmlns:a16="http://schemas.microsoft.com/office/drawing/2014/main" id="{60655657-04B1-4A0C-BB67-9EE5B37C9671}"/>
              </a:ext>
            </a:extLst>
          </p:cNvPr>
          <p:cNvSpPr>
            <a:spLocks noGrp="1"/>
          </p:cNvSpPr>
          <p:nvPr/>
        </p:nvSpPr>
        <p:spPr>
          <a:xfrm>
            <a:off x="714375" y="1781175"/>
            <a:ext cx="476250" cy="323850"/>
          </a:xfrm>
          <a:prstGeom prst="rect">
            <a:avLst/>
          </a:prstGeom>
          <a:noFill/>
          <a:ln w="0">
            <a:noFill/>
            <a:prstDash val="solid"/>
          </a:ln>
        </p:spPr>
        <p:txBody>
          <a:bodyPr/>
          <a:lstStyle/>
          <a:p>
            <a:pPr algn="ctr">
              <a:defRPr sz="1650" b="1" i="0">
                <a:solidFill>
                  <a:srgbClr val="0B342E"/>
                </a:solidFill>
              </a:defRPr>
            </a:pPr>
            <a:r>
              <a:rPr sz="1650" b="1" i="0">
                <a:solidFill>
                  <a:srgbClr val="0B342E"/>
                </a:solidFill>
              </a:rPr>
              <a:t>1.</a:t>
            </a:r>
          </a:p>
        </p:txBody>
      </p:sp>
      <p:sp>
        <p:nvSpPr>
          <p:cNvPr id="8" name="answer-value-1">
            <a:extLst>
              <a:ext uri="{FF2B5EF4-FFF2-40B4-BE49-F238E27FC236}">
                <a16:creationId xmlns:a16="http://schemas.microsoft.com/office/drawing/2014/main" id="{7ED41CFF-A72B-43BD-BDDE-B3E114F1B912}"/>
              </a:ext>
            </a:extLst>
          </p:cNvPr>
          <p:cNvSpPr>
            <a:spLocks noGrp="1"/>
          </p:cNvSpPr>
          <p:nvPr/>
        </p:nvSpPr>
        <p:spPr>
          <a:xfrm>
            <a:off x="1476375" y="1647825"/>
            <a:ext cx="4762500" cy="800100"/>
          </a:xfrm>
          <a:prstGeom prst="rect">
            <a:avLst/>
          </a:prstGeom>
          <a:noFill/>
          <a:ln w="0">
            <a:noFill/>
            <a:prstDash val="solid"/>
          </a:ln>
        </p:spPr>
        <p:txBody>
          <a:bodyPr/>
          <a:lstStyle/>
          <a:p>
            <a:pPr algn="l">
              <a:defRPr sz="1650" b="1" i="0">
                <a:solidFill>
                  <a:srgbClr val="F45B43"/>
                </a:solidFill>
              </a:defRPr>
            </a:pPr>
            <a:r>
              <a:rPr sz="1650" b="1" i="0">
                <a:solidFill>
                  <a:srgbClr val="F45B43"/>
                </a:solidFill>
              </a:rPr>
              <a:t>Answer: v = v₀ + at</a:t>
            </a:r>
          </a:p>
        </p:txBody>
      </p:sp>
      <p:sp>
        <p:nvSpPr>
          <p:cNvPr id="9" name="answer-reason-1">
            <a:extLst>
              <a:ext uri="{FF2B5EF4-FFF2-40B4-BE49-F238E27FC236}">
                <a16:creationId xmlns:a16="http://schemas.microsoft.com/office/drawing/2014/main" id="{1DC002D7-55DC-4A1A-9AFD-CF8E8C84BE44}"/>
              </a:ext>
            </a:extLst>
          </p:cNvPr>
          <p:cNvSpPr>
            <a:spLocks noGrp="1"/>
          </p:cNvSpPr>
          <p:nvPr/>
        </p:nvSpPr>
        <p:spPr>
          <a:xfrm>
            <a:off x="6477000" y="1695450"/>
            <a:ext cx="4667250" cy="666750"/>
          </a:xfrm>
          <a:prstGeom prst="rect">
            <a:avLst/>
          </a:prstGeom>
          <a:noFill/>
          <a:ln w="0">
            <a:noFill/>
            <a:prstDash val="solid"/>
          </a:ln>
        </p:spPr>
        <p:txBody>
          <a:bodyPr/>
          <a:lstStyle/>
          <a:p>
            <a:pPr algn="l">
              <a:defRPr sz="1650" b="0" i="0">
                <a:solidFill>
                  <a:srgbClr val="F4F0E2"/>
                </a:solidFill>
              </a:defRPr>
            </a:pPr>
            <a:r>
              <a:rPr sz="1650" b="0" i="0">
                <a:solidFill>
                  <a:srgbClr val="F4F0E2"/>
                </a:solidFill>
              </a:rPr>
              <a:t>It is one of the unit’s governing relationships.</a:t>
            </a:r>
          </a:p>
        </p:txBody>
      </p:sp>
      <p:sp>
        <p:nvSpPr>
          <p:cNvPr id="10" name="rule-155-262">
            <a:extLst>
              <a:ext uri="{FF2B5EF4-FFF2-40B4-BE49-F238E27FC236}">
                <a16:creationId xmlns:a16="http://schemas.microsoft.com/office/drawing/2014/main" id="{7D990431-2F35-4160-891A-25274F540FE9}"/>
              </a:ext>
            </a:extLst>
          </p:cNvPr>
          <p:cNvSpPr>
            <a:spLocks noGrp="1"/>
          </p:cNvSpPr>
          <p:nvPr/>
        </p:nvSpPr>
        <p:spPr>
          <a:xfrm>
            <a:off x="1476375" y="2495550"/>
            <a:ext cx="9667875" cy="9525"/>
          </a:xfrm>
          <a:prstGeom prst="rect">
            <a:avLst/>
          </a:prstGeom>
          <a:solidFill>
            <a:srgbClr val="47716A"/>
          </a:solidFill>
          <a:ln w="0">
            <a:noFill/>
            <a:prstDash val="solid"/>
          </a:ln>
        </p:spPr>
      </p:sp>
      <p:sp>
        <p:nvSpPr>
          <p:cNvPr id="11" name="answer-number-2">
            <a:extLst>
              <a:ext uri="{FF2B5EF4-FFF2-40B4-BE49-F238E27FC236}">
                <a16:creationId xmlns:a16="http://schemas.microsoft.com/office/drawing/2014/main" id="{65AFE73A-BAFD-4034-9ECC-6100BF9BDE56}"/>
              </a:ext>
            </a:extLst>
          </p:cNvPr>
          <p:cNvSpPr>
            <a:spLocks noGrp="1"/>
          </p:cNvSpPr>
          <p:nvPr/>
        </p:nvSpPr>
        <p:spPr>
          <a:xfrm>
            <a:off x="714375" y="2695575"/>
            <a:ext cx="476250" cy="476250"/>
          </a:xfrm>
          <a:prstGeom prst="ellipse">
            <a:avLst/>
          </a:prstGeom>
          <a:solidFill>
            <a:srgbClr val="F45B43"/>
          </a:solidFill>
          <a:ln w="0">
            <a:noFill/>
            <a:prstDash val="solid"/>
          </a:ln>
        </p:spPr>
      </p:sp>
      <p:sp>
        <p:nvSpPr>
          <p:cNvPr id="12" name="answer-number-text-2">
            <a:extLst>
              <a:ext uri="{FF2B5EF4-FFF2-40B4-BE49-F238E27FC236}">
                <a16:creationId xmlns:a16="http://schemas.microsoft.com/office/drawing/2014/main" id="{613C0727-DB95-4572-8C46-64890E438688}"/>
              </a:ext>
            </a:extLst>
          </p:cNvPr>
          <p:cNvSpPr>
            <a:spLocks noGrp="1"/>
          </p:cNvSpPr>
          <p:nvPr/>
        </p:nvSpPr>
        <p:spPr>
          <a:xfrm>
            <a:off x="714375" y="2762250"/>
            <a:ext cx="476250" cy="323850"/>
          </a:xfrm>
          <a:prstGeom prst="rect">
            <a:avLst/>
          </a:prstGeom>
          <a:noFill/>
          <a:ln w="0">
            <a:noFill/>
            <a:prstDash val="solid"/>
          </a:ln>
        </p:spPr>
        <p:txBody>
          <a:bodyPr/>
          <a:lstStyle/>
          <a:p>
            <a:pPr algn="ctr">
              <a:defRPr sz="1650" b="1" i="0">
                <a:solidFill>
                  <a:srgbClr val="0B342E"/>
                </a:solidFill>
              </a:defRPr>
            </a:pPr>
            <a:r>
              <a:rPr sz="1650" b="1" i="0">
                <a:solidFill>
                  <a:srgbClr val="0B342E"/>
                </a:solidFill>
              </a:rPr>
              <a:t>2.</a:t>
            </a:r>
          </a:p>
        </p:txBody>
      </p:sp>
      <p:sp>
        <p:nvSpPr>
          <p:cNvPr id="13" name="answer-value-2">
            <a:extLst>
              <a:ext uri="{FF2B5EF4-FFF2-40B4-BE49-F238E27FC236}">
                <a16:creationId xmlns:a16="http://schemas.microsoft.com/office/drawing/2014/main" id="{EA9F4F72-74DA-4D1C-BB9B-FF0A966253EB}"/>
              </a:ext>
            </a:extLst>
          </p:cNvPr>
          <p:cNvSpPr>
            <a:spLocks noGrp="1"/>
          </p:cNvSpPr>
          <p:nvPr/>
        </p:nvSpPr>
        <p:spPr>
          <a:xfrm>
            <a:off x="1476375" y="2628900"/>
            <a:ext cx="4762500" cy="800100"/>
          </a:xfrm>
          <a:prstGeom prst="rect">
            <a:avLst/>
          </a:prstGeom>
          <a:noFill/>
          <a:ln w="0">
            <a:noFill/>
            <a:prstDash val="solid"/>
          </a:ln>
        </p:spPr>
        <p:txBody>
          <a:bodyPr/>
          <a:lstStyle/>
          <a:p>
            <a:pPr algn="l">
              <a:defRPr sz="1650" b="1" i="0">
                <a:solidFill>
                  <a:srgbClr val="F45B43"/>
                </a:solidFill>
              </a:defRPr>
            </a:pPr>
            <a:r>
              <a:rPr sz="1650" b="1" i="0">
                <a:solidFill>
                  <a:srgbClr val="F45B43"/>
                </a:solidFill>
              </a:rPr>
              <a:t>Answer: 1.B</a:t>
            </a:r>
          </a:p>
        </p:txBody>
      </p:sp>
      <p:sp>
        <p:nvSpPr>
          <p:cNvPr id="14" name="answer-reason-2">
            <a:extLst>
              <a:ext uri="{FF2B5EF4-FFF2-40B4-BE49-F238E27FC236}">
                <a16:creationId xmlns:a16="http://schemas.microsoft.com/office/drawing/2014/main" id="{67645978-2CF3-4705-BEBC-F84ACD116392}"/>
              </a:ext>
            </a:extLst>
          </p:cNvPr>
          <p:cNvSpPr>
            <a:spLocks noGrp="1"/>
          </p:cNvSpPr>
          <p:nvPr/>
        </p:nvSpPr>
        <p:spPr>
          <a:xfrm>
            <a:off x="6477000" y="2676525"/>
            <a:ext cx="4667250" cy="666750"/>
          </a:xfrm>
          <a:prstGeom prst="rect">
            <a:avLst/>
          </a:prstGeom>
          <a:noFill/>
          <a:ln w="0">
            <a:noFill/>
            <a:prstDash val="solid"/>
          </a:ln>
        </p:spPr>
        <p:txBody>
          <a:bodyPr/>
          <a:lstStyle/>
          <a:p>
            <a:pPr algn="l">
              <a:defRPr sz="1650" b="0" i="0">
                <a:solidFill>
                  <a:srgbClr val="F4F0E2"/>
                </a:solidFill>
              </a:defRPr>
            </a:pPr>
            <a:r>
              <a:rPr sz="1650" b="0" i="0">
                <a:solidFill>
                  <a:srgbClr val="F4F0E2"/>
                </a:solidFill>
              </a:rPr>
              <a:t>Practice 1.B is creating quantitative graphs with scales and units.</a:t>
            </a:r>
          </a:p>
        </p:txBody>
      </p:sp>
      <p:sp>
        <p:nvSpPr>
          <p:cNvPr id="15" name="rule-155-365">
            <a:extLst>
              <a:ext uri="{FF2B5EF4-FFF2-40B4-BE49-F238E27FC236}">
                <a16:creationId xmlns:a16="http://schemas.microsoft.com/office/drawing/2014/main" id="{513DD4D3-E1EC-4B01-92A0-918961B0CF46}"/>
              </a:ext>
            </a:extLst>
          </p:cNvPr>
          <p:cNvSpPr>
            <a:spLocks noGrp="1"/>
          </p:cNvSpPr>
          <p:nvPr/>
        </p:nvSpPr>
        <p:spPr>
          <a:xfrm>
            <a:off x="1476375" y="3476625"/>
            <a:ext cx="9667875" cy="9525"/>
          </a:xfrm>
          <a:prstGeom prst="rect">
            <a:avLst/>
          </a:prstGeom>
          <a:solidFill>
            <a:srgbClr val="47716A"/>
          </a:solidFill>
          <a:ln w="0">
            <a:noFill/>
            <a:prstDash val="solid"/>
          </a:ln>
        </p:spPr>
      </p:sp>
      <p:sp>
        <p:nvSpPr>
          <p:cNvPr id="16" name="answer-number-3">
            <a:extLst>
              <a:ext uri="{FF2B5EF4-FFF2-40B4-BE49-F238E27FC236}">
                <a16:creationId xmlns:a16="http://schemas.microsoft.com/office/drawing/2014/main" id="{78BA38E8-9072-4824-9C82-865D350AB8C3}"/>
              </a:ext>
            </a:extLst>
          </p:cNvPr>
          <p:cNvSpPr>
            <a:spLocks noGrp="1"/>
          </p:cNvSpPr>
          <p:nvPr/>
        </p:nvSpPr>
        <p:spPr>
          <a:xfrm>
            <a:off x="714375" y="3676650"/>
            <a:ext cx="476250" cy="476250"/>
          </a:xfrm>
          <a:prstGeom prst="ellipse">
            <a:avLst/>
          </a:prstGeom>
          <a:solidFill>
            <a:srgbClr val="F45B43"/>
          </a:solidFill>
          <a:ln w="0">
            <a:noFill/>
            <a:prstDash val="solid"/>
          </a:ln>
        </p:spPr>
      </p:sp>
      <p:sp>
        <p:nvSpPr>
          <p:cNvPr id="17" name="answer-number-text-3">
            <a:extLst>
              <a:ext uri="{FF2B5EF4-FFF2-40B4-BE49-F238E27FC236}">
                <a16:creationId xmlns:a16="http://schemas.microsoft.com/office/drawing/2014/main" id="{05626B92-2349-4F58-B021-A5B09F3B8A02}"/>
              </a:ext>
            </a:extLst>
          </p:cNvPr>
          <p:cNvSpPr>
            <a:spLocks noGrp="1"/>
          </p:cNvSpPr>
          <p:nvPr/>
        </p:nvSpPr>
        <p:spPr>
          <a:xfrm>
            <a:off x="714375" y="3743325"/>
            <a:ext cx="476250" cy="323850"/>
          </a:xfrm>
          <a:prstGeom prst="rect">
            <a:avLst/>
          </a:prstGeom>
          <a:noFill/>
          <a:ln w="0">
            <a:noFill/>
            <a:prstDash val="solid"/>
          </a:ln>
        </p:spPr>
        <p:txBody>
          <a:bodyPr/>
          <a:lstStyle/>
          <a:p>
            <a:pPr algn="ctr">
              <a:defRPr sz="1650" b="1" i="0">
                <a:solidFill>
                  <a:srgbClr val="0B342E"/>
                </a:solidFill>
              </a:defRPr>
            </a:pPr>
            <a:r>
              <a:rPr sz="1650" b="1" i="0">
                <a:solidFill>
                  <a:srgbClr val="0B342E"/>
                </a:solidFill>
              </a:rPr>
              <a:t>3.</a:t>
            </a:r>
          </a:p>
        </p:txBody>
      </p:sp>
      <p:sp>
        <p:nvSpPr>
          <p:cNvPr id="18" name="answer-value-3">
            <a:extLst>
              <a:ext uri="{FF2B5EF4-FFF2-40B4-BE49-F238E27FC236}">
                <a16:creationId xmlns:a16="http://schemas.microsoft.com/office/drawing/2014/main" id="{621E449D-7AE3-48D0-BF8C-F933F19D3673}"/>
              </a:ext>
            </a:extLst>
          </p:cNvPr>
          <p:cNvSpPr>
            <a:spLocks noGrp="1"/>
          </p:cNvSpPr>
          <p:nvPr/>
        </p:nvSpPr>
        <p:spPr>
          <a:xfrm>
            <a:off x="1476375" y="3609975"/>
            <a:ext cx="4762500" cy="800100"/>
          </a:xfrm>
          <a:prstGeom prst="rect">
            <a:avLst/>
          </a:prstGeom>
          <a:noFill/>
          <a:ln w="0">
            <a:noFill/>
            <a:prstDash val="solid"/>
          </a:ln>
        </p:spPr>
        <p:txBody>
          <a:bodyPr/>
          <a:lstStyle/>
          <a:p>
            <a:pPr algn="l">
              <a:defRPr sz="1650" b="1" i="0">
                <a:solidFill>
                  <a:srgbClr val="F45B43"/>
                </a:solidFill>
              </a:defRPr>
            </a:pPr>
            <a:r>
              <a:rPr sz="1650" b="1" i="0">
                <a:solidFill>
                  <a:srgbClr val="F45B43"/>
                </a:solidFill>
              </a:rPr>
              <a:t>Answer: An object slows only when acceleration opposes velocity; matching signs make speed increase.</a:t>
            </a:r>
          </a:p>
        </p:txBody>
      </p:sp>
      <p:sp>
        <p:nvSpPr>
          <p:cNvPr id="19" name="answer-reason-3">
            <a:extLst>
              <a:ext uri="{FF2B5EF4-FFF2-40B4-BE49-F238E27FC236}">
                <a16:creationId xmlns:a16="http://schemas.microsoft.com/office/drawing/2014/main" id="{E589E489-BE96-4DF5-9EE7-87F0CB9E421C}"/>
              </a:ext>
            </a:extLst>
          </p:cNvPr>
          <p:cNvSpPr>
            <a:spLocks noGrp="1"/>
          </p:cNvSpPr>
          <p:nvPr/>
        </p:nvSpPr>
        <p:spPr>
          <a:xfrm>
            <a:off x="6477000" y="3657600"/>
            <a:ext cx="4667250" cy="666750"/>
          </a:xfrm>
          <a:prstGeom prst="rect">
            <a:avLst/>
          </a:prstGeom>
          <a:noFill/>
          <a:ln w="0">
            <a:noFill/>
            <a:prstDash val="solid"/>
          </a:ln>
        </p:spPr>
        <p:txBody>
          <a:bodyPr/>
          <a:lstStyle/>
          <a:p>
            <a:pPr algn="l">
              <a:defRPr sz="1650" b="0" i="0">
                <a:solidFill>
                  <a:srgbClr val="F4F0E2"/>
                </a:solidFill>
              </a:defRPr>
            </a:pPr>
            <a:r>
              <a:rPr sz="1650" b="0" i="0">
                <a:solidFill>
                  <a:srgbClr val="F4F0E2"/>
                </a:solidFill>
              </a:rPr>
              <a:t>The correction states the physically valid boundary or relationship.</a:t>
            </a:r>
          </a:p>
        </p:txBody>
      </p:sp>
      <p:sp>
        <p:nvSpPr>
          <p:cNvPr id="20" name="rule-155-468">
            <a:extLst>
              <a:ext uri="{FF2B5EF4-FFF2-40B4-BE49-F238E27FC236}">
                <a16:creationId xmlns:a16="http://schemas.microsoft.com/office/drawing/2014/main" id="{9CECACCD-E02B-4310-A747-BDDB335DD041}"/>
              </a:ext>
            </a:extLst>
          </p:cNvPr>
          <p:cNvSpPr>
            <a:spLocks noGrp="1"/>
          </p:cNvSpPr>
          <p:nvPr/>
        </p:nvSpPr>
        <p:spPr>
          <a:xfrm>
            <a:off x="1476375" y="4457700"/>
            <a:ext cx="9667875" cy="9525"/>
          </a:xfrm>
          <a:prstGeom prst="rect">
            <a:avLst/>
          </a:prstGeom>
          <a:solidFill>
            <a:srgbClr val="47716A"/>
          </a:solidFill>
          <a:ln w="0">
            <a:noFill/>
            <a:prstDash val="solid"/>
          </a:ln>
        </p:spPr>
      </p:sp>
      <p:sp>
        <p:nvSpPr>
          <p:cNvPr id="21" name="answer-number-4">
            <a:extLst>
              <a:ext uri="{FF2B5EF4-FFF2-40B4-BE49-F238E27FC236}">
                <a16:creationId xmlns:a16="http://schemas.microsoft.com/office/drawing/2014/main" id="{9F457066-5158-400C-9147-7350CF472EFB}"/>
              </a:ext>
            </a:extLst>
          </p:cNvPr>
          <p:cNvSpPr>
            <a:spLocks noGrp="1"/>
          </p:cNvSpPr>
          <p:nvPr/>
        </p:nvSpPr>
        <p:spPr>
          <a:xfrm>
            <a:off x="714375" y="4657725"/>
            <a:ext cx="476250" cy="476250"/>
          </a:xfrm>
          <a:prstGeom prst="ellipse">
            <a:avLst/>
          </a:prstGeom>
          <a:solidFill>
            <a:srgbClr val="F45B43"/>
          </a:solidFill>
          <a:ln w="0">
            <a:noFill/>
            <a:prstDash val="solid"/>
          </a:ln>
        </p:spPr>
      </p:sp>
      <p:sp>
        <p:nvSpPr>
          <p:cNvPr id="22" name="answer-number-text-4">
            <a:extLst>
              <a:ext uri="{FF2B5EF4-FFF2-40B4-BE49-F238E27FC236}">
                <a16:creationId xmlns:a16="http://schemas.microsoft.com/office/drawing/2014/main" id="{94AEA636-E38F-4C09-9954-AFD72D1B0813}"/>
              </a:ext>
            </a:extLst>
          </p:cNvPr>
          <p:cNvSpPr>
            <a:spLocks noGrp="1"/>
          </p:cNvSpPr>
          <p:nvPr/>
        </p:nvSpPr>
        <p:spPr>
          <a:xfrm>
            <a:off x="714375" y="4724400"/>
            <a:ext cx="476250" cy="323850"/>
          </a:xfrm>
          <a:prstGeom prst="rect">
            <a:avLst/>
          </a:prstGeom>
          <a:noFill/>
          <a:ln w="0">
            <a:noFill/>
            <a:prstDash val="solid"/>
          </a:ln>
        </p:spPr>
        <p:txBody>
          <a:bodyPr/>
          <a:lstStyle/>
          <a:p>
            <a:pPr algn="ctr">
              <a:defRPr sz="1650" b="1" i="0">
                <a:solidFill>
                  <a:srgbClr val="0B342E"/>
                </a:solidFill>
              </a:defRPr>
            </a:pPr>
            <a:r>
              <a:rPr sz="1650" b="1" i="0">
                <a:solidFill>
                  <a:srgbClr val="0B342E"/>
                </a:solidFill>
              </a:rPr>
              <a:t>4.</a:t>
            </a:r>
          </a:p>
        </p:txBody>
      </p:sp>
      <p:sp>
        <p:nvSpPr>
          <p:cNvPr id="23" name="answer-value-4">
            <a:extLst>
              <a:ext uri="{FF2B5EF4-FFF2-40B4-BE49-F238E27FC236}">
                <a16:creationId xmlns:a16="http://schemas.microsoft.com/office/drawing/2014/main" id="{CD7E7A23-D197-4E0E-912C-DD6C881AB904}"/>
              </a:ext>
            </a:extLst>
          </p:cNvPr>
          <p:cNvSpPr>
            <a:spLocks noGrp="1"/>
          </p:cNvSpPr>
          <p:nvPr/>
        </p:nvSpPr>
        <p:spPr>
          <a:xfrm>
            <a:off x="1476375" y="4591050"/>
            <a:ext cx="4762500" cy="800100"/>
          </a:xfrm>
          <a:prstGeom prst="rect">
            <a:avLst/>
          </a:prstGeom>
          <a:noFill/>
          <a:ln w="0">
            <a:noFill/>
            <a:prstDash val="solid"/>
          </a:ln>
        </p:spPr>
        <p:txBody>
          <a:bodyPr/>
          <a:lstStyle/>
          <a:p>
            <a:pPr algn="l">
              <a:defRPr sz="1650" b="1" i="0">
                <a:solidFill>
                  <a:srgbClr val="F45B43"/>
                </a:solidFill>
              </a:defRPr>
            </a:pPr>
            <a:r>
              <a:rPr sz="1650" b="1" i="0">
                <a:solidFill>
                  <a:srgbClr val="F45B43"/>
                </a:solidFill>
              </a:rPr>
              <a:t>Answer: Units and a physical interpretation</a:t>
            </a:r>
          </a:p>
        </p:txBody>
      </p:sp>
      <p:sp>
        <p:nvSpPr>
          <p:cNvPr id="24" name="answer-reason-4">
            <a:extLst>
              <a:ext uri="{FF2B5EF4-FFF2-40B4-BE49-F238E27FC236}">
                <a16:creationId xmlns:a16="http://schemas.microsoft.com/office/drawing/2014/main" id="{A4938073-5EA0-49E1-93EC-E7F1BD1AFB55}"/>
              </a:ext>
            </a:extLst>
          </p:cNvPr>
          <p:cNvSpPr>
            <a:spLocks noGrp="1"/>
          </p:cNvSpPr>
          <p:nvPr/>
        </p:nvSpPr>
        <p:spPr>
          <a:xfrm>
            <a:off x="6477000" y="4638675"/>
            <a:ext cx="4667250" cy="666750"/>
          </a:xfrm>
          <a:prstGeom prst="rect">
            <a:avLst/>
          </a:prstGeom>
          <a:noFill/>
          <a:ln w="0">
            <a:noFill/>
            <a:prstDash val="solid"/>
          </a:ln>
        </p:spPr>
        <p:txBody>
          <a:bodyPr/>
          <a:lstStyle/>
          <a:p>
            <a:pPr algn="l">
              <a:defRPr sz="1650" b="0" i="0">
                <a:solidFill>
                  <a:srgbClr val="F4F0E2"/>
                </a:solidFill>
              </a:defRPr>
            </a:pPr>
            <a:r>
              <a:rPr sz="1650" b="0" i="0">
                <a:solidFill>
                  <a:srgbClr val="F4F0E2"/>
                </a:solidFill>
              </a:rPr>
              <a:t>A complete response connects mathematics to the model and reports units.</a:t>
            </a:r>
          </a:p>
        </p:txBody>
      </p:sp>
      <p:sp>
        <p:nvSpPr>
          <p:cNvPr id="25" name="exit-ticket">
            <a:extLst>
              <a:ext uri="{FF2B5EF4-FFF2-40B4-BE49-F238E27FC236}">
                <a16:creationId xmlns:a16="http://schemas.microsoft.com/office/drawing/2014/main" id="{18E9A575-A03F-4C29-855D-6B8E22346AAA}"/>
              </a:ext>
            </a:extLst>
          </p:cNvPr>
          <p:cNvSpPr>
            <a:spLocks noGrp="1"/>
          </p:cNvSpPr>
          <p:nvPr/>
        </p:nvSpPr>
        <p:spPr>
          <a:xfrm>
            <a:off x="1047750" y="5743575"/>
            <a:ext cx="10096500" cy="400050"/>
          </a:xfrm>
          <a:prstGeom prst="rect">
            <a:avLst/>
          </a:prstGeom>
          <a:noFill/>
          <a:ln w="0">
            <a:noFill/>
            <a:prstDash val="solid"/>
          </a:ln>
        </p:spPr>
        <p:txBody>
          <a:bodyPr/>
          <a:lstStyle/>
          <a:p>
            <a:pPr algn="ctr">
              <a:defRPr sz="1875" b="1" i="0">
                <a:solidFill>
                  <a:srgbClr val="F45B43"/>
                </a:solidFill>
              </a:defRPr>
            </a:pPr>
            <a:r>
              <a:rPr sz="1875" b="1" i="0">
                <a:solidFill>
                  <a:srgbClr val="F45B43"/>
                </a:solidFill>
              </a:rPr>
              <a:t>Next move: Correct one response, name the AP science practice you used, and write one new question about this unit.</a:t>
            </a:r>
          </a:p>
        </p:txBody>
      </p:sp>
    </p:spTree>
    <p:extLst>
      <p:ext uri="{BB962C8B-B14F-4D97-AF65-F5344CB8AC3E}">
        <p14:creationId xmlns:p14="http://schemas.microsoft.com/office/powerpoint/2010/main" val="143299282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F4F0E2"/>
        </a:solidFill>
        <a:effectLst/>
      </p:bgPr>
    </p:bg>
    <p:spTree>
      <p:nvGrpSpPr>
        <p:cNvPr id="1" name=""/>
        <p:cNvGrpSpPr/>
        <p:nvPr/>
      </p:nvGrpSpPr>
      <p:grpSpPr>
        <a:xfrm>
          <a:off x="0" y="0"/>
          <a:ext cx="0" cy="0"/>
          <a:chOff x="0" y="0"/>
          <a:chExt cx="0" cy="0"/>
        </a:xfrm>
      </p:grpSpPr>
      <p:sp>
        <p:nvSpPr>
          <p:cNvPr id="17" name="group-label">
            <a:extLst>
              <a:ext uri="{FF2B5EF4-FFF2-40B4-BE49-F238E27FC236}">
                <a16:creationId xmlns:a16="http://schemas.microsoft.com/office/drawing/2014/main" id="{3F94EB41-588D-466C-AFF5-17E4DAFD7A8D}"/>
              </a:ext>
            </a:extLst>
          </p:cNvPr>
          <p:cNvSpPr>
            <a:spLocks noGrp="1"/>
          </p:cNvSpPr>
          <p:nvPr/>
        </p:nvSpPr>
        <p:spPr>
          <a:xfrm>
            <a:off x="666750" y="266700"/>
            <a:ext cx="7239000" cy="285750"/>
          </a:xfrm>
          <a:prstGeom prst="rect">
            <a:avLst/>
          </a:prstGeom>
          <a:noFill/>
          <a:ln w="0">
            <a:noFill/>
            <a:prstDash val="solid"/>
          </a:ln>
        </p:spPr>
        <p:txBody>
          <a:bodyPr/>
          <a:lstStyle/>
          <a:p>
            <a:pPr algn="l">
              <a:defRPr sz="1650" b="1" i="0">
                <a:solidFill>
                  <a:srgbClr val="B83724"/>
                </a:solidFill>
              </a:defRPr>
            </a:pPr>
            <a:r>
              <a:rPr sz="1650" b="1" i="0">
                <a:solidFill>
                  <a:srgbClr val="B83724"/>
                </a:solidFill>
              </a:rPr>
              <a:t>AP1 · UNIT 1 · AP PHYSICS 1: ALGEBRA-BASED</a:t>
            </a:r>
          </a:p>
        </p:txBody>
      </p:sp>
      <p:sp>
        <p:nvSpPr>
          <p:cNvPr id="2" name="page-number">
            <a:extLst>
              <a:ext uri="{FF2B5EF4-FFF2-40B4-BE49-F238E27FC236}">
                <a16:creationId xmlns:a16="http://schemas.microsoft.com/office/drawing/2014/main" id="{6EF99252-177A-4BD3-9A56-5567F44A7209}"/>
              </a:ext>
            </a:extLst>
          </p:cNvPr>
          <p:cNvSpPr>
            <a:spLocks noGrp="1"/>
          </p:cNvSpPr>
          <p:nvPr/>
        </p:nvSpPr>
        <p:spPr>
          <a:xfrm>
            <a:off x="10334625" y="266700"/>
            <a:ext cx="1190625" cy="285750"/>
          </a:xfrm>
          <a:prstGeom prst="rect">
            <a:avLst/>
          </a:prstGeom>
          <a:noFill/>
          <a:ln w="0">
            <a:noFill/>
            <a:prstDash val="solid"/>
          </a:ln>
        </p:spPr>
        <p:txBody>
          <a:bodyPr/>
          <a:lstStyle/>
          <a:p>
            <a:pPr algn="r">
              <a:defRPr sz="1650" b="1" i="0">
                <a:solidFill>
                  <a:srgbClr val="0A332E"/>
                </a:solidFill>
              </a:defRPr>
            </a:pPr>
            <a:r>
              <a:rPr lang="en-US" sz="1650" b="1" i="0">
                <a:solidFill>
                  <a:srgbClr val="0A332E"/>
                </a:solidFill>
              </a:rPr>
              <a:t>02 / 13</a:t>
            </a:r>
            <a:endParaRPr sz="1650" b="1" i="0">
              <a:solidFill>
                <a:srgbClr val="0A332E"/>
              </a:solidFill>
            </a:endParaRPr>
          </a:p>
        </p:txBody>
      </p:sp>
      <p:sp>
        <p:nvSpPr>
          <p:cNvPr id="3" name="rule-70-666">
            <a:extLst>
              <a:ext uri="{FF2B5EF4-FFF2-40B4-BE49-F238E27FC236}">
                <a16:creationId xmlns:a16="http://schemas.microsoft.com/office/drawing/2014/main" id="{3645C3A6-262A-4655-A6C8-3F928BBB7E37}"/>
              </a:ext>
            </a:extLst>
          </p:cNvPr>
          <p:cNvSpPr>
            <a:spLocks noGrp="1"/>
          </p:cNvSpPr>
          <p:nvPr/>
        </p:nvSpPr>
        <p:spPr>
          <a:xfrm>
            <a:off x="666750" y="6343650"/>
            <a:ext cx="10858500" cy="9525"/>
          </a:xfrm>
          <a:prstGeom prst="rect">
            <a:avLst/>
          </a:prstGeom>
          <a:solidFill>
            <a:srgbClr val="A9BBB4"/>
          </a:solidFill>
          <a:ln w="0">
            <a:noFill/>
            <a:prstDash val="solid"/>
          </a:ln>
        </p:spPr>
      </p:sp>
      <p:sp>
        <p:nvSpPr>
          <p:cNvPr id="4" name="course-footer">
            <a:extLst>
              <a:ext uri="{FF2B5EF4-FFF2-40B4-BE49-F238E27FC236}">
                <a16:creationId xmlns:a16="http://schemas.microsoft.com/office/drawing/2014/main" id="{2FD04D5C-9EE8-44E2-89C2-7504B13596E5}"/>
              </a:ext>
            </a:extLst>
          </p:cNvPr>
          <p:cNvSpPr>
            <a:spLocks noGrp="1"/>
          </p:cNvSpPr>
          <p:nvPr/>
        </p:nvSpPr>
        <p:spPr>
          <a:xfrm>
            <a:off x="666750" y="6429375"/>
            <a:ext cx="8572500" cy="266700"/>
          </a:xfrm>
          <a:prstGeom prst="rect">
            <a:avLst/>
          </a:prstGeom>
          <a:noFill/>
          <a:ln w="0">
            <a:noFill/>
            <a:prstDash val="solid"/>
          </a:ln>
        </p:spPr>
        <p:txBody>
          <a:bodyPr/>
          <a:lstStyle/>
          <a:p>
            <a:pPr algn="l">
              <a:defRPr sz="1650" b="1" i="0">
                <a:solidFill>
                  <a:srgbClr val="48635E"/>
                </a:solidFill>
              </a:defRPr>
            </a:pPr>
            <a:r>
              <a:rPr sz="1650" b="1" i="0">
                <a:solidFill>
                  <a:srgbClr val="48635E"/>
                </a:solidFill>
              </a:rPr>
              <a:t>GIOPHYSICS · COLLEGE BOARD AP PHYSICS · AP1-U1 · 10–15%</a:t>
            </a:r>
          </a:p>
        </p:txBody>
      </p:sp>
      <p:sp>
        <p:nvSpPr>
          <p:cNvPr id="5" name="slide-title">
            <a:extLst>
              <a:ext uri="{FF2B5EF4-FFF2-40B4-BE49-F238E27FC236}">
                <a16:creationId xmlns:a16="http://schemas.microsoft.com/office/drawing/2014/main" id="{901C539D-8B97-478B-A981-DBA74DC80DF4}"/>
              </a:ext>
            </a:extLst>
          </p:cNvPr>
          <p:cNvSpPr>
            <a:spLocks noGrp="1"/>
          </p:cNvSpPr>
          <p:nvPr/>
        </p:nvSpPr>
        <p:spPr>
          <a:xfrm>
            <a:off x="666750" y="685800"/>
            <a:ext cx="10858500" cy="952500"/>
          </a:xfrm>
          <a:prstGeom prst="rect">
            <a:avLst/>
          </a:prstGeom>
          <a:noFill/>
          <a:ln w="0">
            <a:noFill/>
            <a:prstDash val="solid"/>
          </a:ln>
        </p:spPr>
        <p:txBody>
          <a:bodyPr/>
          <a:lstStyle/>
          <a:p>
            <a:pPr algn="l">
              <a:defRPr sz="3600" b="1" i="0">
                <a:solidFill>
                  <a:srgbClr val="0A332E"/>
                </a:solidFill>
              </a:defRPr>
            </a:pPr>
            <a:r>
              <a:rPr sz="3600" b="1" i="0">
                <a:solidFill>
                  <a:srgbClr val="0A332E"/>
                </a:solidFill>
              </a:rPr>
              <a:t>Three ideas to wake up</a:t>
            </a:r>
          </a:p>
        </p:txBody>
      </p:sp>
      <p:sp>
        <p:nvSpPr>
          <p:cNvPr id="6" name="retrieval-instruction">
            <a:extLst>
              <a:ext uri="{FF2B5EF4-FFF2-40B4-BE49-F238E27FC236}">
                <a16:creationId xmlns:a16="http://schemas.microsoft.com/office/drawing/2014/main" id="{122F1AE3-EE5D-49F1-A8E5-9EA55B47F9F1}"/>
              </a:ext>
            </a:extLst>
          </p:cNvPr>
          <p:cNvSpPr>
            <a:spLocks noGrp="1"/>
          </p:cNvSpPr>
          <p:nvPr/>
        </p:nvSpPr>
        <p:spPr>
          <a:xfrm>
            <a:off x="666750" y="1524000"/>
            <a:ext cx="9906000" cy="419100"/>
          </a:xfrm>
          <a:prstGeom prst="rect">
            <a:avLst/>
          </a:prstGeom>
          <a:noFill/>
          <a:ln w="0">
            <a:noFill/>
            <a:prstDash val="solid"/>
          </a:ln>
        </p:spPr>
        <p:txBody>
          <a:bodyPr/>
          <a:lstStyle/>
          <a:p>
            <a:pPr algn="l">
              <a:defRPr sz="1950" b="0" i="0">
                <a:solidFill>
                  <a:srgbClr val="48635E"/>
                </a:solidFill>
              </a:defRPr>
            </a:pPr>
            <a:r>
              <a:rPr sz="1950" b="0" i="0">
                <a:solidFill>
                  <a:srgbClr val="48635E"/>
                </a:solidFill>
              </a:rPr>
              <a:t>Think alone → compare with a partner → vote with one reason.</a:t>
            </a:r>
          </a:p>
        </p:txBody>
      </p:sp>
      <p:sp>
        <p:nvSpPr>
          <p:cNvPr id="7" name="retrieval-number-1">
            <a:extLst>
              <a:ext uri="{FF2B5EF4-FFF2-40B4-BE49-F238E27FC236}">
                <a16:creationId xmlns:a16="http://schemas.microsoft.com/office/drawing/2014/main" id="{77526D95-B0B8-46F3-9504-9291EF2F48D3}"/>
              </a:ext>
            </a:extLst>
          </p:cNvPr>
          <p:cNvSpPr>
            <a:spLocks noGrp="1"/>
          </p:cNvSpPr>
          <p:nvPr/>
        </p:nvSpPr>
        <p:spPr>
          <a:xfrm>
            <a:off x="723900" y="2209800"/>
            <a:ext cx="495300" cy="495300"/>
          </a:xfrm>
          <a:prstGeom prst="ellipse">
            <a:avLst/>
          </a:prstGeom>
          <a:solidFill>
            <a:srgbClr val="B83724"/>
          </a:solidFill>
          <a:ln w="0">
            <a:noFill/>
            <a:prstDash val="solid"/>
          </a:ln>
        </p:spPr>
      </p:sp>
      <p:sp>
        <p:nvSpPr>
          <p:cNvPr id="8" name="retrieval-number-text-1">
            <a:extLst>
              <a:ext uri="{FF2B5EF4-FFF2-40B4-BE49-F238E27FC236}">
                <a16:creationId xmlns:a16="http://schemas.microsoft.com/office/drawing/2014/main" id="{45AFF2C1-4647-4AB0-ACA0-890179058FE4}"/>
              </a:ext>
            </a:extLst>
          </p:cNvPr>
          <p:cNvSpPr>
            <a:spLocks noGrp="1"/>
          </p:cNvSpPr>
          <p:nvPr/>
        </p:nvSpPr>
        <p:spPr>
          <a:xfrm>
            <a:off x="723900" y="2276475"/>
            <a:ext cx="495300" cy="333375"/>
          </a:xfrm>
          <a:prstGeom prst="rect">
            <a:avLst/>
          </a:prstGeom>
          <a:noFill/>
          <a:ln w="0">
            <a:noFill/>
            <a:prstDash val="solid"/>
          </a:ln>
        </p:spPr>
        <p:txBody>
          <a:bodyPr/>
          <a:lstStyle/>
          <a:p>
            <a:pPr algn="ctr">
              <a:defRPr sz="1800" b="1" i="0">
                <a:solidFill>
                  <a:srgbClr val="F4F0E2"/>
                </a:solidFill>
              </a:defRPr>
            </a:pPr>
            <a:r>
              <a:rPr sz="1800" b="1" i="0">
                <a:solidFill>
                  <a:srgbClr val="F4F0E2"/>
                </a:solidFill>
              </a:rPr>
              <a:t>1</a:t>
            </a:r>
          </a:p>
        </p:txBody>
      </p:sp>
      <p:sp>
        <p:nvSpPr>
          <p:cNvPr id="9" name="retrieval-question-1">
            <a:extLst>
              <a:ext uri="{FF2B5EF4-FFF2-40B4-BE49-F238E27FC236}">
                <a16:creationId xmlns:a16="http://schemas.microsoft.com/office/drawing/2014/main" id="{A9B31017-319E-4AA3-B282-21BE7DBC12D8}"/>
              </a:ext>
            </a:extLst>
          </p:cNvPr>
          <p:cNvSpPr>
            <a:spLocks noGrp="1"/>
          </p:cNvSpPr>
          <p:nvPr/>
        </p:nvSpPr>
        <p:spPr>
          <a:xfrm>
            <a:off x="1524000" y="2171700"/>
            <a:ext cx="9334500" cy="704850"/>
          </a:xfrm>
          <a:prstGeom prst="rect">
            <a:avLst/>
          </a:prstGeom>
          <a:noFill/>
          <a:ln w="0">
            <a:noFill/>
            <a:prstDash val="solid"/>
          </a:ln>
        </p:spPr>
        <p:txBody>
          <a:bodyPr/>
          <a:lstStyle/>
          <a:p>
            <a:pPr algn="l">
              <a:defRPr sz="2250" b="1" i="0">
                <a:solidFill>
                  <a:srgbClr val="0A332E"/>
                </a:solidFill>
              </a:defRPr>
            </a:pPr>
            <a:r>
              <a:rPr sz="2250" b="1" i="0">
                <a:solidFill>
                  <a:srgbClr val="0A332E"/>
                </a:solidFill>
              </a:rPr>
              <a:t>A car travels 90 m in 6.0 s. What is its average speed, and what does the word average hide?</a:t>
            </a:r>
          </a:p>
        </p:txBody>
      </p:sp>
      <p:sp>
        <p:nvSpPr>
          <p:cNvPr id="10" name="retrieval-number-2">
            <a:extLst>
              <a:ext uri="{FF2B5EF4-FFF2-40B4-BE49-F238E27FC236}">
                <a16:creationId xmlns:a16="http://schemas.microsoft.com/office/drawing/2014/main" id="{F2A3EF88-0CBD-4D8E-AF66-674E82FEB707}"/>
              </a:ext>
            </a:extLst>
          </p:cNvPr>
          <p:cNvSpPr>
            <a:spLocks noGrp="1"/>
          </p:cNvSpPr>
          <p:nvPr/>
        </p:nvSpPr>
        <p:spPr>
          <a:xfrm>
            <a:off x="723900" y="3276600"/>
            <a:ext cx="495300" cy="495300"/>
          </a:xfrm>
          <a:prstGeom prst="ellipse">
            <a:avLst/>
          </a:prstGeom>
          <a:solidFill>
            <a:srgbClr val="B83724"/>
          </a:solidFill>
          <a:ln w="0">
            <a:noFill/>
            <a:prstDash val="solid"/>
          </a:ln>
        </p:spPr>
      </p:sp>
      <p:sp>
        <p:nvSpPr>
          <p:cNvPr id="11" name="retrieval-number-text-2">
            <a:extLst>
              <a:ext uri="{FF2B5EF4-FFF2-40B4-BE49-F238E27FC236}">
                <a16:creationId xmlns:a16="http://schemas.microsoft.com/office/drawing/2014/main" id="{93EDCC36-D258-449A-9C09-750E7E17393D}"/>
              </a:ext>
            </a:extLst>
          </p:cNvPr>
          <p:cNvSpPr>
            <a:spLocks noGrp="1"/>
          </p:cNvSpPr>
          <p:nvPr/>
        </p:nvSpPr>
        <p:spPr>
          <a:xfrm>
            <a:off x="723900" y="3343275"/>
            <a:ext cx="495300" cy="333375"/>
          </a:xfrm>
          <a:prstGeom prst="rect">
            <a:avLst/>
          </a:prstGeom>
          <a:noFill/>
          <a:ln w="0">
            <a:noFill/>
            <a:prstDash val="solid"/>
          </a:ln>
        </p:spPr>
        <p:txBody>
          <a:bodyPr/>
          <a:lstStyle/>
          <a:p>
            <a:pPr algn="ctr">
              <a:defRPr sz="1800" b="1" i="0">
                <a:solidFill>
                  <a:srgbClr val="F4F0E2"/>
                </a:solidFill>
              </a:defRPr>
            </a:pPr>
            <a:r>
              <a:rPr sz="1800" b="1" i="0">
                <a:solidFill>
                  <a:srgbClr val="F4F0E2"/>
                </a:solidFill>
              </a:rPr>
              <a:t>2</a:t>
            </a:r>
          </a:p>
        </p:txBody>
      </p:sp>
      <p:sp>
        <p:nvSpPr>
          <p:cNvPr id="12" name="retrieval-question-2">
            <a:extLst>
              <a:ext uri="{FF2B5EF4-FFF2-40B4-BE49-F238E27FC236}">
                <a16:creationId xmlns:a16="http://schemas.microsoft.com/office/drawing/2014/main" id="{3D8093CF-261F-4DB2-B63C-3E3859EA3B39}"/>
              </a:ext>
            </a:extLst>
          </p:cNvPr>
          <p:cNvSpPr>
            <a:spLocks noGrp="1"/>
          </p:cNvSpPr>
          <p:nvPr/>
        </p:nvSpPr>
        <p:spPr>
          <a:xfrm>
            <a:off x="1524000" y="3238500"/>
            <a:ext cx="9334500" cy="704850"/>
          </a:xfrm>
          <a:prstGeom prst="rect">
            <a:avLst/>
          </a:prstGeom>
          <a:noFill/>
          <a:ln w="0">
            <a:noFill/>
            <a:prstDash val="solid"/>
          </a:ln>
        </p:spPr>
        <p:txBody>
          <a:bodyPr/>
          <a:lstStyle/>
          <a:p>
            <a:pPr algn="l">
              <a:defRPr sz="2250" b="1" i="0">
                <a:solidFill>
                  <a:srgbClr val="0A332E"/>
                </a:solidFill>
              </a:defRPr>
            </a:pPr>
            <a:r>
              <a:rPr sz="2250" b="1" i="0">
                <a:solidFill>
                  <a:srgbClr val="0A332E"/>
                </a:solidFill>
              </a:rPr>
              <a:t>A runner finishes one complete 400 m lap. Which is zero, the distance or the displacement?</a:t>
            </a:r>
          </a:p>
        </p:txBody>
      </p:sp>
      <p:sp>
        <p:nvSpPr>
          <p:cNvPr id="13" name="retrieval-number-3">
            <a:extLst>
              <a:ext uri="{FF2B5EF4-FFF2-40B4-BE49-F238E27FC236}">
                <a16:creationId xmlns:a16="http://schemas.microsoft.com/office/drawing/2014/main" id="{BB656E5E-0946-4F0B-8604-C8B4110A53FB}"/>
              </a:ext>
            </a:extLst>
          </p:cNvPr>
          <p:cNvSpPr>
            <a:spLocks noGrp="1"/>
          </p:cNvSpPr>
          <p:nvPr/>
        </p:nvSpPr>
        <p:spPr>
          <a:xfrm>
            <a:off x="723900" y="4343400"/>
            <a:ext cx="495300" cy="495300"/>
          </a:xfrm>
          <a:prstGeom prst="ellipse">
            <a:avLst/>
          </a:prstGeom>
          <a:solidFill>
            <a:srgbClr val="B83724"/>
          </a:solidFill>
          <a:ln w="0">
            <a:noFill/>
            <a:prstDash val="solid"/>
          </a:ln>
        </p:spPr>
      </p:sp>
      <p:sp>
        <p:nvSpPr>
          <p:cNvPr id="14" name="retrieval-number-text-3">
            <a:extLst>
              <a:ext uri="{FF2B5EF4-FFF2-40B4-BE49-F238E27FC236}">
                <a16:creationId xmlns:a16="http://schemas.microsoft.com/office/drawing/2014/main" id="{D2A90141-6987-4B1B-B248-8B34CDCEA075}"/>
              </a:ext>
            </a:extLst>
          </p:cNvPr>
          <p:cNvSpPr>
            <a:spLocks noGrp="1"/>
          </p:cNvSpPr>
          <p:nvPr/>
        </p:nvSpPr>
        <p:spPr>
          <a:xfrm>
            <a:off x="723900" y="4410075"/>
            <a:ext cx="495300" cy="333375"/>
          </a:xfrm>
          <a:prstGeom prst="rect">
            <a:avLst/>
          </a:prstGeom>
          <a:noFill/>
          <a:ln w="0">
            <a:noFill/>
            <a:prstDash val="solid"/>
          </a:ln>
        </p:spPr>
        <p:txBody>
          <a:bodyPr/>
          <a:lstStyle/>
          <a:p>
            <a:pPr algn="ctr">
              <a:defRPr sz="1800" b="1" i="0">
                <a:solidFill>
                  <a:srgbClr val="F4F0E2"/>
                </a:solidFill>
              </a:defRPr>
            </a:pPr>
            <a:r>
              <a:rPr sz="1800" b="1" i="0">
                <a:solidFill>
                  <a:srgbClr val="F4F0E2"/>
                </a:solidFill>
              </a:rPr>
              <a:t>3</a:t>
            </a:r>
          </a:p>
        </p:txBody>
      </p:sp>
      <p:sp>
        <p:nvSpPr>
          <p:cNvPr id="15" name="retrieval-question-3">
            <a:extLst>
              <a:ext uri="{FF2B5EF4-FFF2-40B4-BE49-F238E27FC236}">
                <a16:creationId xmlns:a16="http://schemas.microsoft.com/office/drawing/2014/main" id="{2D1182C5-3284-46D3-8B7D-B6F2DFE6AAC8}"/>
              </a:ext>
            </a:extLst>
          </p:cNvPr>
          <p:cNvSpPr>
            <a:spLocks noGrp="1"/>
          </p:cNvSpPr>
          <p:nvPr/>
        </p:nvSpPr>
        <p:spPr>
          <a:xfrm>
            <a:off x="1524000" y="4305300"/>
            <a:ext cx="9334500" cy="704850"/>
          </a:xfrm>
          <a:prstGeom prst="rect">
            <a:avLst/>
          </a:prstGeom>
          <a:noFill/>
          <a:ln w="0">
            <a:noFill/>
            <a:prstDash val="solid"/>
          </a:ln>
        </p:spPr>
        <p:txBody>
          <a:bodyPr/>
          <a:lstStyle/>
          <a:p>
            <a:pPr algn="l">
              <a:defRPr sz="2250" b="1" i="0">
                <a:solidFill>
                  <a:srgbClr val="0A332E"/>
                </a:solidFill>
              </a:defRPr>
            </a:pPr>
            <a:r>
              <a:rPr sz="2250" b="1" i="0">
                <a:solidFill>
                  <a:srgbClr val="0A332E"/>
                </a:solidFill>
              </a:rPr>
              <a:t>In words, what does the slope of a straight line on any graph tell you?</a:t>
            </a:r>
          </a:p>
        </p:txBody>
      </p:sp>
      <p:sp>
        <p:nvSpPr>
          <p:cNvPr id="16" name="retrieval-close">
            <a:extLst>
              <a:ext uri="{FF2B5EF4-FFF2-40B4-BE49-F238E27FC236}">
                <a16:creationId xmlns:a16="http://schemas.microsoft.com/office/drawing/2014/main" id="{32E95AB5-0466-4E68-90D5-A67B2F4A37A2}"/>
              </a:ext>
            </a:extLst>
          </p:cNvPr>
          <p:cNvSpPr>
            <a:spLocks noGrp="1"/>
          </p:cNvSpPr>
          <p:nvPr/>
        </p:nvSpPr>
        <p:spPr>
          <a:xfrm>
            <a:off x="666750" y="5600700"/>
            <a:ext cx="10668000" cy="457200"/>
          </a:xfrm>
          <a:prstGeom prst="rect">
            <a:avLst/>
          </a:prstGeom>
          <a:noFill/>
          <a:ln w="0">
            <a:noFill/>
            <a:prstDash val="solid"/>
          </a:ln>
        </p:spPr>
        <p:txBody>
          <a:bodyPr/>
          <a:lstStyle/>
          <a:p>
            <a:pPr algn="l">
              <a:defRPr sz="1800" b="1" i="0">
                <a:solidFill>
                  <a:srgbClr val="B83724"/>
                </a:solidFill>
              </a:defRPr>
            </a:pPr>
            <a:r>
              <a:rPr sz="1800" b="1" i="0">
                <a:solidFill>
                  <a:srgbClr val="B83724"/>
                </a:solidFill>
              </a:rPr>
              <a:t>Mini-whiteboard challenge: sketch or calculate one idea you expect to use today.</a:t>
            </a:r>
          </a:p>
        </p:txBody>
      </p:sp>
    </p:spTree>
    <p:extLst>
      <p:ext uri="{BB962C8B-B14F-4D97-AF65-F5344CB8AC3E}">
        <p14:creationId xmlns:p14="http://schemas.microsoft.com/office/powerpoint/2010/main" val="42410004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FCFAF1"/>
        </a:solidFill>
        <a:effectLst/>
      </p:bgPr>
    </p:bg>
    <p:spTree>
      <p:nvGrpSpPr>
        <p:cNvPr id="1" name=""/>
        <p:cNvGrpSpPr/>
        <p:nvPr/>
      </p:nvGrpSpPr>
      <p:grpSpPr>
        <a:xfrm>
          <a:off x="0" y="0"/>
          <a:ext cx="0" cy="0"/>
          <a:chOff x="0" y="0"/>
          <a:chExt cx="0" cy="0"/>
        </a:xfrm>
      </p:grpSpPr>
      <p:sp>
        <p:nvSpPr>
          <p:cNvPr id="22" name="group-label">
            <a:extLst>
              <a:ext uri="{FF2B5EF4-FFF2-40B4-BE49-F238E27FC236}">
                <a16:creationId xmlns:a16="http://schemas.microsoft.com/office/drawing/2014/main" id="{34FB2EF5-1F61-455A-9E01-7E8DD9455C88}"/>
              </a:ext>
            </a:extLst>
          </p:cNvPr>
          <p:cNvSpPr>
            <a:spLocks noGrp="1"/>
          </p:cNvSpPr>
          <p:nvPr/>
        </p:nvSpPr>
        <p:spPr>
          <a:xfrm>
            <a:off x="666750" y="266700"/>
            <a:ext cx="7239000" cy="285750"/>
          </a:xfrm>
          <a:prstGeom prst="rect">
            <a:avLst/>
          </a:prstGeom>
          <a:noFill/>
          <a:ln w="0">
            <a:noFill/>
            <a:prstDash val="solid"/>
          </a:ln>
        </p:spPr>
        <p:txBody>
          <a:bodyPr/>
          <a:lstStyle/>
          <a:p>
            <a:pPr algn="l">
              <a:defRPr sz="1650" b="1" i="0">
                <a:solidFill>
                  <a:srgbClr val="B83724"/>
                </a:solidFill>
              </a:defRPr>
            </a:pPr>
            <a:r>
              <a:rPr sz="1650" b="1" i="0">
                <a:solidFill>
                  <a:srgbClr val="B83724"/>
                </a:solidFill>
              </a:rPr>
              <a:t>AP1 · UNIT 1 · AP PHYSICS 1: ALGEBRA-BASED</a:t>
            </a:r>
          </a:p>
        </p:txBody>
      </p:sp>
      <p:sp>
        <p:nvSpPr>
          <p:cNvPr id="2" name="page-number">
            <a:extLst>
              <a:ext uri="{FF2B5EF4-FFF2-40B4-BE49-F238E27FC236}">
                <a16:creationId xmlns:a16="http://schemas.microsoft.com/office/drawing/2014/main" id="{F87C3899-AB6A-435A-AEDF-86CA992D5865}"/>
              </a:ext>
            </a:extLst>
          </p:cNvPr>
          <p:cNvSpPr>
            <a:spLocks noGrp="1"/>
          </p:cNvSpPr>
          <p:nvPr/>
        </p:nvSpPr>
        <p:spPr>
          <a:xfrm>
            <a:off x="10334625" y="266700"/>
            <a:ext cx="1190625" cy="285750"/>
          </a:xfrm>
          <a:prstGeom prst="rect">
            <a:avLst/>
          </a:prstGeom>
          <a:noFill/>
          <a:ln w="0">
            <a:noFill/>
            <a:prstDash val="solid"/>
          </a:ln>
        </p:spPr>
        <p:txBody>
          <a:bodyPr/>
          <a:lstStyle/>
          <a:p>
            <a:pPr algn="r">
              <a:defRPr sz="1650" b="1" i="0">
                <a:solidFill>
                  <a:srgbClr val="0A332E"/>
                </a:solidFill>
              </a:defRPr>
            </a:pPr>
            <a:r>
              <a:rPr lang="en-US" sz="1650" b="1" i="0">
                <a:solidFill>
                  <a:srgbClr val="0A332E"/>
                </a:solidFill>
              </a:rPr>
              <a:t>03 / 13</a:t>
            </a:r>
            <a:endParaRPr sz="1650" b="1" i="0">
              <a:solidFill>
                <a:srgbClr val="0A332E"/>
              </a:solidFill>
            </a:endParaRPr>
          </a:p>
        </p:txBody>
      </p:sp>
      <p:sp>
        <p:nvSpPr>
          <p:cNvPr id="3" name="rule-70-666">
            <a:extLst>
              <a:ext uri="{FF2B5EF4-FFF2-40B4-BE49-F238E27FC236}">
                <a16:creationId xmlns:a16="http://schemas.microsoft.com/office/drawing/2014/main" id="{108127E9-E838-401C-AE53-D49623BBD822}"/>
              </a:ext>
            </a:extLst>
          </p:cNvPr>
          <p:cNvSpPr>
            <a:spLocks noGrp="1"/>
          </p:cNvSpPr>
          <p:nvPr/>
        </p:nvSpPr>
        <p:spPr>
          <a:xfrm>
            <a:off x="666750" y="6343650"/>
            <a:ext cx="10858500" cy="9525"/>
          </a:xfrm>
          <a:prstGeom prst="rect">
            <a:avLst/>
          </a:prstGeom>
          <a:solidFill>
            <a:srgbClr val="A9BBB4"/>
          </a:solidFill>
          <a:ln w="0">
            <a:noFill/>
            <a:prstDash val="solid"/>
          </a:ln>
        </p:spPr>
      </p:sp>
      <p:sp>
        <p:nvSpPr>
          <p:cNvPr id="4" name="course-footer">
            <a:extLst>
              <a:ext uri="{FF2B5EF4-FFF2-40B4-BE49-F238E27FC236}">
                <a16:creationId xmlns:a16="http://schemas.microsoft.com/office/drawing/2014/main" id="{65DF7170-C65B-48CE-AEDF-92FB151E4F8D}"/>
              </a:ext>
            </a:extLst>
          </p:cNvPr>
          <p:cNvSpPr>
            <a:spLocks noGrp="1"/>
          </p:cNvSpPr>
          <p:nvPr/>
        </p:nvSpPr>
        <p:spPr>
          <a:xfrm>
            <a:off x="666750" y="6429375"/>
            <a:ext cx="8572500" cy="266700"/>
          </a:xfrm>
          <a:prstGeom prst="rect">
            <a:avLst/>
          </a:prstGeom>
          <a:noFill/>
          <a:ln w="0">
            <a:noFill/>
            <a:prstDash val="solid"/>
          </a:ln>
        </p:spPr>
        <p:txBody>
          <a:bodyPr/>
          <a:lstStyle/>
          <a:p>
            <a:pPr algn="l">
              <a:defRPr sz="1650" b="1" i="0">
                <a:solidFill>
                  <a:srgbClr val="48635E"/>
                </a:solidFill>
              </a:defRPr>
            </a:pPr>
            <a:r>
              <a:rPr sz="1650" b="1" i="0">
                <a:solidFill>
                  <a:srgbClr val="48635E"/>
                </a:solidFill>
              </a:rPr>
              <a:t>GIOPHYSICS · COLLEGE BOARD AP PHYSICS · AP1-U1 · 10–15%</a:t>
            </a:r>
          </a:p>
        </p:txBody>
      </p:sp>
      <p:sp>
        <p:nvSpPr>
          <p:cNvPr id="5" name="slide-title">
            <a:extLst>
              <a:ext uri="{FF2B5EF4-FFF2-40B4-BE49-F238E27FC236}">
                <a16:creationId xmlns:a16="http://schemas.microsoft.com/office/drawing/2014/main" id="{38409485-66DD-4669-918B-FC7C0CFEBB99}"/>
              </a:ext>
            </a:extLst>
          </p:cNvPr>
          <p:cNvSpPr>
            <a:spLocks noGrp="1"/>
          </p:cNvSpPr>
          <p:nvPr/>
        </p:nvSpPr>
        <p:spPr>
          <a:xfrm>
            <a:off x="666750" y="685800"/>
            <a:ext cx="10858500" cy="952500"/>
          </a:xfrm>
          <a:prstGeom prst="rect">
            <a:avLst/>
          </a:prstGeom>
          <a:noFill/>
          <a:ln w="0">
            <a:noFill/>
            <a:prstDash val="solid"/>
          </a:ln>
        </p:spPr>
        <p:txBody>
          <a:bodyPr/>
          <a:lstStyle/>
          <a:p>
            <a:pPr algn="l">
              <a:defRPr sz="3600" b="1" i="0">
                <a:solidFill>
                  <a:srgbClr val="0A332E"/>
                </a:solidFill>
              </a:defRPr>
            </a:pPr>
            <a:r>
              <a:rPr sz="3600" b="1" i="0">
                <a:solidFill>
                  <a:srgbClr val="0A332E"/>
                </a:solidFill>
              </a:rPr>
              <a:t>Build the model before reaching for numbers</a:t>
            </a:r>
          </a:p>
        </p:txBody>
      </p:sp>
      <p:sp>
        <p:nvSpPr>
          <p:cNvPr id="6" name="core-index-1">
            <a:extLst>
              <a:ext uri="{FF2B5EF4-FFF2-40B4-BE49-F238E27FC236}">
                <a16:creationId xmlns:a16="http://schemas.microsoft.com/office/drawing/2014/main" id="{9EBBC131-C4A7-4AC7-AD4C-7D7DF9DE6078}"/>
              </a:ext>
            </a:extLst>
          </p:cNvPr>
          <p:cNvSpPr>
            <a:spLocks noGrp="1"/>
          </p:cNvSpPr>
          <p:nvPr/>
        </p:nvSpPr>
        <p:spPr>
          <a:xfrm>
            <a:off x="685800" y="1809750"/>
            <a:ext cx="457200" cy="304800"/>
          </a:xfrm>
          <a:prstGeom prst="rect">
            <a:avLst/>
          </a:prstGeom>
          <a:noFill/>
          <a:ln w="0">
            <a:noFill/>
            <a:prstDash val="solid"/>
          </a:ln>
        </p:spPr>
        <p:txBody>
          <a:bodyPr/>
          <a:lstStyle/>
          <a:p>
            <a:pPr algn="l">
              <a:defRPr sz="1650" b="1" i="0">
                <a:solidFill>
                  <a:srgbClr val="B83724"/>
                </a:solidFill>
              </a:defRPr>
            </a:pPr>
            <a:r>
              <a:rPr sz="1650" b="1" i="0">
                <a:solidFill>
                  <a:srgbClr val="B83724"/>
                </a:solidFill>
              </a:rPr>
              <a:t>01</a:t>
            </a:r>
          </a:p>
        </p:txBody>
      </p:sp>
      <p:sp>
        <p:nvSpPr>
          <p:cNvPr id="7" name="core-point-1">
            <a:extLst>
              <a:ext uri="{FF2B5EF4-FFF2-40B4-BE49-F238E27FC236}">
                <a16:creationId xmlns:a16="http://schemas.microsoft.com/office/drawing/2014/main" id="{44A44AA7-5F77-424C-9DD7-6CEBE9982C70}"/>
              </a:ext>
            </a:extLst>
          </p:cNvPr>
          <p:cNvSpPr>
            <a:spLocks noGrp="1"/>
          </p:cNvSpPr>
          <p:nvPr/>
        </p:nvSpPr>
        <p:spPr>
          <a:xfrm>
            <a:off x="1257300" y="1781175"/>
            <a:ext cx="6238875" cy="666750"/>
          </a:xfrm>
          <a:prstGeom prst="rect">
            <a:avLst/>
          </a:prstGeom>
          <a:noFill/>
          <a:ln w="0">
            <a:noFill/>
            <a:prstDash val="solid"/>
          </a:ln>
        </p:spPr>
        <p:txBody>
          <a:bodyPr/>
          <a:lstStyle/>
          <a:p>
            <a:pPr algn="l">
              <a:defRPr sz="1800" b="0" i="0">
                <a:solidFill>
                  <a:srgbClr val="0A332E"/>
                </a:solidFill>
              </a:defRPr>
            </a:pPr>
            <a:r>
              <a:rPr sz="1800" b="0" i="0">
                <a:solidFill>
                  <a:srgbClr val="0A332E"/>
                </a:solidFill>
              </a:rPr>
              <a:t>Algebra-based: Displacement is a signed change in position, not total path length.</a:t>
            </a:r>
          </a:p>
        </p:txBody>
      </p:sp>
      <p:sp>
        <p:nvSpPr>
          <p:cNvPr id="8" name="core-index-2">
            <a:extLst>
              <a:ext uri="{FF2B5EF4-FFF2-40B4-BE49-F238E27FC236}">
                <a16:creationId xmlns:a16="http://schemas.microsoft.com/office/drawing/2014/main" id="{A8DBDA9C-B5EC-4FEA-8677-6D03797B13A2}"/>
              </a:ext>
            </a:extLst>
          </p:cNvPr>
          <p:cNvSpPr>
            <a:spLocks noGrp="1"/>
          </p:cNvSpPr>
          <p:nvPr/>
        </p:nvSpPr>
        <p:spPr>
          <a:xfrm>
            <a:off x="685800" y="2590800"/>
            <a:ext cx="457200" cy="304800"/>
          </a:xfrm>
          <a:prstGeom prst="rect">
            <a:avLst/>
          </a:prstGeom>
          <a:noFill/>
          <a:ln w="0">
            <a:noFill/>
            <a:prstDash val="solid"/>
          </a:ln>
        </p:spPr>
        <p:txBody>
          <a:bodyPr/>
          <a:lstStyle/>
          <a:p>
            <a:pPr algn="l">
              <a:defRPr sz="1650" b="1" i="0">
                <a:solidFill>
                  <a:srgbClr val="B83724"/>
                </a:solidFill>
              </a:defRPr>
            </a:pPr>
            <a:r>
              <a:rPr sz="1650" b="1" i="0">
                <a:solidFill>
                  <a:srgbClr val="B83724"/>
                </a:solidFill>
              </a:rPr>
              <a:t>02</a:t>
            </a:r>
          </a:p>
        </p:txBody>
      </p:sp>
      <p:sp>
        <p:nvSpPr>
          <p:cNvPr id="9" name="core-point-2">
            <a:extLst>
              <a:ext uri="{FF2B5EF4-FFF2-40B4-BE49-F238E27FC236}">
                <a16:creationId xmlns:a16="http://schemas.microsoft.com/office/drawing/2014/main" id="{7B1A09A5-7044-4F22-8350-FC6C5785CE77}"/>
              </a:ext>
            </a:extLst>
          </p:cNvPr>
          <p:cNvSpPr>
            <a:spLocks noGrp="1"/>
          </p:cNvSpPr>
          <p:nvPr/>
        </p:nvSpPr>
        <p:spPr>
          <a:xfrm>
            <a:off x="1257300" y="2562225"/>
            <a:ext cx="6238875" cy="666750"/>
          </a:xfrm>
          <a:prstGeom prst="rect">
            <a:avLst/>
          </a:prstGeom>
          <a:noFill/>
          <a:ln w="0">
            <a:noFill/>
            <a:prstDash val="solid"/>
          </a:ln>
        </p:spPr>
        <p:txBody>
          <a:bodyPr/>
          <a:lstStyle/>
          <a:p>
            <a:pPr algn="l">
              <a:defRPr sz="1800" b="0" i="0">
                <a:solidFill>
                  <a:srgbClr val="0A332E"/>
                </a:solidFill>
              </a:defRPr>
            </a:pPr>
            <a:r>
              <a:rPr sz="1800" b="0" i="0">
                <a:solidFill>
                  <a:srgbClr val="0A332E"/>
                </a:solidFill>
              </a:rPr>
              <a:t>Algebra-based: Velocity is the slope of a position–time graph.</a:t>
            </a:r>
          </a:p>
        </p:txBody>
      </p:sp>
      <p:sp>
        <p:nvSpPr>
          <p:cNvPr id="10" name="core-index-3">
            <a:extLst>
              <a:ext uri="{FF2B5EF4-FFF2-40B4-BE49-F238E27FC236}">
                <a16:creationId xmlns:a16="http://schemas.microsoft.com/office/drawing/2014/main" id="{AF8100A9-0A4C-47EB-96D5-F3BC4699D52B}"/>
              </a:ext>
            </a:extLst>
          </p:cNvPr>
          <p:cNvSpPr>
            <a:spLocks noGrp="1"/>
          </p:cNvSpPr>
          <p:nvPr/>
        </p:nvSpPr>
        <p:spPr>
          <a:xfrm>
            <a:off x="685800" y="3371850"/>
            <a:ext cx="457200" cy="304800"/>
          </a:xfrm>
          <a:prstGeom prst="rect">
            <a:avLst/>
          </a:prstGeom>
          <a:noFill/>
          <a:ln w="0">
            <a:noFill/>
            <a:prstDash val="solid"/>
          </a:ln>
        </p:spPr>
        <p:txBody>
          <a:bodyPr/>
          <a:lstStyle/>
          <a:p>
            <a:pPr algn="l">
              <a:defRPr sz="1650" b="1" i="0">
                <a:solidFill>
                  <a:srgbClr val="B83724"/>
                </a:solidFill>
              </a:defRPr>
            </a:pPr>
            <a:r>
              <a:rPr sz="1650" b="1" i="0">
                <a:solidFill>
                  <a:srgbClr val="B83724"/>
                </a:solidFill>
              </a:rPr>
              <a:t>03</a:t>
            </a:r>
          </a:p>
        </p:txBody>
      </p:sp>
      <p:sp>
        <p:nvSpPr>
          <p:cNvPr id="11" name="core-point-3">
            <a:extLst>
              <a:ext uri="{FF2B5EF4-FFF2-40B4-BE49-F238E27FC236}">
                <a16:creationId xmlns:a16="http://schemas.microsoft.com/office/drawing/2014/main" id="{2EF8077C-2722-4018-9C0E-B11052A32AFD}"/>
              </a:ext>
            </a:extLst>
          </p:cNvPr>
          <p:cNvSpPr>
            <a:spLocks noGrp="1"/>
          </p:cNvSpPr>
          <p:nvPr/>
        </p:nvSpPr>
        <p:spPr>
          <a:xfrm>
            <a:off x="1257300" y="3343275"/>
            <a:ext cx="6238875" cy="666750"/>
          </a:xfrm>
          <a:prstGeom prst="rect">
            <a:avLst/>
          </a:prstGeom>
          <a:noFill/>
          <a:ln w="0">
            <a:noFill/>
            <a:prstDash val="solid"/>
          </a:ln>
        </p:spPr>
        <p:txBody>
          <a:bodyPr/>
          <a:lstStyle/>
          <a:p>
            <a:pPr algn="l">
              <a:defRPr sz="1800" b="0" i="0">
                <a:solidFill>
                  <a:srgbClr val="0A332E"/>
                </a:solidFill>
              </a:defRPr>
            </a:pPr>
            <a:r>
              <a:rPr sz="1800" b="0" i="0">
                <a:solidFill>
                  <a:srgbClr val="0A332E"/>
                </a:solidFill>
              </a:rPr>
              <a:t>Algebra-based: Acceleration describes the rate of change of velocity.</a:t>
            </a:r>
          </a:p>
        </p:txBody>
      </p:sp>
      <p:sp>
        <p:nvSpPr>
          <p:cNvPr id="12" name="core-index-4">
            <a:extLst>
              <a:ext uri="{FF2B5EF4-FFF2-40B4-BE49-F238E27FC236}">
                <a16:creationId xmlns:a16="http://schemas.microsoft.com/office/drawing/2014/main" id="{E7D2A411-7037-457B-B818-10B528C5FD96}"/>
              </a:ext>
            </a:extLst>
          </p:cNvPr>
          <p:cNvSpPr>
            <a:spLocks noGrp="1"/>
          </p:cNvSpPr>
          <p:nvPr/>
        </p:nvSpPr>
        <p:spPr>
          <a:xfrm>
            <a:off x="685800" y="4152900"/>
            <a:ext cx="457200" cy="304800"/>
          </a:xfrm>
          <a:prstGeom prst="rect">
            <a:avLst/>
          </a:prstGeom>
          <a:noFill/>
          <a:ln w="0">
            <a:noFill/>
            <a:prstDash val="solid"/>
          </a:ln>
        </p:spPr>
        <p:txBody>
          <a:bodyPr/>
          <a:lstStyle/>
          <a:p>
            <a:pPr algn="l">
              <a:defRPr sz="1650" b="1" i="0">
                <a:solidFill>
                  <a:srgbClr val="B83724"/>
                </a:solidFill>
              </a:defRPr>
            </a:pPr>
            <a:r>
              <a:rPr sz="1650" b="1" i="0">
                <a:solidFill>
                  <a:srgbClr val="B83724"/>
                </a:solidFill>
              </a:rPr>
              <a:t>04</a:t>
            </a:r>
          </a:p>
        </p:txBody>
      </p:sp>
      <p:sp>
        <p:nvSpPr>
          <p:cNvPr id="13" name="core-point-4">
            <a:extLst>
              <a:ext uri="{FF2B5EF4-FFF2-40B4-BE49-F238E27FC236}">
                <a16:creationId xmlns:a16="http://schemas.microsoft.com/office/drawing/2014/main" id="{7F255B73-EE45-4BDD-BDA9-7C5457D62F2A}"/>
              </a:ext>
            </a:extLst>
          </p:cNvPr>
          <p:cNvSpPr>
            <a:spLocks noGrp="1"/>
          </p:cNvSpPr>
          <p:nvPr/>
        </p:nvSpPr>
        <p:spPr>
          <a:xfrm>
            <a:off x="1257300" y="4124325"/>
            <a:ext cx="6238875" cy="666750"/>
          </a:xfrm>
          <a:prstGeom prst="rect">
            <a:avLst/>
          </a:prstGeom>
          <a:noFill/>
          <a:ln w="0">
            <a:noFill/>
            <a:prstDash val="solid"/>
          </a:ln>
        </p:spPr>
        <p:txBody>
          <a:bodyPr/>
          <a:lstStyle/>
          <a:p>
            <a:pPr algn="l">
              <a:defRPr sz="1800" b="0" i="0">
                <a:solidFill>
                  <a:srgbClr val="0A332E"/>
                </a:solidFill>
              </a:defRPr>
            </a:pPr>
            <a:r>
              <a:rPr sz="1800" b="0" i="0">
                <a:solidFill>
                  <a:srgbClr val="0A332E"/>
                </a:solidFill>
              </a:rPr>
              <a:t>Algebra-based: Areas and slopes connect motion graphs without calculus.</a:t>
            </a:r>
          </a:p>
        </p:txBody>
      </p:sp>
      <p:sp>
        <p:nvSpPr>
          <p:cNvPr id="14" name="equation-panel">
            <a:extLst>
              <a:ext uri="{FF2B5EF4-FFF2-40B4-BE49-F238E27FC236}">
                <a16:creationId xmlns:a16="http://schemas.microsoft.com/office/drawing/2014/main" id="{F49E3D61-8E67-4F25-902E-6DEAC29272A3}"/>
              </a:ext>
            </a:extLst>
          </p:cNvPr>
          <p:cNvSpPr>
            <a:spLocks noGrp="1"/>
          </p:cNvSpPr>
          <p:nvPr/>
        </p:nvSpPr>
        <p:spPr>
          <a:xfrm>
            <a:off x="7858125" y="1809750"/>
            <a:ext cx="3667125" cy="2952750"/>
          </a:xfrm>
          <a:prstGeom prst="roundRect">
            <a:avLst>
              <a:gd name="adj" fmla="val 3871"/>
            </a:avLst>
          </a:prstGeom>
          <a:solidFill>
            <a:srgbClr val="0B342E"/>
          </a:solidFill>
          <a:ln w="0">
            <a:noFill/>
            <a:prstDash val="solid"/>
          </a:ln>
        </p:spPr>
      </p:sp>
      <p:sp>
        <p:nvSpPr>
          <p:cNvPr id="15" name="equation-label">
            <a:extLst>
              <a:ext uri="{FF2B5EF4-FFF2-40B4-BE49-F238E27FC236}">
                <a16:creationId xmlns:a16="http://schemas.microsoft.com/office/drawing/2014/main" id="{2DB75FE8-C91D-4518-99AA-D6F09234D3E7}"/>
              </a:ext>
            </a:extLst>
          </p:cNvPr>
          <p:cNvSpPr>
            <a:spLocks noGrp="1"/>
          </p:cNvSpPr>
          <p:nvPr/>
        </p:nvSpPr>
        <p:spPr>
          <a:xfrm>
            <a:off x="8143875" y="2095500"/>
            <a:ext cx="3095625" cy="323850"/>
          </a:xfrm>
          <a:prstGeom prst="rect">
            <a:avLst/>
          </a:prstGeom>
          <a:noFill/>
          <a:ln w="0">
            <a:noFill/>
            <a:prstDash val="solid"/>
          </a:ln>
        </p:spPr>
        <p:txBody>
          <a:bodyPr/>
          <a:lstStyle/>
          <a:p>
            <a:pPr algn="l">
              <a:defRPr sz="1650" b="1" i="0">
                <a:solidFill>
                  <a:srgbClr val="F45B43"/>
                </a:solidFill>
              </a:defRPr>
            </a:pPr>
            <a:r>
              <a:rPr sz="1650" b="1" i="0">
                <a:solidFill>
                  <a:srgbClr val="F45B43"/>
                </a:solidFill>
              </a:rPr>
              <a:t>EQUATIONS TO OWN</a:t>
            </a:r>
          </a:p>
        </p:txBody>
      </p:sp>
      <p:sp>
        <p:nvSpPr>
          <p:cNvPr id="16" name="equation-expression-1">
            <a:extLst>
              <a:ext uri="{FF2B5EF4-FFF2-40B4-BE49-F238E27FC236}">
                <a16:creationId xmlns:a16="http://schemas.microsoft.com/office/drawing/2014/main" id="{44CABF50-CE50-4A6A-8BBF-1879C3741F17}"/>
              </a:ext>
            </a:extLst>
          </p:cNvPr>
          <p:cNvSpPr>
            <a:spLocks noGrp="1"/>
          </p:cNvSpPr>
          <p:nvPr/>
        </p:nvSpPr>
        <p:spPr>
          <a:xfrm>
            <a:off x="8143875" y="2552700"/>
            <a:ext cx="3095625" cy="685800"/>
          </a:xfrm>
          <a:prstGeom prst="rect">
            <a:avLst/>
          </a:prstGeom>
          <a:noFill/>
          <a:ln w="0">
            <a:noFill/>
            <a:prstDash val="solid"/>
          </a:ln>
        </p:spPr>
        <p:txBody>
          <a:bodyPr/>
          <a:lstStyle/>
          <a:p>
            <a:pPr algn="l">
              <a:defRPr sz="1650" b="1" i="0">
                <a:solidFill>
                  <a:srgbClr val="F4F0E2"/>
                </a:solidFill>
              </a:defRPr>
            </a:pPr>
            <a:r>
              <a:rPr sz="1650" b="1" i="0">
                <a:solidFill>
                  <a:srgbClr val="F4F0E2"/>
                </a:solidFill>
              </a:rPr>
              <a:t>ALGEBRA-BASED · v = v₀ + at</a:t>
            </a:r>
          </a:p>
        </p:txBody>
      </p:sp>
      <p:sp>
        <p:nvSpPr>
          <p:cNvPr id="17" name="equation-units-1">
            <a:extLst>
              <a:ext uri="{FF2B5EF4-FFF2-40B4-BE49-F238E27FC236}">
                <a16:creationId xmlns:a16="http://schemas.microsoft.com/office/drawing/2014/main" id="{AABB6FA1-3DED-492B-9D00-EF1EC408BC9A}"/>
              </a:ext>
            </a:extLst>
          </p:cNvPr>
          <p:cNvSpPr>
            <a:spLocks noGrp="1"/>
          </p:cNvSpPr>
          <p:nvPr/>
        </p:nvSpPr>
        <p:spPr>
          <a:xfrm>
            <a:off x="8143875" y="3276600"/>
            <a:ext cx="3095625" cy="361950"/>
          </a:xfrm>
          <a:prstGeom prst="rect">
            <a:avLst/>
          </a:prstGeom>
          <a:noFill/>
          <a:ln w="0">
            <a:noFill/>
            <a:prstDash val="solid"/>
          </a:ln>
        </p:spPr>
        <p:txBody>
          <a:bodyPr/>
          <a:lstStyle/>
          <a:p>
            <a:pPr algn="l">
              <a:defRPr sz="1650" b="0" i="0">
                <a:solidFill>
                  <a:srgbClr val="F4F0E2"/>
                </a:solidFill>
              </a:defRPr>
            </a:pPr>
            <a:r>
              <a:rPr sz="1650" b="0" i="0">
                <a:solidFill>
                  <a:srgbClr val="F4F0E2"/>
                </a:solidFill>
              </a:rPr>
              <a:t>Units: m/s</a:t>
            </a:r>
          </a:p>
        </p:txBody>
      </p:sp>
      <p:sp>
        <p:nvSpPr>
          <p:cNvPr id="18" name="equation-expression-2">
            <a:extLst>
              <a:ext uri="{FF2B5EF4-FFF2-40B4-BE49-F238E27FC236}">
                <a16:creationId xmlns:a16="http://schemas.microsoft.com/office/drawing/2014/main" id="{29121C8E-480B-48ED-AA1A-961A8D943A4A}"/>
              </a:ext>
            </a:extLst>
          </p:cNvPr>
          <p:cNvSpPr>
            <a:spLocks noGrp="1"/>
          </p:cNvSpPr>
          <p:nvPr/>
        </p:nvSpPr>
        <p:spPr>
          <a:xfrm>
            <a:off x="8143875" y="3714750"/>
            <a:ext cx="3095625" cy="514350"/>
          </a:xfrm>
          <a:prstGeom prst="rect">
            <a:avLst/>
          </a:prstGeom>
          <a:noFill/>
          <a:ln w="0">
            <a:noFill/>
            <a:prstDash val="solid"/>
          </a:ln>
        </p:spPr>
        <p:txBody>
          <a:bodyPr/>
          <a:lstStyle/>
          <a:p>
            <a:pPr algn="l">
              <a:defRPr sz="1650" b="1" i="0">
                <a:solidFill>
                  <a:srgbClr val="F4F0E2"/>
                </a:solidFill>
              </a:defRPr>
            </a:pPr>
            <a:r>
              <a:rPr sz="1650" b="1" i="0">
                <a:solidFill>
                  <a:srgbClr val="F4F0E2"/>
                </a:solidFill>
              </a:rPr>
              <a:t>ALGEBRA-BASED · Δx = v₀t + ½at²</a:t>
            </a:r>
          </a:p>
        </p:txBody>
      </p:sp>
      <p:sp>
        <p:nvSpPr>
          <p:cNvPr id="19" name="equation-units-2">
            <a:extLst>
              <a:ext uri="{FF2B5EF4-FFF2-40B4-BE49-F238E27FC236}">
                <a16:creationId xmlns:a16="http://schemas.microsoft.com/office/drawing/2014/main" id="{DE9DCA7E-0995-463C-8B02-B8B5CD3CBBA6}"/>
              </a:ext>
            </a:extLst>
          </p:cNvPr>
          <p:cNvSpPr>
            <a:spLocks noGrp="1"/>
          </p:cNvSpPr>
          <p:nvPr/>
        </p:nvSpPr>
        <p:spPr>
          <a:xfrm>
            <a:off x="8143875" y="4267200"/>
            <a:ext cx="3095625" cy="361950"/>
          </a:xfrm>
          <a:prstGeom prst="rect">
            <a:avLst/>
          </a:prstGeom>
          <a:noFill/>
          <a:ln w="0">
            <a:noFill/>
            <a:prstDash val="solid"/>
          </a:ln>
        </p:spPr>
        <p:txBody>
          <a:bodyPr/>
          <a:lstStyle/>
          <a:p>
            <a:pPr algn="l">
              <a:defRPr sz="1650" b="0" i="0">
                <a:solidFill>
                  <a:srgbClr val="F4F0E2"/>
                </a:solidFill>
              </a:defRPr>
            </a:pPr>
            <a:r>
              <a:rPr sz="1650" b="0" i="0">
                <a:solidFill>
                  <a:srgbClr val="F4F0E2"/>
                </a:solidFill>
              </a:rPr>
              <a:t>Units: m</a:t>
            </a:r>
          </a:p>
        </p:txBody>
      </p:sp>
      <p:sp>
        <p:nvSpPr>
          <p:cNvPr id="20" name="vocabulary-label">
            <a:extLst>
              <a:ext uri="{FF2B5EF4-FFF2-40B4-BE49-F238E27FC236}">
                <a16:creationId xmlns:a16="http://schemas.microsoft.com/office/drawing/2014/main" id="{B2B0F210-0CED-4DEE-8CEB-924097BEA8BA}"/>
              </a:ext>
            </a:extLst>
          </p:cNvPr>
          <p:cNvSpPr>
            <a:spLocks noGrp="1"/>
          </p:cNvSpPr>
          <p:nvPr/>
        </p:nvSpPr>
        <p:spPr>
          <a:xfrm>
            <a:off x="7858125" y="4895850"/>
            <a:ext cx="3667125" cy="285750"/>
          </a:xfrm>
          <a:prstGeom prst="rect">
            <a:avLst/>
          </a:prstGeom>
          <a:noFill/>
          <a:ln w="0">
            <a:noFill/>
            <a:prstDash val="solid"/>
          </a:ln>
        </p:spPr>
        <p:txBody>
          <a:bodyPr/>
          <a:lstStyle/>
          <a:p>
            <a:pPr algn="l">
              <a:defRPr sz="1650" b="1" i="0">
                <a:solidFill>
                  <a:srgbClr val="B83724"/>
                </a:solidFill>
              </a:defRPr>
            </a:pPr>
            <a:r>
              <a:rPr sz="1650" b="1" i="0">
                <a:solidFill>
                  <a:srgbClr val="B83724"/>
                </a:solidFill>
              </a:rPr>
              <a:t>SAY IT PRECISELY</a:t>
            </a:r>
          </a:p>
        </p:txBody>
      </p:sp>
      <p:sp>
        <p:nvSpPr>
          <p:cNvPr id="21" name="vocabulary">
            <a:extLst>
              <a:ext uri="{FF2B5EF4-FFF2-40B4-BE49-F238E27FC236}">
                <a16:creationId xmlns:a16="http://schemas.microsoft.com/office/drawing/2014/main" id="{94383F1D-D875-4336-B6CC-44BA2D5985E7}"/>
              </a:ext>
            </a:extLst>
          </p:cNvPr>
          <p:cNvSpPr>
            <a:spLocks noGrp="1"/>
          </p:cNvSpPr>
          <p:nvPr/>
        </p:nvSpPr>
        <p:spPr>
          <a:xfrm>
            <a:off x="7858125" y="5257800"/>
            <a:ext cx="3667125" cy="904875"/>
          </a:xfrm>
          <a:prstGeom prst="rect">
            <a:avLst/>
          </a:prstGeom>
          <a:noFill/>
          <a:ln w="0">
            <a:noFill/>
            <a:prstDash val="solid"/>
          </a:ln>
        </p:spPr>
        <p:txBody>
          <a:bodyPr/>
          <a:lstStyle/>
          <a:p>
            <a:pPr algn="l">
              <a:defRPr sz="1800" b="1" i="0">
                <a:solidFill>
                  <a:srgbClr val="0A332E"/>
                </a:solidFill>
              </a:defRPr>
            </a:pPr>
            <a:r>
              <a:rPr sz="1800" b="1" i="0">
                <a:solidFill>
                  <a:srgbClr val="0A332E"/>
                </a:solidFill>
              </a:rPr>
              <a:t>position · displacement · velocity · acceleration · reference frame · slope</a:t>
            </a:r>
          </a:p>
        </p:txBody>
      </p:sp>
    </p:spTree>
    <p:extLst>
      <p:ext uri="{BB962C8B-B14F-4D97-AF65-F5344CB8AC3E}">
        <p14:creationId xmlns:p14="http://schemas.microsoft.com/office/powerpoint/2010/main" val="181568749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1FC8B0E-1725-302A-E04E-7A6B9C1107C8}"/>
            </a:ext>
          </a:extLst>
        </p:cNvPr>
        <p:cNvGrpSpPr/>
        <p:nvPr/>
      </p:nvGrpSpPr>
      <p:grpSpPr>
        <a:xfrm>
          <a:off x="0" y="0"/>
          <a:ext cx="0" cy="0"/>
          <a:chOff x="0" y="0"/>
          <a:chExt cx="0" cy="0"/>
        </a:xfrm>
      </p:grpSpPr>
      <p:sp>
        <p:nvSpPr>
          <p:cNvPr id="22" name="group-label">
            <a:extLst>
              <a:ext uri="{FF2B5EF4-FFF2-40B4-BE49-F238E27FC236}">
                <a16:creationId xmlns:a16="http://schemas.microsoft.com/office/drawing/2014/main" id="{53B9A349-35E3-339C-61F3-B4EC8F27D6DA}"/>
              </a:ext>
            </a:extLst>
          </p:cNvPr>
          <p:cNvSpPr>
            <a:spLocks noGrp="1"/>
          </p:cNvSpPr>
          <p:nvPr/>
        </p:nvSpPr>
        <p:spPr>
          <a:xfrm>
            <a:off x="666750" y="266700"/>
            <a:ext cx="7239000" cy="285750"/>
          </a:xfrm>
          <a:prstGeom prst="rect">
            <a:avLst/>
          </a:prstGeom>
          <a:noFill/>
          <a:ln w="0">
            <a:noFill/>
            <a:prstDash val="solid"/>
          </a:ln>
        </p:spPr>
        <p:txBody>
          <a:bodyPr/>
          <a:lstStyle/>
          <a:p>
            <a:pPr algn="l">
              <a:defRPr sz="1650" b="1" i="0">
                <a:solidFill>
                  <a:srgbClr val="B83724"/>
                </a:solidFill>
              </a:defRPr>
            </a:pPr>
            <a:r>
              <a:rPr sz="1650" b="1" i="0">
                <a:solidFill>
                  <a:srgbClr val="B83724"/>
                </a:solidFill>
              </a:rPr>
              <a:t>AP1 · UNIT 1 · AP PHYSICS 1: ALGEBRA-BASED</a:t>
            </a:r>
          </a:p>
        </p:txBody>
      </p:sp>
      <p:sp>
        <p:nvSpPr>
          <p:cNvPr id="2" name="page-number">
            <a:extLst>
              <a:ext uri="{FF2B5EF4-FFF2-40B4-BE49-F238E27FC236}">
                <a16:creationId xmlns:a16="http://schemas.microsoft.com/office/drawing/2014/main" id="{D7407F14-2D18-1778-4E7E-B29022328465}"/>
              </a:ext>
            </a:extLst>
          </p:cNvPr>
          <p:cNvSpPr>
            <a:spLocks noGrp="1"/>
          </p:cNvSpPr>
          <p:nvPr/>
        </p:nvSpPr>
        <p:spPr>
          <a:xfrm>
            <a:off x="10334625" y="266700"/>
            <a:ext cx="1190625" cy="285750"/>
          </a:xfrm>
          <a:prstGeom prst="rect">
            <a:avLst/>
          </a:prstGeom>
          <a:noFill/>
          <a:ln w="0">
            <a:noFill/>
            <a:prstDash val="solid"/>
          </a:ln>
        </p:spPr>
        <p:txBody>
          <a:bodyPr/>
          <a:lstStyle/>
          <a:p>
            <a:pPr algn="r">
              <a:defRPr sz="1650" b="1" i="0">
                <a:solidFill>
                  <a:srgbClr val="0A332E"/>
                </a:solidFill>
              </a:defRPr>
            </a:pPr>
            <a:r>
              <a:rPr lang="en-US" sz="1650" b="1" i="0">
                <a:solidFill>
                  <a:srgbClr val="0A332E"/>
                </a:solidFill>
              </a:rPr>
              <a:t>04 / 13</a:t>
            </a:r>
            <a:endParaRPr sz="1650" b="1" i="0">
              <a:solidFill>
                <a:srgbClr val="0A332E"/>
              </a:solidFill>
            </a:endParaRPr>
          </a:p>
        </p:txBody>
      </p:sp>
      <p:sp>
        <p:nvSpPr>
          <p:cNvPr id="3" name="rule-70-666">
            <a:extLst>
              <a:ext uri="{FF2B5EF4-FFF2-40B4-BE49-F238E27FC236}">
                <a16:creationId xmlns:a16="http://schemas.microsoft.com/office/drawing/2014/main" id="{BFCF7049-E3F2-DFCB-568E-A47971682CA1}"/>
              </a:ext>
            </a:extLst>
          </p:cNvPr>
          <p:cNvSpPr>
            <a:spLocks noGrp="1"/>
          </p:cNvSpPr>
          <p:nvPr/>
        </p:nvSpPr>
        <p:spPr>
          <a:xfrm>
            <a:off x="666750" y="6343650"/>
            <a:ext cx="10858500" cy="9525"/>
          </a:xfrm>
          <a:prstGeom prst="rect">
            <a:avLst/>
          </a:prstGeom>
          <a:solidFill>
            <a:srgbClr val="A9BBB4"/>
          </a:solidFill>
          <a:ln w="0">
            <a:noFill/>
            <a:prstDash val="solid"/>
          </a:ln>
        </p:spPr>
      </p:sp>
      <p:sp>
        <p:nvSpPr>
          <p:cNvPr id="4" name="course-footer">
            <a:extLst>
              <a:ext uri="{FF2B5EF4-FFF2-40B4-BE49-F238E27FC236}">
                <a16:creationId xmlns:a16="http://schemas.microsoft.com/office/drawing/2014/main" id="{3BA64C65-4BC0-56CF-1FAD-09A6CD4959BA}"/>
              </a:ext>
            </a:extLst>
          </p:cNvPr>
          <p:cNvSpPr>
            <a:spLocks noGrp="1"/>
          </p:cNvSpPr>
          <p:nvPr/>
        </p:nvSpPr>
        <p:spPr>
          <a:xfrm>
            <a:off x="666750" y="6429375"/>
            <a:ext cx="8572500" cy="266700"/>
          </a:xfrm>
          <a:prstGeom prst="rect">
            <a:avLst/>
          </a:prstGeom>
          <a:noFill/>
          <a:ln w="0">
            <a:noFill/>
            <a:prstDash val="solid"/>
          </a:ln>
        </p:spPr>
        <p:txBody>
          <a:bodyPr/>
          <a:lstStyle/>
          <a:p>
            <a:pPr algn="l">
              <a:defRPr sz="1650" b="1" i="0">
                <a:solidFill>
                  <a:srgbClr val="48635E"/>
                </a:solidFill>
              </a:defRPr>
            </a:pPr>
            <a:r>
              <a:rPr sz="1650" b="1" i="0">
                <a:solidFill>
                  <a:srgbClr val="48635E"/>
                </a:solidFill>
              </a:rPr>
              <a:t>GIOPHYSICS · COLLEGE BOARD AP PHYSICS · AP1-U1 · 10–15%</a:t>
            </a:r>
          </a:p>
        </p:txBody>
      </p:sp>
      <p:sp>
        <p:nvSpPr>
          <p:cNvPr id="5" name="slide-title">
            <a:extLst>
              <a:ext uri="{FF2B5EF4-FFF2-40B4-BE49-F238E27FC236}">
                <a16:creationId xmlns:a16="http://schemas.microsoft.com/office/drawing/2014/main" id="{7DBD7735-B0A2-235D-7EBE-2E68FA397469}"/>
              </a:ext>
            </a:extLst>
          </p:cNvPr>
          <p:cNvSpPr>
            <a:spLocks noGrp="1"/>
          </p:cNvSpPr>
          <p:nvPr/>
        </p:nvSpPr>
        <p:spPr>
          <a:xfrm>
            <a:off x="666750" y="685800"/>
            <a:ext cx="10858500" cy="952500"/>
          </a:xfrm>
          <a:prstGeom prst="rect">
            <a:avLst/>
          </a:prstGeom>
          <a:noFill/>
          <a:ln w="0">
            <a:noFill/>
            <a:prstDash val="solid"/>
          </a:ln>
        </p:spPr>
        <p:txBody>
          <a:bodyPr/>
          <a:lstStyle/>
          <a:p>
            <a:pPr algn="l">
              <a:defRPr sz="3600" b="1" i="0">
                <a:solidFill>
                  <a:srgbClr val="0A332E"/>
                </a:solidFill>
              </a:defRPr>
            </a:pPr>
            <a:r>
              <a:rPr lang="en-US" sz="3600" b="1" i="0">
                <a:solidFill>
                  <a:srgbClr val="0A332E"/>
                </a:solidFill>
              </a:rPr>
              <a:t>In one sentence</a:t>
            </a:r>
            <a:endParaRPr sz="3600" b="1" i="0">
              <a:solidFill>
                <a:srgbClr val="0A332E"/>
              </a:solidFill>
            </a:endParaRPr>
          </a:p>
        </p:txBody>
      </p:sp>
      <p:sp>
        <p:nvSpPr>
          <p:cNvPr id="23" name="simple-definition-label">
            <a:extLst>
              <a:ext uri="{FF2B5EF4-FFF2-40B4-BE49-F238E27FC236}">
                <a16:creationId xmlns:a16="http://schemas.microsoft.com/office/drawing/2014/main" id="{DCDB6DE6-C1B0-727D-C704-89F8E3A836F6}"/>
              </a:ext>
            </a:extLst>
          </p:cNvPr>
          <p:cNvSpPr txBox="1"/>
          <p:nvPr/>
        </p:nvSpPr>
        <p:spPr>
          <a:xfrm>
            <a:off x="660400" y="1524000"/>
            <a:ext cx="10858500" cy="276999"/>
          </a:xfrm>
          <a:prstGeom prst="rect">
            <a:avLst/>
          </a:prstGeom>
          <a:noFill/>
        </p:spPr>
        <p:txBody>
          <a:bodyPr vert="horz" lIns="0" tIns="0" bIns="0" rtlCol="0">
            <a:noAutofit/>
          </a:bodyPr>
          <a:lstStyle/>
          <a:p>
            <a:r>
              <a:rPr lang="en-US" sz="1600" b="1">
                <a:solidFill>
                  <a:srgbClr val="EF5C3E"/>
                </a:solidFill>
              </a:rPr>
              <a:t>SIMPLE DEFINITION</a:t>
            </a:r>
          </a:p>
        </p:txBody>
      </p:sp>
      <p:sp>
        <p:nvSpPr>
          <p:cNvPr id="24" name="simple-definition">
            <a:extLst>
              <a:ext uri="{FF2B5EF4-FFF2-40B4-BE49-F238E27FC236}">
                <a16:creationId xmlns:a16="http://schemas.microsoft.com/office/drawing/2014/main" id="{383EBC5C-998C-8D11-2666-163FA8114E57}"/>
              </a:ext>
            </a:extLst>
          </p:cNvPr>
          <p:cNvSpPr txBox="1"/>
          <p:nvPr/>
        </p:nvSpPr>
        <p:spPr>
          <a:xfrm>
            <a:off x="660400" y="1879600"/>
            <a:ext cx="10858500" cy="323165"/>
          </a:xfrm>
          <a:prstGeom prst="rect">
            <a:avLst/>
          </a:prstGeom>
          <a:noFill/>
        </p:spPr>
        <p:txBody>
          <a:bodyPr vert="horz" wrap="square" lIns="0" tIns="0" rtlCol="0">
            <a:noAutofit/>
          </a:bodyPr>
          <a:lstStyle/>
          <a:p>
            <a:r>
              <a:rPr lang="en-US" sz="2600">
                <a:solidFill>
                  <a:srgbClr val="102E29"/>
                </a:solidFill>
              </a:rPr>
              <a:t>Kinematics is the language for describing how something moves — where it is, how fast it is going, and how quickly that velocity changes — without ever asking what force caused the motion.</a:t>
            </a:r>
          </a:p>
        </p:txBody>
      </p:sp>
      <p:sp>
        <p:nvSpPr>
          <p:cNvPr id="25" name="TextBox 24">
            <a:extLst>
              <a:ext uri="{FF2B5EF4-FFF2-40B4-BE49-F238E27FC236}">
                <a16:creationId xmlns:a16="http://schemas.microsoft.com/office/drawing/2014/main" id="{EF135CBB-9380-4FF0-D189-33FB7B08E4C7}"/>
              </a:ext>
            </a:extLst>
          </p:cNvPr>
          <p:cNvSpPr txBox="1"/>
          <p:nvPr/>
        </p:nvSpPr>
        <p:spPr>
          <a:xfrm>
            <a:off x="660400" y="3686763"/>
            <a:ext cx="5334000" cy="276999"/>
          </a:xfrm>
          <a:prstGeom prst="rect">
            <a:avLst/>
          </a:prstGeom>
          <a:noFill/>
        </p:spPr>
        <p:txBody>
          <a:bodyPr vert="horz" wrap="square" lIns="0" tIns="0" bIns="0" rtlCol="0">
            <a:noAutofit/>
          </a:bodyPr>
          <a:lstStyle/>
          <a:p>
            <a:r>
              <a:rPr lang="en-US" sz="1600" b="1">
                <a:solidFill>
                  <a:srgbClr val="102E29"/>
                </a:solidFill>
              </a:rPr>
              <a:t>Cart moves right the whole time, but slows</a:t>
            </a:r>
          </a:p>
        </p:txBody>
      </p:sp>
      <p:cxnSp>
        <p:nvCxnSpPr>
          <p:cNvPr id="26" name="Straight Connector 25">
            <a:extLst>
              <a:ext uri="{FF2B5EF4-FFF2-40B4-BE49-F238E27FC236}">
                <a16:creationId xmlns:a16="http://schemas.microsoft.com/office/drawing/2014/main" id="{49B754C5-A980-0A1D-9724-04BD81E92D4E}"/>
              </a:ext>
            </a:extLst>
          </p:cNvPr>
          <p:cNvCxnSpPr/>
          <p:nvPr/>
        </p:nvCxnSpPr>
        <p:spPr>
          <a:xfrm>
            <a:off x="1143000" y="5144911"/>
            <a:ext cx="10033000" cy="0"/>
          </a:xfrm>
          <a:prstGeom prst="line">
            <a:avLst/>
          </a:prstGeom>
          <a:ln w="19050">
            <a:solidFill>
              <a:srgbClr val="6B7F79"/>
            </a:solidFill>
            <a:tailEnd type="none"/>
          </a:ln>
        </p:spPr>
        <p:style>
          <a:lnRef idx="1">
            <a:schemeClr val="accent1"/>
          </a:lnRef>
          <a:fillRef idx="0">
            <a:schemeClr val="accent1"/>
          </a:fillRef>
          <a:effectRef idx="0">
            <a:schemeClr val="accent1"/>
          </a:effectRef>
          <a:fontRef idx="minor">
            <a:schemeClr val="tx1"/>
          </a:fontRef>
        </p:style>
      </p:cxnSp>
      <p:sp>
        <p:nvSpPr>
          <p:cNvPr id="27" name="Rectangle 26">
            <a:extLst>
              <a:ext uri="{FF2B5EF4-FFF2-40B4-BE49-F238E27FC236}">
                <a16:creationId xmlns:a16="http://schemas.microsoft.com/office/drawing/2014/main" id="{FACC9660-E514-9A0A-8BA0-6F83DFF7B399}"/>
              </a:ext>
            </a:extLst>
          </p:cNvPr>
          <p:cNvSpPr/>
          <p:nvPr/>
        </p:nvSpPr>
        <p:spPr>
          <a:xfrm>
            <a:off x="1778000" y="4474163"/>
            <a:ext cx="965200" cy="641585"/>
          </a:xfrm>
          <a:prstGeom prst="rect">
            <a:avLst/>
          </a:prstGeom>
          <a:solidFill>
            <a:srgbClr val="F3EFDF"/>
          </a:solidFill>
          <a:ln w="19050">
            <a:solidFill>
              <a:srgbClr val="102E29"/>
            </a:solidFill>
          </a:ln>
        </p:spPr>
        <p:style>
          <a:lnRef idx="2">
            <a:schemeClr val="accent1">
              <a:shade val="15000"/>
            </a:schemeClr>
          </a:lnRef>
          <a:fillRef idx="1">
            <a:schemeClr val="accent1"/>
          </a:fillRef>
          <a:effectRef idx="0">
            <a:schemeClr val="accent1"/>
          </a:effectRef>
          <a:fontRef idx="minor">
            <a:schemeClr val="lt1"/>
          </a:fontRef>
        </p:style>
        <p:txBody>
          <a:bodyPr rtlCol="0" anchor="ctr">
            <a:noAutofit/>
          </a:bodyPr>
          <a:lstStyle/>
          <a:p>
            <a:pPr algn="ctr"/>
            <a:r>
              <a:rPr lang="en-US" sz="1600">
                <a:solidFill>
                  <a:srgbClr val="102E29"/>
                </a:solidFill>
              </a:rPr>
              <a:t>t = 0</a:t>
            </a:r>
          </a:p>
        </p:txBody>
      </p:sp>
      <p:cxnSp>
        <p:nvCxnSpPr>
          <p:cNvPr id="28" name="Straight Connector 27">
            <a:extLst>
              <a:ext uri="{FF2B5EF4-FFF2-40B4-BE49-F238E27FC236}">
                <a16:creationId xmlns:a16="http://schemas.microsoft.com/office/drawing/2014/main" id="{931EB185-CEC0-9B0C-CDA4-DADF1A924611}"/>
              </a:ext>
            </a:extLst>
          </p:cNvPr>
          <p:cNvCxnSpPr/>
          <p:nvPr/>
        </p:nvCxnSpPr>
        <p:spPr>
          <a:xfrm>
            <a:off x="2819400" y="4794955"/>
            <a:ext cx="2159000" cy="0"/>
          </a:xfrm>
          <a:prstGeom prst="line">
            <a:avLst/>
          </a:prstGeom>
          <a:ln w="31750">
            <a:solidFill>
              <a:srgbClr val="102E29"/>
            </a:solidFill>
            <a:tailEnd type="arrow"/>
          </a:ln>
        </p:spPr>
        <p:style>
          <a:lnRef idx="1">
            <a:schemeClr val="accent1"/>
          </a:lnRef>
          <a:fillRef idx="0">
            <a:schemeClr val="accent1"/>
          </a:fillRef>
          <a:effectRef idx="0">
            <a:schemeClr val="accent1"/>
          </a:effectRef>
          <a:fontRef idx="minor">
            <a:schemeClr val="tx1"/>
          </a:fontRef>
        </p:style>
      </p:cxnSp>
      <p:sp>
        <p:nvSpPr>
          <p:cNvPr id="29" name="TextBox 28">
            <a:extLst>
              <a:ext uri="{FF2B5EF4-FFF2-40B4-BE49-F238E27FC236}">
                <a16:creationId xmlns:a16="http://schemas.microsoft.com/office/drawing/2014/main" id="{3F04E996-86E6-D46F-3710-5ED0E7387BF9}"/>
              </a:ext>
            </a:extLst>
          </p:cNvPr>
          <p:cNvSpPr txBox="1"/>
          <p:nvPr/>
        </p:nvSpPr>
        <p:spPr>
          <a:xfrm>
            <a:off x="2946400" y="4299185"/>
            <a:ext cx="2159000" cy="276999"/>
          </a:xfrm>
          <a:prstGeom prst="rect">
            <a:avLst/>
          </a:prstGeom>
          <a:noFill/>
        </p:spPr>
        <p:txBody>
          <a:bodyPr vert="horz" wrap="square" lIns="0" tIns="0" bIns="0" rtlCol="0">
            <a:noAutofit/>
          </a:bodyPr>
          <a:lstStyle/>
          <a:p>
            <a:r>
              <a:rPr lang="en-US" sz="1600">
                <a:solidFill>
                  <a:srgbClr val="102E29"/>
                </a:solidFill>
              </a:rPr>
              <a:t>v = 10 m/s</a:t>
            </a:r>
          </a:p>
        </p:txBody>
      </p:sp>
      <p:sp>
        <p:nvSpPr>
          <p:cNvPr id="30" name="Rectangle 29">
            <a:extLst>
              <a:ext uri="{FF2B5EF4-FFF2-40B4-BE49-F238E27FC236}">
                <a16:creationId xmlns:a16="http://schemas.microsoft.com/office/drawing/2014/main" id="{3823C82A-746A-C16A-1723-29959F4975D3}"/>
              </a:ext>
            </a:extLst>
          </p:cNvPr>
          <p:cNvSpPr/>
          <p:nvPr/>
        </p:nvSpPr>
        <p:spPr>
          <a:xfrm>
            <a:off x="7112000" y="4474163"/>
            <a:ext cx="965200" cy="641585"/>
          </a:xfrm>
          <a:prstGeom prst="rect">
            <a:avLst/>
          </a:prstGeom>
          <a:solidFill>
            <a:srgbClr val="F3EFDF"/>
          </a:solidFill>
          <a:ln w="19050">
            <a:solidFill>
              <a:srgbClr val="6B7F79"/>
            </a:solidFill>
          </a:ln>
        </p:spPr>
        <p:style>
          <a:lnRef idx="2">
            <a:schemeClr val="accent1">
              <a:shade val="15000"/>
            </a:schemeClr>
          </a:lnRef>
          <a:fillRef idx="1">
            <a:schemeClr val="accent1"/>
          </a:fillRef>
          <a:effectRef idx="0">
            <a:schemeClr val="accent1"/>
          </a:effectRef>
          <a:fontRef idx="minor">
            <a:schemeClr val="lt1"/>
          </a:fontRef>
        </p:style>
        <p:txBody>
          <a:bodyPr rtlCol="0" anchor="ctr">
            <a:noAutofit/>
          </a:bodyPr>
          <a:lstStyle/>
          <a:p>
            <a:pPr algn="ctr"/>
            <a:r>
              <a:rPr lang="en-US" sz="1600">
                <a:solidFill>
                  <a:srgbClr val="102E29"/>
                </a:solidFill>
              </a:rPr>
              <a:t>t = 3 s</a:t>
            </a:r>
          </a:p>
        </p:txBody>
      </p:sp>
      <p:cxnSp>
        <p:nvCxnSpPr>
          <p:cNvPr id="31" name="Straight Connector 30">
            <a:extLst>
              <a:ext uri="{FF2B5EF4-FFF2-40B4-BE49-F238E27FC236}">
                <a16:creationId xmlns:a16="http://schemas.microsoft.com/office/drawing/2014/main" id="{2BE9124F-EF87-9BEB-BD66-9B6151C96212}"/>
              </a:ext>
            </a:extLst>
          </p:cNvPr>
          <p:cNvCxnSpPr/>
          <p:nvPr/>
        </p:nvCxnSpPr>
        <p:spPr>
          <a:xfrm>
            <a:off x="8153400" y="4794955"/>
            <a:ext cx="889000" cy="0"/>
          </a:xfrm>
          <a:prstGeom prst="line">
            <a:avLst/>
          </a:prstGeom>
          <a:ln w="31750">
            <a:solidFill>
              <a:srgbClr val="102E29"/>
            </a:solidFill>
            <a:tailEnd type="arrow"/>
          </a:ln>
        </p:spPr>
        <p:style>
          <a:lnRef idx="1">
            <a:schemeClr val="accent1"/>
          </a:lnRef>
          <a:fillRef idx="0">
            <a:schemeClr val="accent1"/>
          </a:fillRef>
          <a:effectRef idx="0">
            <a:schemeClr val="accent1"/>
          </a:effectRef>
          <a:fontRef idx="minor">
            <a:schemeClr val="tx1"/>
          </a:fontRef>
        </p:style>
      </p:cxnSp>
      <p:sp>
        <p:nvSpPr>
          <p:cNvPr id="32" name="TextBox 31">
            <a:extLst>
              <a:ext uri="{FF2B5EF4-FFF2-40B4-BE49-F238E27FC236}">
                <a16:creationId xmlns:a16="http://schemas.microsoft.com/office/drawing/2014/main" id="{BD65C4AA-B49A-A0D1-9672-1715F36E6DF8}"/>
              </a:ext>
            </a:extLst>
          </p:cNvPr>
          <p:cNvSpPr txBox="1"/>
          <p:nvPr/>
        </p:nvSpPr>
        <p:spPr>
          <a:xfrm>
            <a:off x="8229600" y="4299185"/>
            <a:ext cx="2159000" cy="276999"/>
          </a:xfrm>
          <a:prstGeom prst="rect">
            <a:avLst/>
          </a:prstGeom>
          <a:noFill/>
        </p:spPr>
        <p:txBody>
          <a:bodyPr vert="horz" wrap="square" lIns="0" tIns="0" bIns="0" rtlCol="0">
            <a:noAutofit/>
          </a:bodyPr>
          <a:lstStyle/>
          <a:p>
            <a:r>
              <a:rPr lang="en-US" sz="1600">
                <a:solidFill>
                  <a:srgbClr val="102E29"/>
                </a:solidFill>
              </a:rPr>
              <a:t>v = 4 m/s</a:t>
            </a:r>
          </a:p>
        </p:txBody>
      </p:sp>
      <p:cxnSp>
        <p:nvCxnSpPr>
          <p:cNvPr id="33" name="Straight Connector 32">
            <a:extLst>
              <a:ext uri="{FF2B5EF4-FFF2-40B4-BE49-F238E27FC236}">
                <a16:creationId xmlns:a16="http://schemas.microsoft.com/office/drawing/2014/main" id="{E495F4F0-FBDA-8381-9259-0013B93D6D6A}"/>
              </a:ext>
            </a:extLst>
          </p:cNvPr>
          <p:cNvCxnSpPr/>
          <p:nvPr/>
        </p:nvCxnSpPr>
        <p:spPr>
          <a:xfrm flipH="1">
            <a:off x="3810000" y="5553192"/>
            <a:ext cx="1270000" cy="0"/>
          </a:xfrm>
          <a:prstGeom prst="line">
            <a:avLst/>
          </a:prstGeom>
          <a:ln w="31750">
            <a:solidFill>
              <a:srgbClr val="EF5C3E"/>
            </a:solidFill>
            <a:tailEnd type="arrow"/>
          </a:ln>
        </p:spPr>
        <p:style>
          <a:lnRef idx="1">
            <a:schemeClr val="accent1"/>
          </a:lnRef>
          <a:fillRef idx="0">
            <a:schemeClr val="accent1"/>
          </a:fillRef>
          <a:effectRef idx="0">
            <a:schemeClr val="accent1"/>
          </a:effectRef>
          <a:fontRef idx="minor">
            <a:schemeClr val="tx1"/>
          </a:fontRef>
        </p:style>
      </p:cxnSp>
      <p:sp>
        <p:nvSpPr>
          <p:cNvPr id="34" name="TextBox 33">
            <a:extLst>
              <a:ext uri="{FF2B5EF4-FFF2-40B4-BE49-F238E27FC236}">
                <a16:creationId xmlns:a16="http://schemas.microsoft.com/office/drawing/2014/main" id="{05DCFC43-1D69-CFF9-C3CB-603B46DA2345}"/>
              </a:ext>
            </a:extLst>
          </p:cNvPr>
          <p:cNvSpPr txBox="1"/>
          <p:nvPr/>
        </p:nvSpPr>
        <p:spPr>
          <a:xfrm>
            <a:off x="3810000" y="5640682"/>
            <a:ext cx="3302000" cy="276999"/>
          </a:xfrm>
          <a:prstGeom prst="rect">
            <a:avLst/>
          </a:prstGeom>
          <a:noFill/>
        </p:spPr>
        <p:txBody>
          <a:bodyPr vert="horz" wrap="square" lIns="0" tIns="0" bIns="0" rtlCol="0">
            <a:noAutofit/>
          </a:bodyPr>
          <a:lstStyle/>
          <a:p>
            <a:r>
              <a:rPr lang="en-US" sz="1600">
                <a:solidFill>
                  <a:srgbClr val="EF5C3E"/>
                </a:solidFill>
              </a:rPr>
              <a:t>a points left the whole time</a:t>
            </a:r>
          </a:p>
        </p:txBody>
      </p:sp>
      <p:sp>
        <p:nvSpPr>
          <p:cNvPr id="35" name="diagram-caption">
            <a:extLst>
              <a:ext uri="{FF2B5EF4-FFF2-40B4-BE49-F238E27FC236}">
                <a16:creationId xmlns:a16="http://schemas.microsoft.com/office/drawing/2014/main" id="{28089D02-F14F-FE00-0121-3C550D43FBAE}"/>
              </a:ext>
            </a:extLst>
          </p:cNvPr>
          <p:cNvSpPr txBox="1"/>
          <p:nvPr/>
        </p:nvSpPr>
        <p:spPr>
          <a:xfrm>
            <a:off x="660400" y="6070600"/>
            <a:ext cx="10858500" cy="323165"/>
          </a:xfrm>
          <a:prstGeom prst="rect">
            <a:avLst/>
          </a:prstGeom>
          <a:noFill/>
        </p:spPr>
        <p:txBody>
          <a:bodyPr vert="horz" lIns="0" tIns="0" rtlCol="0">
            <a:noAutofit/>
          </a:bodyPr>
          <a:lstStyle/>
          <a:p>
            <a:r>
              <a:rPr lang="en-US" sz="1600" i="1">
                <a:solidFill>
                  <a:srgbClr val="6B7F79"/>
                </a:solidFill>
              </a:rPr>
              <a:t>Velocity and acceleration point opposite ways; that, not the minus sign, is what slowing down means.</a:t>
            </a:r>
          </a:p>
        </p:txBody>
      </p:sp>
    </p:spTree>
    <p:extLst>
      <p:ext uri="{BB962C8B-B14F-4D97-AF65-F5344CB8AC3E}">
        <p14:creationId xmlns:p14="http://schemas.microsoft.com/office/powerpoint/2010/main" val="117408912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F4F0E2"/>
        </a:solidFill>
        <a:effectLst/>
      </p:bgPr>
    </p:bg>
    <p:spTree>
      <p:nvGrpSpPr>
        <p:cNvPr id="1" name=""/>
        <p:cNvGrpSpPr/>
        <p:nvPr/>
      </p:nvGrpSpPr>
      <p:grpSpPr>
        <a:xfrm>
          <a:off x="0" y="0"/>
          <a:ext cx="0" cy="0"/>
          <a:chOff x="0" y="0"/>
          <a:chExt cx="0" cy="0"/>
        </a:xfrm>
      </p:grpSpPr>
      <p:sp>
        <p:nvSpPr>
          <p:cNvPr id="12" name="group-label">
            <a:extLst>
              <a:ext uri="{FF2B5EF4-FFF2-40B4-BE49-F238E27FC236}">
                <a16:creationId xmlns:a16="http://schemas.microsoft.com/office/drawing/2014/main" id="{7B1BB6F1-DE6B-4A39-877E-EEAD6D9620FD}"/>
              </a:ext>
            </a:extLst>
          </p:cNvPr>
          <p:cNvSpPr>
            <a:spLocks noGrp="1"/>
          </p:cNvSpPr>
          <p:nvPr/>
        </p:nvSpPr>
        <p:spPr>
          <a:xfrm>
            <a:off x="666750" y="266700"/>
            <a:ext cx="7239000" cy="285750"/>
          </a:xfrm>
          <a:prstGeom prst="rect">
            <a:avLst/>
          </a:prstGeom>
          <a:noFill/>
          <a:ln w="0">
            <a:noFill/>
            <a:prstDash val="solid"/>
          </a:ln>
        </p:spPr>
        <p:txBody>
          <a:bodyPr/>
          <a:lstStyle/>
          <a:p>
            <a:pPr algn="l">
              <a:defRPr sz="1650" b="1" i="0">
                <a:solidFill>
                  <a:srgbClr val="B83724"/>
                </a:solidFill>
              </a:defRPr>
            </a:pPr>
            <a:r>
              <a:rPr sz="1650" b="1" i="0">
                <a:solidFill>
                  <a:srgbClr val="B83724"/>
                </a:solidFill>
              </a:rPr>
              <a:t>AP1 · UNIT 1 · AP PHYSICS 1: ALGEBRA-BASED</a:t>
            </a:r>
          </a:p>
        </p:txBody>
      </p:sp>
      <p:sp>
        <p:nvSpPr>
          <p:cNvPr id="2" name="page-number">
            <a:extLst>
              <a:ext uri="{FF2B5EF4-FFF2-40B4-BE49-F238E27FC236}">
                <a16:creationId xmlns:a16="http://schemas.microsoft.com/office/drawing/2014/main" id="{75C6D7FB-7E75-4C7E-B885-C53289B8C554}"/>
              </a:ext>
            </a:extLst>
          </p:cNvPr>
          <p:cNvSpPr>
            <a:spLocks noGrp="1"/>
          </p:cNvSpPr>
          <p:nvPr/>
        </p:nvSpPr>
        <p:spPr>
          <a:xfrm>
            <a:off x="10334625" y="266700"/>
            <a:ext cx="1190625" cy="285750"/>
          </a:xfrm>
          <a:prstGeom prst="rect">
            <a:avLst/>
          </a:prstGeom>
          <a:noFill/>
          <a:ln w="0">
            <a:noFill/>
            <a:prstDash val="solid"/>
          </a:ln>
        </p:spPr>
        <p:txBody>
          <a:bodyPr/>
          <a:lstStyle/>
          <a:p>
            <a:pPr algn="r">
              <a:defRPr sz="1650" b="1" i="0">
                <a:solidFill>
                  <a:srgbClr val="0A332E"/>
                </a:solidFill>
              </a:defRPr>
            </a:pPr>
            <a:r>
              <a:rPr lang="en-US" sz="1650" b="1" i="0">
                <a:solidFill>
                  <a:srgbClr val="0A332E"/>
                </a:solidFill>
              </a:rPr>
              <a:t>05 / 13</a:t>
            </a:r>
            <a:endParaRPr sz="1650" b="1" i="0">
              <a:solidFill>
                <a:srgbClr val="0A332E"/>
              </a:solidFill>
            </a:endParaRPr>
          </a:p>
        </p:txBody>
      </p:sp>
      <p:sp>
        <p:nvSpPr>
          <p:cNvPr id="3" name="rule-70-666">
            <a:extLst>
              <a:ext uri="{FF2B5EF4-FFF2-40B4-BE49-F238E27FC236}">
                <a16:creationId xmlns:a16="http://schemas.microsoft.com/office/drawing/2014/main" id="{802FE050-67F1-44EC-9F79-84D7DD27E409}"/>
              </a:ext>
            </a:extLst>
          </p:cNvPr>
          <p:cNvSpPr>
            <a:spLocks noGrp="1"/>
          </p:cNvSpPr>
          <p:nvPr/>
        </p:nvSpPr>
        <p:spPr>
          <a:xfrm>
            <a:off x="666750" y="6343650"/>
            <a:ext cx="10858500" cy="9525"/>
          </a:xfrm>
          <a:prstGeom prst="rect">
            <a:avLst/>
          </a:prstGeom>
          <a:solidFill>
            <a:srgbClr val="A9BBB4"/>
          </a:solidFill>
          <a:ln w="0">
            <a:noFill/>
            <a:prstDash val="solid"/>
          </a:ln>
        </p:spPr>
      </p:sp>
      <p:sp>
        <p:nvSpPr>
          <p:cNvPr id="4" name="course-footer">
            <a:extLst>
              <a:ext uri="{FF2B5EF4-FFF2-40B4-BE49-F238E27FC236}">
                <a16:creationId xmlns:a16="http://schemas.microsoft.com/office/drawing/2014/main" id="{0BEC7F2C-5B29-4759-862A-8958CD376E8B}"/>
              </a:ext>
            </a:extLst>
          </p:cNvPr>
          <p:cNvSpPr>
            <a:spLocks noGrp="1"/>
          </p:cNvSpPr>
          <p:nvPr/>
        </p:nvSpPr>
        <p:spPr>
          <a:xfrm>
            <a:off x="666750" y="6429375"/>
            <a:ext cx="8572500" cy="266700"/>
          </a:xfrm>
          <a:prstGeom prst="rect">
            <a:avLst/>
          </a:prstGeom>
          <a:noFill/>
          <a:ln w="0">
            <a:noFill/>
            <a:prstDash val="solid"/>
          </a:ln>
        </p:spPr>
        <p:txBody>
          <a:bodyPr/>
          <a:lstStyle/>
          <a:p>
            <a:pPr algn="l">
              <a:defRPr sz="1650" b="1" i="0">
                <a:solidFill>
                  <a:srgbClr val="48635E"/>
                </a:solidFill>
              </a:defRPr>
            </a:pPr>
            <a:r>
              <a:rPr sz="1650" b="1" i="0">
                <a:solidFill>
                  <a:srgbClr val="48635E"/>
                </a:solidFill>
              </a:rPr>
              <a:t>GIOPHYSICS · COLLEGE BOARD AP PHYSICS · AP1-U1 · 10–15%</a:t>
            </a:r>
          </a:p>
        </p:txBody>
      </p:sp>
      <p:sp>
        <p:nvSpPr>
          <p:cNvPr id="5" name="slide-title">
            <a:extLst>
              <a:ext uri="{FF2B5EF4-FFF2-40B4-BE49-F238E27FC236}">
                <a16:creationId xmlns:a16="http://schemas.microsoft.com/office/drawing/2014/main" id="{80D7BEEF-6A10-41DC-B726-D0FE1F89BFDF}"/>
              </a:ext>
            </a:extLst>
          </p:cNvPr>
          <p:cNvSpPr>
            <a:spLocks noGrp="1"/>
          </p:cNvSpPr>
          <p:nvPr/>
        </p:nvSpPr>
        <p:spPr>
          <a:xfrm>
            <a:off x="666750" y="685800"/>
            <a:ext cx="10858500" cy="952500"/>
          </a:xfrm>
          <a:prstGeom prst="rect">
            <a:avLst/>
          </a:prstGeom>
          <a:noFill/>
          <a:ln w="0">
            <a:noFill/>
            <a:prstDash val="solid"/>
          </a:ln>
        </p:spPr>
        <p:txBody>
          <a:bodyPr/>
          <a:lstStyle/>
          <a:p>
            <a:pPr algn="l">
              <a:defRPr sz="3600" b="1" i="0">
                <a:solidFill>
                  <a:srgbClr val="0A332E"/>
                </a:solidFill>
              </a:defRPr>
            </a:pPr>
            <a:r>
              <a:rPr sz="3600" b="1" i="0">
                <a:solidFill>
                  <a:srgbClr val="0A332E"/>
                </a:solidFill>
              </a:rPr>
              <a:t>Velocity–time data tell a whole motion story</a:t>
            </a:r>
          </a:p>
        </p:txBody>
      </p:sp>
      <p:sp>
        <p:nvSpPr>
          <p:cNvPr id="6" name="graph-mode">
            <a:extLst>
              <a:ext uri="{FF2B5EF4-FFF2-40B4-BE49-F238E27FC236}">
                <a16:creationId xmlns:a16="http://schemas.microsoft.com/office/drawing/2014/main" id="{BD06A9EA-094B-4A90-B805-5F9E7EFF6F28}"/>
              </a:ext>
            </a:extLst>
          </p:cNvPr>
          <p:cNvSpPr>
            <a:spLocks noGrp="1"/>
          </p:cNvSpPr>
          <p:nvPr/>
        </p:nvSpPr>
        <p:spPr>
          <a:xfrm>
            <a:off x="666750" y="1657350"/>
            <a:ext cx="3429000" cy="533400"/>
          </a:xfrm>
          <a:prstGeom prst="rect">
            <a:avLst/>
          </a:prstGeom>
          <a:noFill/>
          <a:ln w="0">
            <a:noFill/>
            <a:prstDash val="solid"/>
          </a:ln>
        </p:spPr>
        <p:txBody>
          <a:bodyPr/>
          <a:lstStyle/>
          <a:p>
            <a:pPr algn="l">
              <a:defRPr sz="1650" b="1" i="0">
                <a:solidFill>
                  <a:srgbClr val="B83724"/>
                </a:solidFill>
              </a:defRPr>
            </a:pPr>
            <a:r>
              <a:rPr sz="1650" b="1" i="0">
                <a:solidFill>
                  <a:srgbClr val="B83724"/>
                </a:solidFill>
              </a:rPr>
              <a:t>INTERACTIVE GRAPH · PREDICT → EDIT → EXPLAIN</a:t>
            </a:r>
          </a:p>
        </p:txBody>
      </p:sp>
      <p:sp>
        <p:nvSpPr>
          <p:cNvPr id="7" name="graph-prompt">
            <a:extLst>
              <a:ext uri="{FF2B5EF4-FFF2-40B4-BE49-F238E27FC236}">
                <a16:creationId xmlns:a16="http://schemas.microsoft.com/office/drawing/2014/main" id="{3B7D0413-AC75-48CA-B54D-BF8C90620297}"/>
              </a:ext>
            </a:extLst>
          </p:cNvPr>
          <p:cNvSpPr>
            <a:spLocks noGrp="1"/>
          </p:cNvSpPr>
          <p:nvPr/>
        </p:nvSpPr>
        <p:spPr>
          <a:xfrm>
            <a:off x="666750" y="2362200"/>
            <a:ext cx="3143250" cy="1314450"/>
          </a:xfrm>
          <a:prstGeom prst="rect">
            <a:avLst/>
          </a:prstGeom>
          <a:noFill/>
          <a:ln w="0">
            <a:noFill/>
            <a:prstDash val="solid"/>
          </a:ln>
        </p:spPr>
        <p:txBody>
          <a:bodyPr/>
          <a:lstStyle/>
          <a:p>
            <a:pPr algn="l">
              <a:defRPr sz="1950" b="1" i="0">
                <a:solidFill>
                  <a:srgbClr val="0A332E"/>
                </a:solidFill>
              </a:defRPr>
            </a:pPr>
            <a:r>
              <a:rPr sz="1950" b="1" i="0">
                <a:solidFill>
                  <a:srgbClr val="0A332E"/>
                </a:solidFill>
              </a:rPr>
              <a:t>Predict the shape first. Then click the native chart in PowerPoint, change one value and explain what physics changed.</a:t>
            </a:r>
          </a:p>
        </p:txBody>
      </p:sp>
      <p:sp>
        <p:nvSpPr>
          <p:cNvPr id="8" name="graph-data">
            <a:extLst>
              <a:ext uri="{FF2B5EF4-FFF2-40B4-BE49-F238E27FC236}">
                <a16:creationId xmlns:a16="http://schemas.microsoft.com/office/drawing/2014/main" id="{DA572848-883B-410A-9607-CEB676031114}"/>
              </a:ext>
            </a:extLst>
          </p:cNvPr>
          <p:cNvSpPr>
            <a:spLocks noGrp="1"/>
          </p:cNvSpPr>
          <p:nvPr/>
        </p:nvSpPr>
        <p:spPr>
          <a:xfrm>
            <a:off x="666750" y="4000500"/>
            <a:ext cx="3143250" cy="876300"/>
          </a:xfrm>
          <a:prstGeom prst="rect">
            <a:avLst/>
          </a:prstGeom>
          <a:noFill/>
          <a:ln w="0">
            <a:noFill/>
            <a:prstDash val="solid"/>
          </a:ln>
        </p:spPr>
        <p:txBody>
          <a:bodyPr/>
          <a:lstStyle/>
          <a:p>
            <a:pPr algn="l">
              <a:defRPr sz="1650" b="0" i="0">
                <a:solidFill>
                  <a:srgbClr val="48635E"/>
                </a:solidFill>
              </a:defRPr>
            </a:pPr>
            <a:r>
              <a:rPr sz="1650" b="0" i="0">
                <a:solidFill>
                  <a:srgbClr val="48635E"/>
                </a:solidFill>
              </a:rPr>
              <a:t>Data: Editable model data: (0, 2), (1, 4), …, (3, 6), (4, 3).</a:t>
            </a:r>
          </a:p>
        </p:txBody>
      </p:sp>
      <p:sp>
        <p:nvSpPr>
          <p:cNvPr id="9" name="graph-scale">
            <a:extLst>
              <a:ext uri="{FF2B5EF4-FFF2-40B4-BE49-F238E27FC236}">
                <a16:creationId xmlns:a16="http://schemas.microsoft.com/office/drawing/2014/main" id="{FD168BF7-B364-441A-880E-A3A657FA22A9}"/>
              </a:ext>
            </a:extLst>
          </p:cNvPr>
          <p:cNvSpPr>
            <a:spLocks noGrp="1"/>
          </p:cNvSpPr>
          <p:nvPr/>
        </p:nvSpPr>
        <p:spPr>
          <a:xfrm>
            <a:off x="666750" y="4953000"/>
            <a:ext cx="3143250" cy="1028700"/>
          </a:xfrm>
          <a:prstGeom prst="rect">
            <a:avLst/>
          </a:prstGeom>
          <a:noFill/>
          <a:ln w="0">
            <a:noFill/>
            <a:prstDash val="solid"/>
          </a:ln>
        </p:spPr>
        <p:txBody>
          <a:bodyPr/>
          <a:lstStyle/>
          <a:p>
            <a:pPr algn="l">
              <a:defRPr sz="1650" b="0" i="0">
                <a:solidFill>
                  <a:srgbClr val="48635E"/>
                </a:solidFill>
              </a:defRPr>
            </a:pPr>
            <a:r>
              <a:rPr sz="1650" b="0" i="0">
                <a:solidFill>
                  <a:srgbClr val="48635E"/>
                </a:solidFill>
              </a:rPr>
              <a:t>Scale: 2–6 m/s. Axes: Time / s; Velocity / m/s.</a:t>
            </a:r>
          </a:p>
        </p:txBody>
      </p:sp>
      <p:sp>
        <p:nvSpPr>
          <p:cNvPr id="10" name="chart-frame">
            <a:extLst>
              <a:ext uri="{FF2B5EF4-FFF2-40B4-BE49-F238E27FC236}">
                <a16:creationId xmlns:a16="http://schemas.microsoft.com/office/drawing/2014/main" id="{3C87F349-88DE-4607-BE06-ED7245857652}"/>
              </a:ext>
            </a:extLst>
          </p:cNvPr>
          <p:cNvSpPr>
            <a:spLocks noGrp="1"/>
          </p:cNvSpPr>
          <p:nvPr/>
        </p:nvSpPr>
        <p:spPr>
          <a:xfrm>
            <a:off x="4143375" y="1790700"/>
            <a:ext cx="7381875" cy="4191000"/>
          </a:xfrm>
          <a:prstGeom prst="roundRect">
            <a:avLst>
              <a:gd name="adj" fmla="val 2727"/>
            </a:avLst>
          </a:prstGeom>
          <a:solidFill>
            <a:srgbClr val="FCFAF1"/>
          </a:solidFill>
          <a:ln w="9525">
            <a:solidFill>
              <a:srgbClr val="A9BBB4"/>
            </a:solidFill>
            <a:prstDash val="solid"/>
          </a:ln>
        </p:spPr>
      </p:sp>
      <p:graphicFrame>
        <p:nvGraphicFramePr>
          <p:cNvPr id="22" name="Chart"/>
          <p:cNvGraphicFramePr/>
          <p:nvPr/>
        </p:nvGraphicFramePr>
        <p:xfrm>
          <a:off x="4429125" y="2076450"/>
          <a:ext cx="6810375" cy="361950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09693032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FCFAF1"/>
        </a:solidFill>
        <a:effectLst/>
      </p:bgPr>
    </p:bg>
    <p:spTree>
      <p:nvGrpSpPr>
        <p:cNvPr id="1" name=""/>
        <p:cNvGrpSpPr/>
        <p:nvPr/>
      </p:nvGrpSpPr>
      <p:grpSpPr>
        <a:xfrm>
          <a:off x="0" y="0"/>
          <a:ext cx="0" cy="0"/>
          <a:chOff x="0" y="0"/>
          <a:chExt cx="0" cy="0"/>
        </a:xfrm>
      </p:grpSpPr>
      <p:sp>
        <p:nvSpPr>
          <p:cNvPr id="20" name="group-label">
            <a:extLst>
              <a:ext uri="{FF2B5EF4-FFF2-40B4-BE49-F238E27FC236}">
                <a16:creationId xmlns:a16="http://schemas.microsoft.com/office/drawing/2014/main" id="{461C9BF4-73B2-49F8-BBC7-F64C9FF89F8A}"/>
              </a:ext>
            </a:extLst>
          </p:cNvPr>
          <p:cNvSpPr>
            <a:spLocks noGrp="1"/>
          </p:cNvSpPr>
          <p:nvPr/>
        </p:nvSpPr>
        <p:spPr>
          <a:xfrm>
            <a:off x="666750" y="266700"/>
            <a:ext cx="7239000" cy="285750"/>
          </a:xfrm>
          <a:prstGeom prst="rect">
            <a:avLst/>
          </a:prstGeom>
          <a:noFill/>
          <a:ln w="0">
            <a:noFill/>
            <a:prstDash val="solid"/>
          </a:ln>
        </p:spPr>
        <p:txBody>
          <a:bodyPr/>
          <a:lstStyle/>
          <a:p>
            <a:pPr algn="l">
              <a:defRPr sz="1650" b="1" i="0">
                <a:solidFill>
                  <a:srgbClr val="B83724"/>
                </a:solidFill>
              </a:defRPr>
            </a:pPr>
            <a:r>
              <a:rPr sz="1650" b="1" i="0">
                <a:solidFill>
                  <a:srgbClr val="B83724"/>
                </a:solidFill>
              </a:rPr>
              <a:t>AP1 · UNIT 1 · AP PHYSICS 1: ALGEBRA-BASED</a:t>
            </a:r>
          </a:p>
        </p:txBody>
      </p:sp>
      <p:sp>
        <p:nvSpPr>
          <p:cNvPr id="2" name="page-number">
            <a:extLst>
              <a:ext uri="{FF2B5EF4-FFF2-40B4-BE49-F238E27FC236}">
                <a16:creationId xmlns:a16="http://schemas.microsoft.com/office/drawing/2014/main" id="{B6A98C34-A9EA-49F3-AC28-99B03CCE1B48}"/>
              </a:ext>
            </a:extLst>
          </p:cNvPr>
          <p:cNvSpPr>
            <a:spLocks noGrp="1"/>
          </p:cNvSpPr>
          <p:nvPr/>
        </p:nvSpPr>
        <p:spPr>
          <a:xfrm>
            <a:off x="10334625" y="266700"/>
            <a:ext cx="1190625" cy="285750"/>
          </a:xfrm>
          <a:prstGeom prst="rect">
            <a:avLst/>
          </a:prstGeom>
          <a:noFill/>
          <a:ln w="0">
            <a:noFill/>
            <a:prstDash val="solid"/>
          </a:ln>
        </p:spPr>
        <p:txBody>
          <a:bodyPr/>
          <a:lstStyle/>
          <a:p>
            <a:pPr algn="r">
              <a:defRPr sz="1650" b="1" i="0">
                <a:solidFill>
                  <a:srgbClr val="0A332E"/>
                </a:solidFill>
              </a:defRPr>
            </a:pPr>
            <a:r>
              <a:rPr lang="en-US" sz="1650" b="1" i="0">
                <a:solidFill>
                  <a:srgbClr val="0A332E"/>
                </a:solidFill>
              </a:rPr>
              <a:t>06 / 13</a:t>
            </a:r>
            <a:endParaRPr sz="1650" b="1" i="0">
              <a:solidFill>
                <a:srgbClr val="0A332E"/>
              </a:solidFill>
            </a:endParaRPr>
          </a:p>
        </p:txBody>
      </p:sp>
      <p:sp>
        <p:nvSpPr>
          <p:cNvPr id="3" name="rule-70-666">
            <a:extLst>
              <a:ext uri="{FF2B5EF4-FFF2-40B4-BE49-F238E27FC236}">
                <a16:creationId xmlns:a16="http://schemas.microsoft.com/office/drawing/2014/main" id="{90C61CB8-3915-4545-BE0E-935E799E2AB1}"/>
              </a:ext>
            </a:extLst>
          </p:cNvPr>
          <p:cNvSpPr>
            <a:spLocks noGrp="1"/>
          </p:cNvSpPr>
          <p:nvPr/>
        </p:nvSpPr>
        <p:spPr>
          <a:xfrm>
            <a:off x="666750" y="6343650"/>
            <a:ext cx="10858500" cy="9525"/>
          </a:xfrm>
          <a:prstGeom prst="rect">
            <a:avLst/>
          </a:prstGeom>
          <a:solidFill>
            <a:srgbClr val="A9BBB4"/>
          </a:solidFill>
          <a:ln w="0">
            <a:noFill/>
            <a:prstDash val="solid"/>
          </a:ln>
        </p:spPr>
      </p:sp>
      <p:sp>
        <p:nvSpPr>
          <p:cNvPr id="4" name="course-footer">
            <a:extLst>
              <a:ext uri="{FF2B5EF4-FFF2-40B4-BE49-F238E27FC236}">
                <a16:creationId xmlns:a16="http://schemas.microsoft.com/office/drawing/2014/main" id="{18CF9C52-297D-4E5A-9166-8D2430A3E91F}"/>
              </a:ext>
            </a:extLst>
          </p:cNvPr>
          <p:cNvSpPr>
            <a:spLocks noGrp="1"/>
          </p:cNvSpPr>
          <p:nvPr/>
        </p:nvSpPr>
        <p:spPr>
          <a:xfrm>
            <a:off x="666750" y="6429375"/>
            <a:ext cx="8572500" cy="266700"/>
          </a:xfrm>
          <a:prstGeom prst="rect">
            <a:avLst/>
          </a:prstGeom>
          <a:noFill/>
          <a:ln w="0">
            <a:noFill/>
            <a:prstDash val="solid"/>
          </a:ln>
        </p:spPr>
        <p:txBody>
          <a:bodyPr/>
          <a:lstStyle/>
          <a:p>
            <a:pPr algn="l">
              <a:defRPr sz="1650" b="1" i="0">
                <a:solidFill>
                  <a:srgbClr val="48635E"/>
                </a:solidFill>
              </a:defRPr>
            </a:pPr>
            <a:r>
              <a:rPr sz="1650" b="1" i="0">
                <a:solidFill>
                  <a:srgbClr val="48635E"/>
                </a:solidFill>
              </a:rPr>
              <a:t>GIOPHYSICS · COLLEGE BOARD AP PHYSICS · AP1-U1 · 10–15%</a:t>
            </a:r>
          </a:p>
        </p:txBody>
      </p:sp>
      <p:sp>
        <p:nvSpPr>
          <p:cNvPr id="5" name="slide-title">
            <a:extLst>
              <a:ext uri="{FF2B5EF4-FFF2-40B4-BE49-F238E27FC236}">
                <a16:creationId xmlns:a16="http://schemas.microsoft.com/office/drawing/2014/main" id="{B51AD143-DF26-4EFD-BE7A-307109FF09E4}"/>
              </a:ext>
            </a:extLst>
          </p:cNvPr>
          <p:cNvSpPr>
            <a:spLocks noGrp="1"/>
          </p:cNvSpPr>
          <p:nvPr/>
        </p:nvSpPr>
        <p:spPr>
          <a:xfrm>
            <a:off x="666750" y="685800"/>
            <a:ext cx="10858500" cy="952500"/>
          </a:xfrm>
          <a:prstGeom prst="rect">
            <a:avLst/>
          </a:prstGeom>
          <a:noFill/>
          <a:ln w="0">
            <a:noFill/>
            <a:prstDash val="solid"/>
          </a:ln>
        </p:spPr>
        <p:txBody>
          <a:bodyPr/>
          <a:lstStyle/>
          <a:p>
            <a:pPr algn="l">
              <a:defRPr sz="3600" b="1" i="0">
                <a:solidFill>
                  <a:srgbClr val="0A332E"/>
                </a:solidFill>
              </a:defRPr>
            </a:pPr>
            <a:r>
              <a:rPr sz="3600" b="1" i="0">
                <a:solidFill>
                  <a:srgbClr val="0A332E"/>
                </a:solidFill>
              </a:rPr>
              <a:t>Worked problem: model → equation → answer</a:t>
            </a:r>
          </a:p>
        </p:txBody>
      </p:sp>
      <p:sp>
        <p:nvSpPr>
          <p:cNvPr id="6" name="worked-label">
            <a:extLst>
              <a:ext uri="{FF2B5EF4-FFF2-40B4-BE49-F238E27FC236}">
                <a16:creationId xmlns:a16="http://schemas.microsoft.com/office/drawing/2014/main" id="{76F4D005-7A45-4DE9-BE86-D36F38E9CB87}"/>
              </a:ext>
            </a:extLst>
          </p:cNvPr>
          <p:cNvSpPr>
            <a:spLocks noGrp="1"/>
          </p:cNvSpPr>
          <p:nvPr/>
        </p:nvSpPr>
        <p:spPr>
          <a:xfrm>
            <a:off x="666750" y="1562100"/>
            <a:ext cx="10096500" cy="333375"/>
          </a:xfrm>
          <a:prstGeom prst="rect">
            <a:avLst/>
          </a:prstGeom>
          <a:noFill/>
          <a:ln w="0">
            <a:noFill/>
            <a:prstDash val="solid"/>
          </a:ln>
        </p:spPr>
        <p:txBody>
          <a:bodyPr/>
          <a:lstStyle/>
          <a:p>
            <a:pPr algn="l">
              <a:defRPr sz="1650" b="1" i="0">
                <a:solidFill>
                  <a:srgbClr val="B83724"/>
                </a:solidFill>
              </a:defRPr>
            </a:pPr>
            <a:r>
              <a:rPr sz="1650" b="1" i="0">
                <a:solidFill>
                  <a:srgbClr val="B83724"/>
                </a:solidFill>
              </a:rPr>
              <a:t>ALGEBRA-BASED · FULLY WORKED PROBLEM · SHOW THE METHOD</a:t>
            </a:r>
          </a:p>
        </p:txBody>
      </p:sp>
      <p:sp>
        <p:nvSpPr>
          <p:cNvPr id="7" name="problem-frame">
            <a:extLst>
              <a:ext uri="{FF2B5EF4-FFF2-40B4-BE49-F238E27FC236}">
                <a16:creationId xmlns:a16="http://schemas.microsoft.com/office/drawing/2014/main" id="{DF454B23-32F2-4D6E-BE5A-F70F798BB5D4}"/>
              </a:ext>
            </a:extLst>
          </p:cNvPr>
          <p:cNvSpPr>
            <a:spLocks noGrp="1"/>
          </p:cNvSpPr>
          <p:nvPr/>
        </p:nvSpPr>
        <p:spPr>
          <a:xfrm>
            <a:off x="666750" y="2000250"/>
            <a:ext cx="10858500" cy="1000125"/>
          </a:xfrm>
          <a:prstGeom prst="roundRect">
            <a:avLst>
              <a:gd name="adj" fmla="val 11429"/>
            </a:avLst>
          </a:prstGeom>
          <a:solidFill>
            <a:srgbClr val="F4F0E2"/>
          </a:solidFill>
          <a:ln w="9525">
            <a:solidFill>
              <a:srgbClr val="A9BBB4"/>
            </a:solidFill>
            <a:prstDash val="solid"/>
          </a:ln>
        </p:spPr>
      </p:sp>
      <p:sp>
        <p:nvSpPr>
          <p:cNvPr id="8" name="problem-text">
            <a:extLst>
              <a:ext uri="{FF2B5EF4-FFF2-40B4-BE49-F238E27FC236}">
                <a16:creationId xmlns:a16="http://schemas.microsoft.com/office/drawing/2014/main" id="{97B960C9-E524-4304-8B2A-26B16A8ACBD0}"/>
              </a:ext>
            </a:extLst>
          </p:cNvPr>
          <p:cNvSpPr>
            <a:spLocks noGrp="1"/>
          </p:cNvSpPr>
          <p:nvPr/>
        </p:nvSpPr>
        <p:spPr>
          <a:xfrm>
            <a:off x="904875" y="2190750"/>
            <a:ext cx="10382250" cy="685800"/>
          </a:xfrm>
          <a:prstGeom prst="rect">
            <a:avLst/>
          </a:prstGeom>
          <a:noFill/>
          <a:ln w="0">
            <a:noFill/>
            <a:prstDash val="solid"/>
          </a:ln>
        </p:spPr>
        <p:txBody>
          <a:bodyPr/>
          <a:lstStyle/>
          <a:p>
            <a:pPr algn="l">
              <a:defRPr sz="1875" b="1" i="0">
                <a:solidFill>
                  <a:srgbClr val="0A332E"/>
                </a:solidFill>
              </a:defRPr>
            </a:pPr>
            <a:r>
              <a:rPr sz="1875" b="1" i="0">
                <a:solidFill>
                  <a:srgbClr val="0A332E"/>
                </a:solidFill>
              </a:rPr>
              <a:t>A cyclist starts at 3.0 m/s and accelerates at 2.0 m/s² for 4.0 s. Find the final speed.</a:t>
            </a:r>
          </a:p>
        </p:txBody>
      </p:sp>
      <p:sp>
        <p:nvSpPr>
          <p:cNvPr id="9" name="step-label-1">
            <a:extLst>
              <a:ext uri="{FF2B5EF4-FFF2-40B4-BE49-F238E27FC236}">
                <a16:creationId xmlns:a16="http://schemas.microsoft.com/office/drawing/2014/main" id="{4FC3A17F-3792-4B74-8450-C9F0E8ADB8EA}"/>
              </a:ext>
            </a:extLst>
          </p:cNvPr>
          <p:cNvSpPr>
            <a:spLocks noGrp="1"/>
          </p:cNvSpPr>
          <p:nvPr/>
        </p:nvSpPr>
        <p:spPr>
          <a:xfrm>
            <a:off x="714375" y="3219450"/>
            <a:ext cx="1047750" cy="381000"/>
          </a:xfrm>
          <a:prstGeom prst="rect">
            <a:avLst/>
          </a:prstGeom>
          <a:noFill/>
          <a:ln w="0">
            <a:noFill/>
            <a:prstDash val="solid"/>
          </a:ln>
        </p:spPr>
        <p:txBody>
          <a:bodyPr/>
          <a:lstStyle/>
          <a:p>
            <a:pPr algn="l">
              <a:defRPr sz="1800" b="1" i="0">
                <a:solidFill>
                  <a:srgbClr val="B83724"/>
                </a:solidFill>
              </a:defRPr>
            </a:pPr>
            <a:r>
              <a:rPr sz="1800" b="1" i="0">
                <a:solidFill>
                  <a:srgbClr val="B83724"/>
                </a:solidFill>
              </a:rPr>
              <a:t>Step 1</a:t>
            </a:r>
          </a:p>
        </p:txBody>
      </p:sp>
      <p:sp>
        <p:nvSpPr>
          <p:cNvPr id="10" name="rule-190-358">
            <a:extLst>
              <a:ext uri="{FF2B5EF4-FFF2-40B4-BE49-F238E27FC236}">
                <a16:creationId xmlns:a16="http://schemas.microsoft.com/office/drawing/2014/main" id="{FA89F10F-D1E5-43ED-A5A4-C37DFA4AE9FB}"/>
              </a:ext>
            </a:extLst>
          </p:cNvPr>
          <p:cNvSpPr>
            <a:spLocks noGrp="1"/>
          </p:cNvSpPr>
          <p:nvPr/>
        </p:nvSpPr>
        <p:spPr>
          <a:xfrm>
            <a:off x="1809750" y="3409950"/>
            <a:ext cx="381000" cy="19050"/>
          </a:xfrm>
          <a:prstGeom prst="rect">
            <a:avLst/>
          </a:prstGeom>
          <a:solidFill>
            <a:srgbClr val="B83724"/>
          </a:solidFill>
          <a:ln w="0">
            <a:noFill/>
            <a:prstDash val="solid"/>
          </a:ln>
        </p:spPr>
      </p:sp>
      <p:sp>
        <p:nvSpPr>
          <p:cNvPr id="11" name="step-text-1">
            <a:extLst>
              <a:ext uri="{FF2B5EF4-FFF2-40B4-BE49-F238E27FC236}">
                <a16:creationId xmlns:a16="http://schemas.microsoft.com/office/drawing/2014/main" id="{8D448D51-5049-4EDE-A5E7-D9EF88E4F058}"/>
              </a:ext>
            </a:extLst>
          </p:cNvPr>
          <p:cNvSpPr>
            <a:spLocks noGrp="1"/>
          </p:cNvSpPr>
          <p:nvPr/>
        </p:nvSpPr>
        <p:spPr>
          <a:xfrm>
            <a:off x="2428875" y="3181350"/>
            <a:ext cx="8858250" cy="590550"/>
          </a:xfrm>
          <a:prstGeom prst="rect">
            <a:avLst/>
          </a:prstGeom>
          <a:noFill/>
          <a:ln w="0">
            <a:noFill/>
            <a:prstDash val="solid"/>
          </a:ln>
        </p:spPr>
        <p:txBody>
          <a:bodyPr/>
          <a:lstStyle/>
          <a:p>
            <a:pPr algn="l">
              <a:defRPr sz="1800" b="0" i="0">
                <a:solidFill>
                  <a:srgbClr val="0A332E"/>
                </a:solidFill>
              </a:defRPr>
            </a:pPr>
            <a:r>
              <a:rPr sz="1800" b="0" i="0">
                <a:solidFill>
                  <a:srgbClr val="0A332E"/>
                </a:solidFill>
              </a:rPr>
              <a:t>Choose v = v₀ + at.</a:t>
            </a:r>
          </a:p>
        </p:txBody>
      </p:sp>
      <p:sp>
        <p:nvSpPr>
          <p:cNvPr id="12" name="step-label-2">
            <a:extLst>
              <a:ext uri="{FF2B5EF4-FFF2-40B4-BE49-F238E27FC236}">
                <a16:creationId xmlns:a16="http://schemas.microsoft.com/office/drawing/2014/main" id="{525D8BFF-4459-49F0-A73C-21A49F3C919D}"/>
              </a:ext>
            </a:extLst>
          </p:cNvPr>
          <p:cNvSpPr>
            <a:spLocks noGrp="1"/>
          </p:cNvSpPr>
          <p:nvPr/>
        </p:nvSpPr>
        <p:spPr>
          <a:xfrm>
            <a:off x="714375" y="3905250"/>
            <a:ext cx="1047750" cy="381000"/>
          </a:xfrm>
          <a:prstGeom prst="rect">
            <a:avLst/>
          </a:prstGeom>
          <a:noFill/>
          <a:ln w="0">
            <a:noFill/>
            <a:prstDash val="solid"/>
          </a:ln>
        </p:spPr>
        <p:txBody>
          <a:bodyPr/>
          <a:lstStyle/>
          <a:p>
            <a:pPr algn="l">
              <a:defRPr sz="1800" b="1" i="0">
                <a:solidFill>
                  <a:srgbClr val="B83724"/>
                </a:solidFill>
              </a:defRPr>
            </a:pPr>
            <a:r>
              <a:rPr sz="1800" b="1" i="0">
                <a:solidFill>
                  <a:srgbClr val="B83724"/>
                </a:solidFill>
              </a:rPr>
              <a:t>Step 2</a:t>
            </a:r>
          </a:p>
        </p:txBody>
      </p:sp>
      <p:sp>
        <p:nvSpPr>
          <p:cNvPr id="13" name="rule-190-430">
            <a:extLst>
              <a:ext uri="{FF2B5EF4-FFF2-40B4-BE49-F238E27FC236}">
                <a16:creationId xmlns:a16="http://schemas.microsoft.com/office/drawing/2014/main" id="{7C6F8554-C4DD-4E13-9FBD-20C125B479DB}"/>
              </a:ext>
            </a:extLst>
          </p:cNvPr>
          <p:cNvSpPr>
            <a:spLocks noGrp="1"/>
          </p:cNvSpPr>
          <p:nvPr/>
        </p:nvSpPr>
        <p:spPr>
          <a:xfrm>
            <a:off x="1809750" y="4095750"/>
            <a:ext cx="381000" cy="19050"/>
          </a:xfrm>
          <a:prstGeom prst="rect">
            <a:avLst/>
          </a:prstGeom>
          <a:solidFill>
            <a:srgbClr val="B83724"/>
          </a:solidFill>
          <a:ln w="0">
            <a:noFill/>
            <a:prstDash val="solid"/>
          </a:ln>
        </p:spPr>
      </p:sp>
      <p:sp>
        <p:nvSpPr>
          <p:cNvPr id="14" name="step-text-2">
            <a:extLst>
              <a:ext uri="{FF2B5EF4-FFF2-40B4-BE49-F238E27FC236}">
                <a16:creationId xmlns:a16="http://schemas.microsoft.com/office/drawing/2014/main" id="{C1F61248-DAE7-43A1-BA21-AEE60C71EF51}"/>
              </a:ext>
            </a:extLst>
          </p:cNvPr>
          <p:cNvSpPr>
            <a:spLocks noGrp="1"/>
          </p:cNvSpPr>
          <p:nvPr/>
        </p:nvSpPr>
        <p:spPr>
          <a:xfrm>
            <a:off x="2428875" y="3867150"/>
            <a:ext cx="8858250" cy="590550"/>
          </a:xfrm>
          <a:prstGeom prst="rect">
            <a:avLst/>
          </a:prstGeom>
          <a:noFill/>
          <a:ln w="0">
            <a:noFill/>
            <a:prstDash val="solid"/>
          </a:ln>
        </p:spPr>
        <p:txBody>
          <a:bodyPr/>
          <a:lstStyle/>
          <a:p>
            <a:pPr algn="l">
              <a:defRPr sz="1800" b="0" i="0">
                <a:solidFill>
                  <a:srgbClr val="0A332E"/>
                </a:solidFill>
              </a:defRPr>
            </a:pPr>
            <a:r>
              <a:rPr sz="1800" b="0" i="0">
                <a:solidFill>
                  <a:srgbClr val="0A332E"/>
                </a:solidFill>
              </a:rPr>
              <a:t>Substitute: v = 3.0 + (2.0)(4.0).</a:t>
            </a:r>
          </a:p>
        </p:txBody>
      </p:sp>
      <p:sp>
        <p:nvSpPr>
          <p:cNvPr id="15" name="step-label-3">
            <a:extLst>
              <a:ext uri="{FF2B5EF4-FFF2-40B4-BE49-F238E27FC236}">
                <a16:creationId xmlns:a16="http://schemas.microsoft.com/office/drawing/2014/main" id="{31D6D663-130F-4936-8611-73CE65DB3137}"/>
              </a:ext>
            </a:extLst>
          </p:cNvPr>
          <p:cNvSpPr>
            <a:spLocks noGrp="1"/>
          </p:cNvSpPr>
          <p:nvPr/>
        </p:nvSpPr>
        <p:spPr>
          <a:xfrm>
            <a:off x="714375" y="4591050"/>
            <a:ext cx="1047750" cy="381000"/>
          </a:xfrm>
          <a:prstGeom prst="rect">
            <a:avLst/>
          </a:prstGeom>
          <a:noFill/>
          <a:ln w="0">
            <a:noFill/>
            <a:prstDash val="solid"/>
          </a:ln>
        </p:spPr>
        <p:txBody>
          <a:bodyPr/>
          <a:lstStyle/>
          <a:p>
            <a:pPr algn="l">
              <a:defRPr sz="1800" b="1" i="0">
                <a:solidFill>
                  <a:srgbClr val="B83724"/>
                </a:solidFill>
              </a:defRPr>
            </a:pPr>
            <a:r>
              <a:rPr sz="1800" b="1" i="0">
                <a:solidFill>
                  <a:srgbClr val="B83724"/>
                </a:solidFill>
              </a:rPr>
              <a:t>Step 3</a:t>
            </a:r>
          </a:p>
        </p:txBody>
      </p:sp>
      <p:sp>
        <p:nvSpPr>
          <p:cNvPr id="16" name="rule-190-502">
            <a:extLst>
              <a:ext uri="{FF2B5EF4-FFF2-40B4-BE49-F238E27FC236}">
                <a16:creationId xmlns:a16="http://schemas.microsoft.com/office/drawing/2014/main" id="{7FA526CC-D3AB-4941-BC93-288D88F9C471}"/>
              </a:ext>
            </a:extLst>
          </p:cNvPr>
          <p:cNvSpPr>
            <a:spLocks noGrp="1"/>
          </p:cNvSpPr>
          <p:nvPr/>
        </p:nvSpPr>
        <p:spPr>
          <a:xfrm>
            <a:off x="1809750" y="4781550"/>
            <a:ext cx="381000" cy="19050"/>
          </a:xfrm>
          <a:prstGeom prst="rect">
            <a:avLst/>
          </a:prstGeom>
          <a:solidFill>
            <a:srgbClr val="B83724"/>
          </a:solidFill>
          <a:ln w="0">
            <a:noFill/>
            <a:prstDash val="solid"/>
          </a:ln>
        </p:spPr>
      </p:sp>
      <p:sp>
        <p:nvSpPr>
          <p:cNvPr id="17" name="step-text-3">
            <a:extLst>
              <a:ext uri="{FF2B5EF4-FFF2-40B4-BE49-F238E27FC236}">
                <a16:creationId xmlns:a16="http://schemas.microsoft.com/office/drawing/2014/main" id="{F6C53DDE-8AE6-4A0D-8A75-48DD295DFD4C}"/>
              </a:ext>
            </a:extLst>
          </p:cNvPr>
          <p:cNvSpPr>
            <a:spLocks noGrp="1"/>
          </p:cNvSpPr>
          <p:nvPr/>
        </p:nvSpPr>
        <p:spPr>
          <a:xfrm>
            <a:off x="2428875" y="4552950"/>
            <a:ext cx="8858250" cy="590550"/>
          </a:xfrm>
          <a:prstGeom prst="rect">
            <a:avLst/>
          </a:prstGeom>
          <a:noFill/>
          <a:ln w="0">
            <a:noFill/>
            <a:prstDash val="solid"/>
          </a:ln>
        </p:spPr>
        <p:txBody>
          <a:bodyPr/>
          <a:lstStyle/>
          <a:p>
            <a:pPr algn="l">
              <a:defRPr sz="1800" b="0" i="0">
                <a:solidFill>
                  <a:srgbClr val="0A332E"/>
                </a:solidFill>
              </a:defRPr>
            </a:pPr>
            <a:r>
              <a:rPr sz="1800" b="0" i="0">
                <a:solidFill>
                  <a:srgbClr val="0A332E"/>
                </a:solidFill>
              </a:rPr>
              <a:t>Calculate and include direction.</a:t>
            </a:r>
          </a:p>
        </p:txBody>
      </p:sp>
      <p:sp>
        <p:nvSpPr>
          <p:cNvPr id="18" name="answer-frame">
            <a:extLst>
              <a:ext uri="{FF2B5EF4-FFF2-40B4-BE49-F238E27FC236}">
                <a16:creationId xmlns:a16="http://schemas.microsoft.com/office/drawing/2014/main" id="{3CFA4BCB-9BAC-4B33-8AC3-FB564B3BEE66}"/>
              </a:ext>
            </a:extLst>
          </p:cNvPr>
          <p:cNvSpPr>
            <a:spLocks noGrp="1"/>
          </p:cNvSpPr>
          <p:nvPr/>
        </p:nvSpPr>
        <p:spPr>
          <a:xfrm>
            <a:off x="666750" y="5238750"/>
            <a:ext cx="10858500" cy="781050"/>
          </a:xfrm>
          <a:prstGeom prst="roundRect">
            <a:avLst>
              <a:gd name="adj" fmla="val 14634"/>
            </a:avLst>
          </a:prstGeom>
          <a:solidFill>
            <a:srgbClr val="0B342E"/>
          </a:solidFill>
          <a:ln w="0">
            <a:noFill/>
            <a:prstDash val="solid"/>
          </a:ln>
        </p:spPr>
      </p:sp>
      <p:sp>
        <p:nvSpPr>
          <p:cNvPr id="19" name="worked-answer">
            <a:extLst>
              <a:ext uri="{FF2B5EF4-FFF2-40B4-BE49-F238E27FC236}">
                <a16:creationId xmlns:a16="http://schemas.microsoft.com/office/drawing/2014/main" id="{E8212760-33F5-4190-AD99-D41457F1B0C0}"/>
              </a:ext>
            </a:extLst>
          </p:cNvPr>
          <p:cNvSpPr>
            <a:spLocks noGrp="1"/>
          </p:cNvSpPr>
          <p:nvPr/>
        </p:nvSpPr>
        <p:spPr>
          <a:xfrm>
            <a:off x="933450" y="5334000"/>
            <a:ext cx="10287000" cy="609600"/>
          </a:xfrm>
          <a:prstGeom prst="rect">
            <a:avLst/>
          </a:prstGeom>
          <a:noFill/>
          <a:ln w="0">
            <a:noFill/>
            <a:prstDash val="solid"/>
          </a:ln>
        </p:spPr>
        <p:txBody>
          <a:bodyPr/>
          <a:lstStyle/>
          <a:p>
            <a:pPr algn="l">
              <a:defRPr sz="1800" b="1" i="0">
                <a:solidFill>
                  <a:srgbClr val="F4F0E2"/>
                </a:solidFill>
              </a:defRPr>
            </a:pPr>
            <a:r>
              <a:rPr sz="1800" b="1" i="0">
                <a:solidFill>
                  <a:srgbClr val="F4F0E2"/>
                </a:solidFill>
              </a:rPr>
              <a:t>Answer: v = 11 m/s forward.</a:t>
            </a:r>
          </a:p>
        </p:txBody>
      </p:sp>
    </p:spTree>
    <p:extLst>
      <p:ext uri="{BB962C8B-B14F-4D97-AF65-F5344CB8AC3E}">
        <p14:creationId xmlns:p14="http://schemas.microsoft.com/office/powerpoint/2010/main" val="112605968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FCFAF1"/>
        </a:solidFill>
        <a:effectLst/>
      </p:bgPr>
    </p:bg>
    <p:spTree>
      <p:nvGrpSpPr>
        <p:cNvPr id="1" name=""/>
        <p:cNvGrpSpPr/>
        <p:nvPr/>
      </p:nvGrpSpPr>
      <p:grpSpPr>
        <a:xfrm>
          <a:off x="0" y="0"/>
          <a:ext cx="0" cy="0"/>
          <a:chOff x="0" y="0"/>
          <a:chExt cx="0" cy="0"/>
        </a:xfrm>
      </p:grpSpPr>
      <p:sp>
        <p:nvSpPr>
          <p:cNvPr id="20" name="group-label">
            <a:extLst>
              <a:ext uri="{FF2B5EF4-FFF2-40B4-BE49-F238E27FC236}">
                <a16:creationId xmlns:a16="http://schemas.microsoft.com/office/drawing/2014/main" id="{2CF7EDEC-F7A0-4648-A1CC-5725C9881DE1}"/>
              </a:ext>
            </a:extLst>
          </p:cNvPr>
          <p:cNvSpPr>
            <a:spLocks noGrp="1"/>
          </p:cNvSpPr>
          <p:nvPr/>
        </p:nvSpPr>
        <p:spPr>
          <a:xfrm>
            <a:off x="666750" y="266700"/>
            <a:ext cx="7239000" cy="285750"/>
          </a:xfrm>
          <a:prstGeom prst="rect">
            <a:avLst/>
          </a:prstGeom>
          <a:noFill/>
          <a:ln w="0">
            <a:noFill/>
            <a:prstDash val="solid"/>
          </a:ln>
        </p:spPr>
        <p:txBody>
          <a:bodyPr/>
          <a:lstStyle/>
          <a:p>
            <a:pPr algn="l">
              <a:defRPr sz="1650" b="1" i="0">
                <a:solidFill>
                  <a:srgbClr val="B83724"/>
                </a:solidFill>
              </a:defRPr>
            </a:pPr>
            <a:r>
              <a:rPr sz="1650" b="1" i="0">
                <a:solidFill>
                  <a:srgbClr val="B83724"/>
                </a:solidFill>
              </a:rPr>
              <a:t>AP1 · UNIT 1 · AP PHYSICS 1: ALGEBRA-BASED</a:t>
            </a:r>
          </a:p>
        </p:txBody>
      </p:sp>
      <p:sp>
        <p:nvSpPr>
          <p:cNvPr id="2" name="page-number">
            <a:extLst>
              <a:ext uri="{FF2B5EF4-FFF2-40B4-BE49-F238E27FC236}">
                <a16:creationId xmlns:a16="http://schemas.microsoft.com/office/drawing/2014/main" id="{2F4134B1-D479-475B-A53E-1B40260A0730}"/>
              </a:ext>
            </a:extLst>
          </p:cNvPr>
          <p:cNvSpPr>
            <a:spLocks noGrp="1"/>
          </p:cNvSpPr>
          <p:nvPr/>
        </p:nvSpPr>
        <p:spPr>
          <a:xfrm>
            <a:off x="10334625" y="266700"/>
            <a:ext cx="1190625" cy="285750"/>
          </a:xfrm>
          <a:prstGeom prst="rect">
            <a:avLst/>
          </a:prstGeom>
          <a:noFill/>
          <a:ln w="0">
            <a:noFill/>
            <a:prstDash val="solid"/>
          </a:ln>
        </p:spPr>
        <p:txBody>
          <a:bodyPr/>
          <a:lstStyle/>
          <a:p>
            <a:pPr algn="r">
              <a:defRPr sz="1650" b="1" i="0">
                <a:solidFill>
                  <a:srgbClr val="0A332E"/>
                </a:solidFill>
              </a:defRPr>
            </a:pPr>
            <a:r>
              <a:rPr lang="en-US" sz="1650" b="1" i="0">
                <a:solidFill>
                  <a:srgbClr val="0A332E"/>
                </a:solidFill>
              </a:rPr>
              <a:t>07 / 13</a:t>
            </a:r>
            <a:endParaRPr sz="1650" b="1" i="0">
              <a:solidFill>
                <a:srgbClr val="0A332E"/>
              </a:solidFill>
            </a:endParaRPr>
          </a:p>
        </p:txBody>
      </p:sp>
      <p:sp>
        <p:nvSpPr>
          <p:cNvPr id="3" name="rule-70-666">
            <a:extLst>
              <a:ext uri="{FF2B5EF4-FFF2-40B4-BE49-F238E27FC236}">
                <a16:creationId xmlns:a16="http://schemas.microsoft.com/office/drawing/2014/main" id="{32F251B4-9A88-4A5A-8B41-EF4BB9546F8E}"/>
              </a:ext>
            </a:extLst>
          </p:cNvPr>
          <p:cNvSpPr>
            <a:spLocks noGrp="1"/>
          </p:cNvSpPr>
          <p:nvPr/>
        </p:nvSpPr>
        <p:spPr>
          <a:xfrm>
            <a:off x="666750" y="6343650"/>
            <a:ext cx="10858500" cy="9525"/>
          </a:xfrm>
          <a:prstGeom prst="rect">
            <a:avLst/>
          </a:prstGeom>
          <a:solidFill>
            <a:srgbClr val="A9BBB4"/>
          </a:solidFill>
          <a:ln w="0">
            <a:noFill/>
            <a:prstDash val="solid"/>
          </a:ln>
        </p:spPr>
      </p:sp>
      <p:sp>
        <p:nvSpPr>
          <p:cNvPr id="4" name="course-footer">
            <a:extLst>
              <a:ext uri="{FF2B5EF4-FFF2-40B4-BE49-F238E27FC236}">
                <a16:creationId xmlns:a16="http://schemas.microsoft.com/office/drawing/2014/main" id="{EAAB6492-8F0B-42E5-8D66-E471CE3ED4E0}"/>
              </a:ext>
            </a:extLst>
          </p:cNvPr>
          <p:cNvSpPr>
            <a:spLocks noGrp="1"/>
          </p:cNvSpPr>
          <p:nvPr/>
        </p:nvSpPr>
        <p:spPr>
          <a:xfrm>
            <a:off x="666750" y="6429375"/>
            <a:ext cx="8572500" cy="266700"/>
          </a:xfrm>
          <a:prstGeom prst="rect">
            <a:avLst/>
          </a:prstGeom>
          <a:noFill/>
          <a:ln w="0">
            <a:noFill/>
            <a:prstDash val="solid"/>
          </a:ln>
        </p:spPr>
        <p:txBody>
          <a:bodyPr/>
          <a:lstStyle/>
          <a:p>
            <a:pPr algn="l">
              <a:defRPr sz="1650" b="1" i="0">
                <a:solidFill>
                  <a:srgbClr val="48635E"/>
                </a:solidFill>
              </a:defRPr>
            </a:pPr>
            <a:r>
              <a:rPr sz="1650" b="1" i="0">
                <a:solidFill>
                  <a:srgbClr val="48635E"/>
                </a:solidFill>
              </a:rPr>
              <a:t>GIOPHYSICS · COLLEGE BOARD AP PHYSICS · AP1-U1 · 10–15%</a:t>
            </a:r>
          </a:p>
        </p:txBody>
      </p:sp>
      <p:sp>
        <p:nvSpPr>
          <p:cNvPr id="5" name="slide-title">
            <a:extLst>
              <a:ext uri="{FF2B5EF4-FFF2-40B4-BE49-F238E27FC236}">
                <a16:creationId xmlns:a16="http://schemas.microsoft.com/office/drawing/2014/main" id="{34E1238C-D816-481A-B6A1-4DA2BF6932C2}"/>
              </a:ext>
            </a:extLst>
          </p:cNvPr>
          <p:cNvSpPr>
            <a:spLocks noGrp="1"/>
          </p:cNvSpPr>
          <p:nvPr/>
        </p:nvSpPr>
        <p:spPr>
          <a:xfrm>
            <a:off x="666750" y="685800"/>
            <a:ext cx="10858500" cy="952500"/>
          </a:xfrm>
          <a:prstGeom prst="rect">
            <a:avLst/>
          </a:prstGeom>
          <a:noFill/>
          <a:ln w="0">
            <a:noFill/>
            <a:prstDash val="solid"/>
          </a:ln>
        </p:spPr>
        <p:txBody>
          <a:bodyPr/>
          <a:lstStyle/>
          <a:p>
            <a:pPr algn="l">
              <a:defRPr sz="3600" b="1" i="0">
                <a:solidFill>
                  <a:srgbClr val="0A332E"/>
                </a:solidFill>
              </a:defRPr>
            </a:pPr>
            <a:r>
              <a:rPr sz="3600" b="1" i="0">
                <a:solidFill>
                  <a:srgbClr val="0A332E"/>
                </a:solidFill>
              </a:rPr>
              <a:t>Guided problem: finish the reasoning</a:t>
            </a:r>
          </a:p>
        </p:txBody>
      </p:sp>
      <p:sp>
        <p:nvSpPr>
          <p:cNvPr id="6" name="worked-label">
            <a:extLst>
              <a:ext uri="{FF2B5EF4-FFF2-40B4-BE49-F238E27FC236}">
                <a16:creationId xmlns:a16="http://schemas.microsoft.com/office/drawing/2014/main" id="{5D6C8EDD-BD6B-435D-A69D-77E0649252D9}"/>
              </a:ext>
            </a:extLst>
          </p:cNvPr>
          <p:cNvSpPr>
            <a:spLocks noGrp="1"/>
          </p:cNvSpPr>
          <p:nvPr/>
        </p:nvSpPr>
        <p:spPr>
          <a:xfrm>
            <a:off x="666750" y="1562100"/>
            <a:ext cx="10096500" cy="333375"/>
          </a:xfrm>
          <a:prstGeom prst="rect">
            <a:avLst/>
          </a:prstGeom>
          <a:noFill/>
          <a:ln w="0">
            <a:noFill/>
            <a:prstDash val="solid"/>
          </a:ln>
        </p:spPr>
        <p:txBody>
          <a:bodyPr/>
          <a:lstStyle/>
          <a:p>
            <a:pPr algn="l">
              <a:defRPr sz="1650" b="1" i="0">
                <a:solidFill>
                  <a:srgbClr val="B83724"/>
                </a:solidFill>
              </a:defRPr>
            </a:pPr>
            <a:r>
              <a:rPr sz="1650" b="1" i="0">
                <a:solidFill>
                  <a:srgbClr val="B83724"/>
                </a:solidFill>
              </a:rPr>
              <a:t>ALGEBRA-BASED · GUIDED WORKED PROBLEM · TRY EACH STEP BEFORE READING ON</a:t>
            </a:r>
          </a:p>
        </p:txBody>
      </p:sp>
      <p:sp>
        <p:nvSpPr>
          <p:cNvPr id="7" name="problem-frame">
            <a:extLst>
              <a:ext uri="{FF2B5EF4-FFF2-40B4-BE49-F238E27FC236}">
                <a16:creationId xmlns:a16="http://schemas.microsoft.com/office/drawing/2014/main" id="{145BEDC8-4330-4D9B-9649-014E30FA572E}"/>
              </a:ext>
            </a:extLst>
          </p:cNvPr>
          <p:cNvSpPr>
            <a:spLocks noGrp="1"/>
          </p:cNvSpPr>
          <p:nvPr/>
        </p:nvSpPr>
        <p:spPr>
          <a:xfrm>
            <a:off x="666750" y="2000250"/>
            <a:ext cx="10858500" cy="1000125"/>
          </a:xfrm>
          <a:prstGeom prst="roundRect">
            <a:avLst>
              <a:gd name="adj" fmla="val 11429"/>
            </a:avLst>
          </a:prstGeom>
          <a:solidFill>
            <a:srgbClr val="F4F0E2"/>
          </a:solidFill>
          <a:ln w="9525">
            <a:solidFill>
              <a:srgbClr val="A9BBB4"/>
            </a:solidFill>
            <a:prstDash val="solid"/>
          </a:ln>
        </p:spPr>
      </p:sp>
      <p:sp>
        <p:nvSpPr>
          <p:cNvPr id="8" name="problem-text">
            <a:extLst>
              <a:ext uri="{FF2B5EF4-FFF2-40B4-BE49-F238E27FC236}">
                <a16:creationId xmlns:a16="http://schemas.microsoft.com/office/drawing/2014/main" id="{807A6605-8561-4A36-A779-56A13ABA54D1}"/>
              </a:ext>
            </a:extLst>
          </p:cNvPr>
          <p:cNvSpPr>
            <a:spLocks noGrp="1"/>
          </p:cNvSpPr>
          <p:nvPr/>
        </p:nvSpPr>
        <p:spPr>
          <a:xfrm>
            <a:off x="904875" y="2190750"/>
            <a:ext cx="10382250" cy="685800"/>
          </a:xfrm>
          <a:prstGeom prst="rect">
            <a:avLst/>
          </a:prstGeom>
          <a:noFill/>
          <a:ln w="0">
            <a:noFill/>
            <a:prstDash val="solid"/>
          </a:ln>
        </p:spPr>
        <p:txBody>
          <a:bodyPr/>
          <a:lstStyle/>
          <a:p>
            <a:pPr algn="l">
              <a:defRPr sz="1875" b="1" i="0">
                <a:solidFill>
                  <a:srgbClr val="0A332E"/>
                </a:solidFill>
              </a:defRPr>
            </a:pPr>
            <a:r>
              <a:rPr sz="1875" b="1" i="0">
                <a:solidFill>
                  <a:srgbClr val="0A332E"/>
                </a:solidFill>
              </a:rPr>
              <a:t>A ball starts from rest and accelerates at 1.5 m/s² for 6.0 s. Find its displacement.</a:t>
            </a:r>
          </a:p>
        </p:txBody>
      </p:sp>
      <p:sp>
        <p:nvSpPr>
          <p:cNvPr id="9" name="step-label-1">
            <a:extLst>
              <a:ext uri="{FF2B5EF4-FFF2-40B4-BE49-F238E27FC236}">
                <a16:creationId xmlns:a16="http://schemas.microsoft.com/office/drawing/2014/main" id="{2183E1B5-A125-45F7-AE4F-78213E75E7F9}"/>
              </a:ext>
            </a:extLst>
          </p:cNvPr>
          <p:cNvSpPr>
            <a:spLocks noGrp="1"/>
          </p:cNvSpPr>
          <p:nvPr/>
        </p:nvSpPr>
        <p:spPr>
          <a:xfrm>
            <a:off x="714375" y="3219450"/>
            <a:ext cx="1047750" cy="381000"/>
          </a:xfrm>
          <a:prstGeom prst="rect">
            <a:avLst/>
          </a:prstGeom>
          <a:noFill/>
          <a:ln w="0">
            <a:noFill/>
            <a:prstDash val="solid"/>
          </a:ln>
        </p:spPr>
        <p:txBody>
          <a:bodyPr/>
          <a:lstStyle/>
          <a:p>
            <a:pPr algn="l">
              <a:defRPr sz="1800" b="1" i="0">
                <a:solidFill>
                  <a:srgbClr val="B83724"/>
                </a:solidFill>
              </a:defRPr>
            </a:pPr>
            <a:r>
              <a:rPr sz="1800" b="1" i="0">
                <a:solidFill>
                  <a:srgbClr val="B83724"/>
                </a:solidFill>
              </a:rPr>
              <a:t>Step 1</a:t>
            </a:r>
          </a:p>
        </p:txBody>
      </p:sp>
      <p:sp>
        <p:nvSpPr>
          <p:cNvPr id="10" name="rule-190-358">
            <a:extLst>
              <a:ext uri="{FF2B5EF4-FFF2-40B4-BE49-F238E27FC236}">
                <a16:creationId xmlns:a16="http://schemas.microsoft.com/office/drawing/2014/main" id="{94509953-D2C3-46C3-84D6-5C64EE49CCF8}"/>
              </a:ext>
            </a:extLst>
          </p:cNvPr>
          <p:cNvSpPr>
            <a:spLocks noGrp="1"/>
          </p:cNvSpPr>
          <p:nvPr/>
        </p:nvSpPr>
        <p:spPr>
          <a:xfrm>
            <a:off x="1809750" y="3409950"/>
            <a:ext cx="381000" cy="19050"/>
          </a:xfrm>
          <a:prstGeom prst="rect">
            <a:avLst/>
          </a:prstGeom>
          <a:solidFill>
            <a:srgbClr val="B83724"/>
          </a:solidFill>
          <a:ln w="0">
            <a:noFill/>
            <a:prstDash val="solid"/>
          </a:ln>
        </p:spPr>
      </p:sp>
      <p:sp>
        <p:nvSpPr>
          <p:cNvPr id="11" name="step-text-1">
            <a:extLst>
              <a:ext uri="{FF2B5EF4-FFF2-40B4-BE49-F238E27FC236}">
                <a16:creationId xmlns:a16="http://schemas.microsoft.com/office/drawing/2014/main" id="{E26B0ED6-8433-486A-A45B-2A540FE5E760}"/>
              </a:ext>
            </a:extLst>
          </p:cNvPr>
          <p:cNvSpPr>
            <a:spLocks noGrp="1"/>
          </p:cNvSpPr>
          <p:nvPr/>
        </p:nvSpPr>
        <p:spPr>
          <a:xfrm>
            <a:off x="2428875" y="3181350"/>
            <a:ext cx="8858250" cy="590550"/>
          </a:xfrm>
          <a:prstGeom prst="rect">
            <a:avLst/>
          </a:prstGeom>
          <a:noFill/>
          <a:ln w="0">
            <a:noFill/>
            <a:prstDash val="solid"/>
          </a:ln>
        </p:spPr>
        <p:txBody>
          <a:bodyPr/>
          <a:lstStyle/>
          <a:p>
            <a:pPr algn="l">
              <a:defRPr sz="1800" b="0" i="0">
                <a:solidFill>
                  <a:srgbClr val="0A332E"/>
                </a:solidFill>
              </a:defRPr>
            </a:pPr>
            <a:r>
              <a:rPr sz="1800" b="0" i="0">
                <a:solidFill>
                  <a:srgbClr val="0A332E"/>
                </a:solidFill>
              </a:rPr>
              <a:t>Δx = v₀t + ½at²</a:t>
            </a:r>
          </a:p>
        </p:txBody>
      </p:sp>
      <p:sp>
        <p:nvSpPr>
          <p:cNvPr id="12" name="step-label-2">
            <a:extLst>
              <a:ext uri="{FF2B5EF4-FFF2-40B4-BE49-F238E27FC236}">
                <a16:creationId xmlns:a16="http://schemas.microsoft.com/office/drawing/2014/main" id="{E63904DB-70B1-4065-86E7-4DDA3AEC4018}"/>
              </a:ext>
            </a:extLst>
          </p:cNvPr>
          <p:cNvSpPr>
            <a:spLocks noGrp="1"/>
          </p:cNvSpPr>
          <p:nvPr/>
        </p:nvSpPr>
        <p:spPr>
          <a:xfrm>
            <a:off x="714375" y="3905250"/>
            <a:ext cx="1047750" cy="381000"/>
          </a:xfrm>
          <a:prstGeom prst="rect">
            <a:avLst/>
          </a:prstGeom>
          <a:noFill/>
          <a:ln w="0">
            <a:noFill/>
            <a:prstDash val="solid"/>
          </a:ln>
        </p:spPr>
        <p:txBody>
          <a:bodyPr/>
          <a:lstStyle/>
          <a:p>
            <a:pPr algn="l">
              <a:defRPr sz="1800" b="1" i="0">
                <a:solidFill>
                  <a:srgbClr val="B83724"/>
                </a:solidFill>
              </a:defRPr>
            </a:pPr>
            <a:r>
              <a:rPr sz="1800" b="1" i="0">
                <a:solidFill>
                  <a:srgbClr val="B83724"/>
                </a:solidFill>
              </a:rPr>
              <a:t>Step 2</a:t>
            </a:r>
          </a:p>
        </p:txBody>
      </p:sp>
      <p:sp>
        <p:nvSpPr>
          <p:cNvPr id="13" name="rule-190-430">
            <a:extLst>
              <a:ext uri="{FF2B5EF4-FFF2-40B4-BE49-F238E27FC236}">
                <a16:creationId xmlns:a16="http://schemas.microsoft.com/office/drawing/2014/main" id="{4DDFBC83-A12A-434C-87FD-7B9F1B487412}"/>
              </a:ext>
            </a:extLst>
          </p:cNvPr>
          <p:cNvSpPr>
            <a:spLocks noGrp="1"/>
          </p:cNvSpPr>
          <p:nvPr/>
        </p:nvSpPr>
        <p:spPr>
          <a:xfrm>
            <a:off x="1809750" y="4095750"/>
            <a:ext cx="381000" cy="19050"/>
          </a:xfrm>
          <a:prstGeom prst="rect">
            <a:avLst/>
          </a:prstGeom>
          <a:solidFill>
            <a:srgbClr val="B83724"/>
          </a:solidFill>
          <a:ln w="0">
            <a:noFill/>
            <a:prstDash val="solid"/>
          </a:ln>
        </p:spPr>
      </p:sp>
      <p:sp>
        <p:nvSpPr>
          <p:cNvPr id="14" name="step-text-2">
            <a:extLst>
              <a:ext uri="{FF2B5EF4-FFF2-40B4-BE49-F238E27FC236}">
                <a16:creationId xmlns:a16="http://schemas.microsoft.com/office/drawing/2014/main" id="{D9B63BA6-A184-4203-BF90-2AF06CAC5CB9}"/>
              </a:ext>
            </a:extLst>
          </p:cNvPr>
          <p:cNvSpPr>
            <a:spLocks noGrp="1"/>
          </p:cNvSpPr>
          <p:nvPr/>
        </p:nvSpPr>
        <p:spPr>
          <a:xfrm>
            <a:off x="2428875" y="3867150"/>
            <a:ext cx="8858250" cy="590550"/>
          </a:xfrm>
          <a:prstGeom prst="rect">
            <a:avLst/>
          </a:prstGeom>
          <a:noFill/>
          <a:ln w="0">
            <a:noFill/>
            <a:prstDash val="solid"/>
          </a:ln>
        </p:spPr>
        <p:txBody>
          <a:bodyPr/>
          <a:lstStyle/>
          <a:p>
            <a:pPr algn="l">
              <a:defRPr sz="1800" b="0" i="0">
                <a:solidFill>
                  <a:srgbClr val="0A332E"/>
                </a:solidFill>
              </a:defRPr>
            </a:pPr>
            <a:r>
              <a:rPr sz="1800" b="0" i="0">
                <a:solidFill>
                  <a:srgbClr val="0A332E"/>
                </a:solidFill>
              </a:rPr>
              <a:t>Δx = 0 + 0.5(1.5)(6.0²)</a:t>
            </a:r>
          </a:p>
        </p:txBody>
      </p:sp>
      <p:sp>
        <p:nvSpPr>
          <p:cNvPr id="15" name="step-label-3">
            <a:extLst>
              <a:ext uri="{FF2B5EF4-FFF2-40B4-BE49-F238E27FC236}">
                <a16:creationId xmlns:a16="http://schemas.microsoft.com/office/drawing/2014/main" id="{4C90A671-B895-4935-B4D6-929DF96DEFCB}"/>
              </a:ext>
            </a:extLst>
          </p:cNvPr>
          <p:cNvSpPr>
            <a:spLocks noGrp="1"/>
          </p:cNvSpPr>
          <p:nvPr/>
        </p:nvSpPr>
        <p:spPr>
          <a:xfrm>
            <a:off x="714375" y="4591050"/>
            <a:ext cx="1047750" cy="381000"/>
          </a:xfrm>
          <a:prstGeom prst="rect">
            <a:avLst/>
          </a:prstGeom>
          <a:noFill/>
          <a:ln w="0">
            <a:noFill/>
            <a:prstDash val="solid"/>
          </a:ln>
        </p:spPr>
        <p:txBody>
          <a:bodyPr/>
          <a:lstStyle/>
          <a:p>
            <a:pPr algn="l">
              <a:defRPr sz="1800" b="1" i="0">
                <a:solidFill>
                  <a:srgbClr val="B83724"/>
                </a:solidFill>
              </a:defRPr>
            </a:pPr>
            <a:r>
              <a:rPr sz="1800" b="1" i="0">
                <a:solidFill>
                  <a:srgbClr val="B83724"/>
                </a:solidFill>
              </a:rPr>
              <a:t>Step 3</a:t>
            </a:r>
          </a:p>
        </p:txBody>
      </p:sp>
      <p:sp>
        <p:nvSpPr>
          <p:cNvPr id="16" name="rule-190-502">
            <a:extLst>
              <a:ext uri="{FF2B5EF4-FFF2-40B4-BE49-F238E27FC236}">
                <a16:creationId xmlns:a16="http://schemas.microsoft.com/office/drawing/2014/main" id="{900FE7DC-6200-40B2-93EC-28CAA59BFBD8}"/>
              </a:ext>
            </a:extLst>
          </p:cNvPr>
          <p:cNvSpPr>
            <a:spLocks noGrp="1"/>
          </p:cNvSpPr>
          <p:nvPr/>
        </p:nvSpPr>
        <p:spPr>
          <a:xfrm>
            <a:off x="1809750" y="4781550"/>
            <a:ext cx="381000" cy="19050"/>
          </a:xfrm>
          <a:prstGeom prst="rect">
            <a:avLst/>
          </a:prstGeom>
          <a:solidFill>
            <a:srgbClr val="B83724"/>
          </a:solidFill>
          <a:ln w="0">
            <a:noFill/>
            <a:prstDash val="solid"/>
          </a:ln>
        </p:spPr>
      </p:sp>
      <p:sp>
        <p:nvSpPr>
          <p:cNvPr id="17" name="step-text-3">
            <a:extLst>
              <a:ext uri="{FF2B5EF4-FFF2-40B4-BE49-F238E27FC236}">
                <a16:creationId xmlns:a16="http://schemas.microsoft.com/office/drawing/2014/main" id="{D72C8FAB-976E-4296-96AE-A32788E32C06}"/>
              </a:ext>
            </a:extLst>
          </p:cNvPr>
          <p:cNvSpPr>
            <a:spLocks noGrp="1"/>
          </p:cNvSpPr>
          <p:nvPr/>
        </p:nvSpPr>
        <p:spPr>
          <a:xfrm>
            <a:off x="2428875" y="4552950"/>
            <a:ext cx="8858250" cy="590550"/>
          </a:xfrm>
          <a:prstGeom prst="rect">
            <a:avLst/>
          </a:prstGeom>
          <a:noFill/>
          <a:ln w="0">
            <a:noFill/>
            <a:prstDash val="solid"/>
          </a:ln>
        </p:spPr>
        <p:txBody>
          <a:bodyPr/>
          <a:lstStyle/>
          <a:p>
            <a:pPr algn="l">
              <a:defRPr sz="1800" b="0" i="0">
                <a:solidFill>
                  <a:srgbClr val="0A332E"/>
                </a:solidFill>
              </a:defRPr>
            </a:pPr>
            <a:r>
              <a:rPr sz="1800" b="0" i="0">
                <a:solidFill>
                  <a:srgbClr val="0A332E"/>
                </a:solidFill>
              </a:rPr>
              <a:t>Check the direction, significant figures and physical meaning of the result.</a:t>
            </a:r>
          </a:p>
        </p:txBody>
      </p:sp>
      <p:sp>
        <p:nvSpPr>
          <p:cNvPr id="18" name="answer-frame">
            <a:extLst>
              <a:ext uri="{FF2B5EF4-FFF2-40B4-BE49-F238E27FC236}">
                <a16:creationId xmlns:a16="http://schemas.microsoft.com/office/drawing/2014/main" id="{4439D304-0C30-4D09-AA62-BE69311ACDCE}"/>
              </a:ext>
            </a:extLst>
          </p:cNvPr>
          <p:cNvSpPr>
            <a:spLocks noGrp="1"/>
          </p:cNvSpPr>
          <p:nvPr/>
        </p:nvSpPr>
        <p:spPr>
          <a:xfrm>
            <a:off x="666750" y="5238750"/>
            <a:ext cx="10858500" cy="781050"/>
          </a:xfrm>
          <a:prstGeom prst="roundRect">
            <a:avLst>
              <a:gd name="adj" fmla="val 14634"/>
            </a:avLst>
          </a:prstGeom>
          <a:solidFill>
            <a:srgbClr val="0B342E"/>
          </a:solidFill>
          <a:ln w="0">
            <a:noFill/>
            <a:prstDash val="solid"/>
          </a:ln>
        </p:spPr>
      </p:sp>
      <p:sp>
        <p:nvSpPr>
          <p:cNvPr id="19" name="worked-answer">
            <a:extLst>
              <a:ext uri="{FF2B5EF4-FFF2-40B4-BE49-F238E27FC236}">
                <a16:creationId xmlns:a16="http://schemas.microsoft.com/office/drawing/2014/main" id="{CF4B43A5-6B2B-4EA9-A33D-A79940A689EE}"/>
              </a:ext>
            </a:extLst>
          </p:cNvPr>
          <p:cNvSpPr>
            <a:spLocks noGrp="1"/>
          </p:cNvSpPr>
          <p:nvPr/>
        </p:nvSpPr>
        <p:spPr>
          <a:xfrm>
            <a:off x="933450" y="5334000"/>
            <a:ext cx="10287000" cy="609600"/>
          </a:xfrm>
          <a:prstGeom prst="rect">
            <a:avLst/>
          </a:prstGeom>
          <a:noFill/>
          <a:ln w="0">
            <a:noFill/>
            <a:prstDash val="solid"/>
          </a:ln>
        </p:spPr>
        <p:txBody>
          <a:bodyPr/>
          <a:lstStyle/>
          <a:p>
            <a:pPr algn="l">
              <a:defRPr sz="1800" b="1" i="0">
                <a:solidFill>
                  <a:srgbClr val="F4F0E2"/>
                </a:solidFill>
              </a:defRPr>
            </a:pPr>
            <a:r>
              <a:rPr sz="1800" b="1" i="0">
                <a:solidFill>
                  <a:srgbClr val="F4F0E2"/>
                </a:solidFill>
              </a:rPr>
              <a:t>Answer: Δx = 27 m.</a:t>
            </a:r>
          </a:p>
        </p:txBody>
      </p:sp>
    </p:spTree>
    <p:extLst>
      <p:ext uri="{BB962C8B-B14F-4D97-AF65-F5344CB8AC3E}">
        <p14:creationId xmlns:p14="http://schemas.microsoft.com/office/powerpoint/2010/main" val="17461642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0B342E"/>
        </a:solidFill>
        <a:effectLst/>
      </p:bgPr>
    </p:bg>
    <p:spTree>
      <p:nvGrpSpPr>
        <p:cNvPr id="1" name=""/>
        <p:cNvGrpSpPr/>
        <p:nvPr/>
      </p:nvGrpSpPr>
      <p:grpSpPr>
        <a:xfrm>
          <a:off x="0" y="0"/>
          <a:ext cx="0" cy="0"/>
          <a:chOff x="0" y="0"/>
          <a:chExt cx="0" cy="0"/>
        </a:xfrm>
      </p:grpSpPr>
      <p:sp>
        <p:nvSpPr>
          <p:cNvPr id="20" name="group-label">
            <a:extLst>
              <a:ext uri="{FF2B5EF4-FFF2-40B4-BE49-F238E27FC236}">
                <a16:creationId xmlns:a16="http://schemas.microsoft.com/office/drawing/2014/main" id="{FFCD35EA-B400-4058-BDA6-F19689E453CA}"/>
              </a:ext>
            </a:extLst>
          </p:cNvPr>
          <p:cNvSpPr>
            <a:spLocks noGrp="1"/>
          </p:cNvSpPr>
          <p:nvPr/>
        </p:nvSpPr>
        <p:spPr>
          <a:xfrm>
            <a:off x="666750" y="266700"/>
            <a:ext cx="7239000" cy="285750"/>
          </a:xfrm>
          <a:prstGeom prst="rect">
            <a:avLst/>
          </a:prstGeom>
          <a:noFill/>
          <a:ln w="0">
            <a:noFill/>
            <a:prstDash val="solid"/>
          </a:ln>
        </p:spPr>
        <p:txBody>
          <a:bodyPr/>
          <a:lstStyle/>
          <a:p>
            <a:pPr algn="l">
              <a:defRPr sz="1650" b="1" i="0">
                <a:solidFill>
                  <a:srgbClr val="F45B43"/>
                </a:solidFill>
              </a:defRPr>
            </a:pPr>
            <a:r>
              <a:rPr sz="1650" b="1" i="0">
                <a:solidFill>
                  <a:srgbClr val="F45B43"/>
                </a:solidFill>
              </a:rPr>
              <a:t>AP1 · UNIT 1 · AP PHYSICS 1: ALGEBRA-BASED</a:t>
            </a:r>
          </a:p>
        </p:txBody>
      </p:sp>
      <p:sp>
        <p:nvSpPr>
          <p:cNvPr id="2" name="page-number">
            <a:extLst>
              <a:ext uri="{FF2B5EF4-FFF2-40B4-BE49-F238E27FC236}">
                <a16:creationId xmlns:a16="http://schemas.microsoft.com/office/drawing/2014/main" id="{5BFEA2A9-2661-41F7-9DAF-34DF8A27FDC0}"/>
              </a:ext>
            </a:extLst>
          </p:cNvPr>
          <p:cNvSpPr>
            <a:spLocks noGrp="1"/>
          </p:cNvSpPr>
          <p:nvPr/>
        </p:nvSpPr>
        <p:spPr>
          <a:xfrm>
            <a:off x="10334625" y="266700"/>
            <a:ext cx="1190625" cy="285750"/>
          </a:xfrm>
          <a:prstGeom prst="rect">
            <a:avLst/>
          </a:prstGeom>
          <a:noFill/>
          <a:ln w="0">
            <a:noFill/>
            <a:prstDash val="solid"/>
          </a:ln>
        </p:spPr>
        <p:txBody>
          <a:bodyPr/>
          <a:lstStyle/>
          <a:p>
            <a:pPr algn="r">
              <a:defRPr sz="1650" b="1" i="0">
                <a:solidFill>
                  <a:srgbClr val="F4F0E2"/>
                </a:solidFill>
              </a:defRPr>
            </a:pPr>
            <a:r>
              <a:rPr lang="en-US" sz="1650" b="1" i="0">
                <a:solidFill>
                  <a:srgbClr val="F4F0E2"/>
                </a:solidFill>
              </a:rPr>
              <a:t>08 / 13</a:t>
            </a:r>
            <a:endParaRPr sz="1650" b="1" i="0">
              <a:solidFill>
                <a:srgbClr val="F4F0E2"/>
              </a:solidFill>
            </a:endParaRPr>
          </a:p>
        </p:txBody>
      </p:sp>
      <p:sp>
        <p:nvSpPr>
          <p:cNvPr id="3" name="rule-70-666">
            <a:extLst>
              <a:ext uri="{FF2B5EF4-FFF2-40B4-BE49-F238E27FC236}">
                <a16:creationId xmlns:a16="http://schemas.microsoft.com/office/drawing/2014/main" id="{5F6307C5-BB8A-4586-AB6C-8378BBA4C1A5}"/>
              </a:ext>
            </a:extLst>
          </p:cNvPr>
          <p:cNvSpPr>
            <a:spLocks noGrp="1"/>
          </p:cNvSpPr>
          <p:nvPr/>
        </p:nvSpPr>
        <p:spPr>
          <a:xfrm>
            <a:off x="666750" y="6343650"/>
            <a:ext cx="10858500" cy="9525"/>
          </a:xfrm>
          <a:prstGeom prst="rect">
            <a:avLst/>
          </a:prstGeom>
          <a:solidFill>
            <a:srgbClr val="47716A"/>
          </a:solidFill>
          <a:ln w="0">
            <a:noFill/>
            <a:prstDash val="solid"/>
          </a:ln>
        </p:spPr>
      </p:sp>
      <p:sp>
        <p:nvSpPr>
          <p:cNvPr id="4" name="course-footer">
            <a:extLst>
              <a:ext uri="{FF2B5EF4-FFF2-40B4-BE49-F238E27FC236}">
                <a16:creationId xmlns:a16="http://schemas.microsoft.com/office/drawing/2014/main" id="{38D58912-597E-4158-840D-871A284F4453}"/>
              </a:ext>
            </a:extLst>
          </p:cNvPr>
          <p:cNvSpPr>
            <a:spLocks noGrp="1"/>
          </p:cNvSpPr>
          <p:nvPr/>
        </p:nvSpPr>
        <p:spPr>
          <a:xfrm>
            <a:off x="666750" y="6429375"/>
            <a:ext cx="8572500" cy="266700"/>
          </a:xfrm>
          <a:prstGeom prst="rect">
            <a:avLst/>
          </a:prstGeom>
          <a:noFill/>
          <a:ln w="0">
            <a:noFill/>
            <a:prstDash val="solid"/>
          </a:ln>
        </p:spPr>
        <p:txBody>
          <a:bodyPr/>
          <a:lstStyle/>
          <a:p>
            <a:pPr algn="l">
              <a:defRPr sz="1650" b="1" i="0">
                <a:solidFill>
                  <a:srgbClr val="F4F0E2"/>
                </a:solidFill>
              </a:defRPr>
            </a:pPr>
            <a:r>
              <a:rPr sz="1650" b="1" i="0">
                <a:solidFill>
                  <a:srgbClr val="F4F0E2"/>
                </a:solidFill>
              </a:rPr>
              <a:t>GIOPHYSICS · COLLEGE BOARD AP PHYSICS · AP1-U1 · 10–15%</a:t>
            </a:r>
          </a:p>
        </p:txBody>
      </p:sp>
      <p:sp>
        <p:nvSpPr>
          <p:cNvPr id="5" name="slide-title">
            <a:extLst>
              <a:ext uri="{FF2B5EF4-FFF2-40B4-BE49-F238E27FC236}">
                <a16:creationId xmlns:a16="http://schemas.microsoft.com/office/drawing/2014/main" id="{24FEED4F-CAEA-4529-B197-D914135244C9}"/>
              </a:ext>
            </a:extLst>
          </p:cNvPr>
          <p:cNvSpPr>
            <a:spLocks noGrp="1"/>
          </p:cNvSpPr>
          <p:nvPr/>
        </p:nvSpPr>
        <p:spPr>
          <a:xfrm>
            <a:off x="666750" y="685800"/>
            <a:ext cx="10858500" cy="952500"/>
          </a:xfrm>
          <a:prstGeom prst="rect">
            <a:avLst/>
          </a:prstGeom>
          <a:noFill/>
          <a:ln w="0">
            <a:noFill/>
            <a:prstDash val="solid"/>
          </a:ln>
        </p:spPr>
        <p:txBody>
          <a:bodyPr/>
          <a:lstStyle/>
          <a:p>
            <a:endParaRPr/>
          </a:p>
        </p:txBody>
      </p:sp>
      <p:sp>
        <p:nvSpPr>
          <p:cNvPr id="6" name="activity-format">
            <a:extLst>
              <a:ext uri="{FF2B5EF4-FFF2-40B4-BE49-F238E27FC236}">
                <a16:creationId xmlns:a16="http://schemas.microsoft.com/office/drawing/2014/main" id="{C54FC418-D6EA-43B8-94B8-A14096C2517C}"/>
              </a:ext>
            </a:extLst>
          </p:cNvPr>
          <p:cNvSpPr>
            <a:spLocks noGrp="1"/>
          </p:cNvSpPr>
          <p:nvPr/>
        </p:nvSpPr>
        <p:spPr>
          <a:xfrm>
            <a:off x="666750" y="1600200"/>
            <a:ext cx="6667500" cy="323850"/>
          </a:xfrm>
          <a:prstGeom prst="rect">
            <a:avLst/>
          </a:prstGeom>
          <a:noFill/>
          <a:ln w="0">
            <a:noFill/>
            <a:prstDash val="solid"/>
          </a:ln>
        </p:spPr>
        <p:txBody>
          <a:bodyPr/>
          <a:lstStyle/>
          <a:p>
            <a:pPr algn="l">
              <a:defRPr sz="1650" b="1" i="0">
                <a:solidFill>
                  <a:srgbClr val="F45B43"/>
                </a:solidFill>
              </a:defRPr>
            </a:pPr>
            <a:r>
              <a:rPr sz="1650" b="1" i="0">
                <a:solidFill>
                  <a:srgbClr val="F45B43"/>
                </a:solidFill>
              </a:rPr>
              <a:t>CLASS ACTIVITY · AP SCIENCE-PRACTICE ACTIVITY</a:t>
            </a:r>
          </a:p>
        </p:txBody>
      </p:sp>
      <p:sp>
        <p:nvSpPr>
          <p:cNvPr id="7" name="materials-label">
            <a:extLst>
              <a:ext uri="{FF2B5EF4-FFF2-40B4-BE49-F238E27FC236}">
                <a16:creationId xmlns:a16="http://schemas.microsoft.com/office/drawing/2014/main" id="{927FEA33-3C10-4A17-A59C-74356C53C1C9}"/>
              </a:ext>
            </a:extLst>
          </p:cNvPr>
          <p:cNvSpPr>
            <a:spLocks noGrp="1"/>
          </p:cNvSpPr>
          <p:nvPr/>
        </p:nvSpPr>
        <p:spPr>
          <a:xfrm>
            <a:off x="666750" y="2190750"/>
            <a:ext cx="2571750" cy="323850"/>
          </a:xfrm>
          <a:prstGeom prst="rect">
            <a:avLst/>
          </a:prstGeom>
          <a:noFill/>
          <a:ln w="0">
            <a:noFill/>
            <a:prstDash val="solid"/>
          </a:ln>
        </p:spPr>
        <p:txBody>
          <a:bodyPr/>
          <a:lstStyle/>
          <a:p>
            <a:pPr algn="l">
              <a:defRPr sz="1650" b="1" i="0">
                <a:solidFill>
                  <a:srgbClr val="F45B43"/>
                </a:solidFill>
              </a:defRPr>
            </a:pPr>
            <a:r>
              <a:rPr sz="1650" b="1" i="0">
                <a:solidFill>
                  <a:srgbClr val="F45B43"/>
                </a:solidFill>
              </a:rPr>
              <a:t>YOU NEED</a:t>
            </a:r>
          </a:p>
        </p:txBody>
      </p:sp>
      <p:sp>
        <p:nvSpPr>
          <p:cNvPr id="8" name="materials">
            <a:extLst>
              <a:ext uri="{FF2B5EF4-FFF2-40B4-BE49-F238E27FC236}">
                <a16:creationId xmlns:a16="http://schemas.microsoft.com/office/drawing/2014/main" id="{D74AF125-AC83-4672-9F3B-82015B927C11}"/>
              </a:ext>
            </a:extLst>
          </p:cNvPr>
          <p:cNvSpPr>
            <a:spLocks noGrp="1"/>
          </p:cNvSpPr>
          <p:nvPr/>
        </p:nvSpPr>
        <p:spPr>
          <a:xfrm>
            <a:off x="666750" y="2667000"/>
            <a:ext cx="3429000" cy="1809750"/>
          </a:xfrm>
          <a:prstGeom prst="rect">
            <a:avLst/>
          </a:prstGeom>
          <a:noFill/>
          <a:ln w="0">
            <a:noFill/>
            <a:prstDash val="solid"/>
          </a:ln>
        </p:spPr>
        <p:txBody>
          <a:bodyPr/>
          <a:lstStyle/>
          <a:p>
            <a:pPr algn="l">
              <a:defRPr sz="1875" b="0" i="0">
                <a:solidFill>
                  <a:srgbClr val="F4F0E2"/>
                </a:solidFill>
              </a:defRPr>
            </a:pPr>
            <a:r>
              <a:rPr sz="1875" b="0" i="0">
                <a:solidFill>
                  <a:srgbClr val="F4F0E2"/>
                </a:solidFill>
              </a:rPr>
              <a:t>• editable slide • mini-whiteboards • calculator when useful</a:t>
            </a:r>
          </a:p>
        </p:txBody>
      </p:sp>
      <p:sp>
        <p:nvSpPr>
          <p:cNvPr id="9" name="activity-step-1">
            <a:extLst>
              <a:ext uri="{FF2B5EF4-FFF2-40B4-BE49-F238E27FC236}">
                <a16:creationId xmlns:a16="http://schemas.microsoft.com/office/drawing/2014/main" id="{556C9F5D-05BB-4BEA-BAF7-50B756AEA799}"/>
              </a:ext>
            </a:extLst>
          </p:cNvPr>
          <p:cNvSpPr>
            <a:spLocks noGrp="1"/>
          </p:cNvSpPr>
          <p:nvPr/>
        </p:nvSpPr>
        <p:spPr>
          <a:xfrm>
            <a:off x="4905375" y="2143125"/>
            <a:ext cx="514350" cy="514350"/>
          </a:xfrm>
          <a:prstGeom prst="ellipse">
            <a:avLst/>
          </a:prstGeom>
          <a:solidFill>
            <a:srgbClr val="F45B43"/>
          </a:solidFill>
          <a:ln w="0">
            <a:noFill/>
            <a:prstDash val="solid"/>
          </a:ln>
        </p:spPr>
      </p:sp>
      <p:sp>
        <p:nvSpPr>
          <p:cNvPr id="10" name="activity-step-number-1">
            <a:extLst>
              <a:ext uri="{FF2B5EF4-FFF2-40B4-BE49-F238E27FC236}">
                <a16:creationId xmlns:a16="http://schemas.microsoft.com/office/drawing/2014/main" id="{E25A13D7-D969-4FB8-8906-0867DE007AD9}"/>
              </a:ext>
            </a:extLst>
          </p:cNvPr>
          <p:cNvSpPr>
            <a:spLocks noGrp="1"/>
          </p:cNvSpPr>
          <p:nvPr/>
        </p:nvSpPr>
        <p:spPr>
          <a:xfrm>
            <a:off x="4905375" y="2209800"/>
            <a:ext cx="514350" cy="342900"/>
          </a:xfrm>
          <a:prstGeom prst="rect">
            <a:avLst/>
          </a:prstGeom>
          <a:noFill/>
          <a:ln w="0">
            <a:noFill/>
            <a:prstDash val="solid"/>
          </a:ln>
        </p:spPr>
        <p:txBody>
          <a:bodyPr/>
          <a:lstStyle/>
          <a:p>
            <a:pPr algn="ctr">
              <a:defRPr sz="1800" b="1" i="0">
                <a:solidFill>
                  <a:srgbClr val="0B342E"/>
                </a:solidFill>
              </a:defRPr>
            </a:pPr>
            <a:r>
              <a:rPr sz="1800" b="1" i="0">
                <a:solidFill>
                  <a:srgbClr val="0B342E"/>
                </a:solidFill>
              </a:rPr>
              <a:t>1</a:t>
            </a:r>
          </a:p>
        </p:txBody>
      </p:sp>
      <p:sp>
        <p:nvSpPr>
          <p:cNvPr id="11" name="activity-step-text-1">
            <a:extLst>
              <a:ext uri="{FF2B5EF4-FFF2-40B4-BE49-F238E27FC236}">
                <a16:creationId xmlns:a16="http://schemas.microsoft.com/office/drawing/2014/main" id="{B5181BFC-5392-49FD-B688-33304FBA9685}"/>
              </a:ext>
            </a:extLst>
          </p:cNvPr>
          <p:cNvSpPr>
            <a:spLocks noGrp="1"/>
          </p:cNvSpPr>
          <p:nvPr/>
        </p:nvSpPr>
        <p:spPr>
          <a:xfrm>
            <a:off x="5715000" y="2095500"/>
            <a:ext cx="5429250" cy="723900"/>
          </a:xfrm>
          <a:prstGeom prst="rect">
            <a:avLst/>
          </a:prstGeom>
          <a:noFill/>
          <a:ln w="0">
            <a:noFill/>
            <a:prstDash val="solid"/>
          </a:ln>
        </p:spPr>
        <p:txBody>
          <a:bodyPr/>
          <a:lstStyle/>
          <a:p>
            <a:pPr algn="l">
              <a:defRPr sz="2025" b="1" i="0">
                <a:solidFill>
                  <a:srgbClr val="F4F0E2"/>
                </a:solidFill>
              </a:defRPr>
            </a:pPr>
            <a:r>
              <a:rPr sz="2025" b="1" i="0">
                <a:solidFill>
                  <a:srgbClr val="F4F0E2"/>
                </a:solidFill>
              </a:rPr>
              <a:t>One student walks along a taped line while a partner records position each second.</a:t>
            </a:r>
          </a:p>
        </p:txBody>
      </p:sp>
      <p:sp>
        <p:nvSpPr>
          <p:cNvPr id="12" name="activity-step-2">
            <a:extLst>
              <a:ext uri="{FF2B5EF4-FFF2-40B4-BE49-F238E27FC236}">
                <a16:creationId xmlns:a16="http://schemas.microsoft.com/office/drawing/2014/main" id="{9AA2B1C8-ABB1-420B-AB31-CBD4DDDDFF1A}"/>
              </a:ext>
            </a:extLst>
          </p:cNvPr>
          <p:cNvSpPr>
            <a:spLocks noGrp="1"/>
          </p:cNvSpPr>
          <p:nvPr/>
        </p:nvSpPr>
        <p:spPr>
          <a:xfrm>
            <a:off x="4905375" y="3209925"/>
            <a:ext cx="514350" cy="514350"/>
          </a:xfrm>
          <a:prstGeom prst="ellipse">
            <a:avLst/>
          </a:prstGeom>
          <a:solidFill>
            <a:srgbClr val="F45B43"/>
          </a:solidFill>
          <a:ln w="0">
            <a:noFill/>
            <a:prstDash val="solid"/>
          </a:ln>
        </p:spPr>
      </p:sp>
      <p:sp>
        <p:nvSpPr>
          <p:cNvPr id="13" name="activity-step-number-2">
            <a:extLst>
              <a:ext uri="{FF2B5EF4-FFF2-40B4-BE49-F238E27FC236}">
                <a16:creationId xmlns:a16="http://schemas.microsoft.com/office/drawing/2014/main" id="{0BC7F760-8984-48C8-B383-017C8FE62680}"/>
              </a:ext>
            </a:extLst>
          </p:cNvPr>
          <p:cNvSpPr>
            <a:spLocks noGrp="1"/>
          </p:cNvSpPr>
          <p:nvPr/>
        </p:nvSpPr>
        <p:spPr>
          <a:xfrm>
            <a:off x="4905375" y="3276600"/>
            <a:ext cx="514350" cy="342900"/>
          </a:xfrm>
          <a:prstGeom prst="rect">
            <a:avLst/>
          </a:prstGeom>
          <a:noFill/>
          <a:ln w="0">
            <a:noFill/>
            <a:prstDash val="solid"/>
          </a:ln>
        </p:spPr>
        <p:txBody>
          <a:bodyPr/>
          <a:lstStyle/>
          <a:p>
            <a:pPr algn="ctr">
              <a:defRPr sz="1800" b="1" i="0">
                <a:solidFill>
                  <a:srgbClr val="0B342E"/>
                </a:solidFill>
              </a:defRPr>
            </a:pPr>
            <a:r>
              <a:rPr sz="1800" b="1" i="0">
                <a:solidFill>
                  <a:srgbClr val="0B342E"/>
                </a:solidFill>
              </a:rPr>
              <a:t>2</a:t>
            </a:r>
          </a:p>
        </p:txBody>
      </p:sp>
      <p:sp>
        <p:nvSpPr>
          <p:cNvPr id="14" name="activity-step-text-2">
            <a:extLst>
              <a:ext uri="{FF2B5EF4-FFF2-40B4-BE49-F238E27FC236}">
                <a16:creationId xmlns:a16="http://schemas.microsoft.com/office/drawing/2014/main" id="{F269E3B2-0259-4EDF-A2D6-7D3E4FD60F1E}"/>
              </a:ext>
            </a:extLst>
          </p:cNvPr>
          <p:cNvSpPr>
            <a:spLocks noGrp="1"/>
          </p:cNvSpPr>
          <p:nvPr/>
        </p:nvSpPr>
        <p:spPr>
          <a:xfrm>
            <a:off x="5715000" y="3162300"/>
            <a:ext cx="5429250" cy="723900"/>
          </a:xfrm>
          <a:prstGeom prst="rect">
            <a:avLst/>
          </a:prstGeom>
          <a:noFill/>
          <a:ln w="0">
            <a:noFill/>
            <a:prstDash val="solid"/>
          </a:ln>
        </p:spPr>
        <p:txBody>
          <a:bodyPr/>
          <a:lstStyle/>
          <a:p>
            <a:pPr algn="l">
              <a:defRPr sz="2025" b="1" i="0">
                <a:solidFill>
                  <a:srgbClr val="F4F0E2"/>
                </a:solidFill>
              </a:defRPr>
            </a:pPr>
            <a:r>
              <a:rPr sz="2025" b="1" i="0">
                <a:solidFill>
                  <a:srgbClr val="F4F0E2"/>
                </a:solidFill>
              </a:rPr>
              <a:t>Teams sketch position–time and velocity–time graphs.</a:t>
            </a:r>
          </a:p>
        </p:txBody>
      </p:sp>
      <p:sp>
        <p:nvSpPr>
          <p:cNvPr id="15" name="activity-step-3">
            <a:extLst>
              <a:ext uri="{FF2B5EF4-FFF2-40B4-BE49-F238E27FC236}">
                <a16:creationId xmlns:a16="http://schemas.microsoft.com/office/drawing/2014/main" id="{18C7025A-2E85-4FA2-9247-BEED53366725}"/>
              </a:ext>
            </a:extLst>
          </p:cNvPr>
          <p:cNvSpPr>
            <a:spLocks noGrp="1"/>
          </p:cNvSpPr>
          <p:nvPr/>
        </p:nvSpPr>
        <p:spPr>
          <a:xfrm>
            <a:off x="4905375" y="4276725"/>
            <a:ext cx="514350" cy="514350"/>
          </a:xfrm>
          <a:prstGeom prst="ellipse">
            <a:avLst/>
          </a:prstGeom>
          <a:solidFill>
            <a:srgbClr val="F45B43"/>
          </a:solidFill>
          <a:ln w="0">
            <a:noFill/>
            <a:prstDash val="solid"/>
          </a:ln>
        </p:spPr>
      </p:sp>
      <p:sp>
        <p:nvSpPr>
          <p:cNvPr id="16" name="activity-step-number-3">
            <a:extLst>
              <a:ext uri="{FF2B5EF4-FFF2-40B4-BE49-F238E27FC236}">
                <a16:creationId xmlns:a16="http://schemas.microsoft.com/office/drawing/2014/main" id="{58C1FFA3-5F7C-4DA8-9FE1-4BCAAF69E8E3}"/>
              </a:ext>
            </a:extLst>
          </p:cNvPr>
          <p:cNvSpPr>
            <a:spLocks noGrp="1"/>
          </p:cNvSpPr>
          <p:nvPr/>
        </p:nvSpPr>
        <p:spPr>
          <a:xfrm>
            <a:off x="4905375" y="4343400"/>
            <a:ext cx="514350" cy="342900"/>
          </a:xfrm>
          <a:prstGeom prst="rect">
            <a:avLst/>
          </a:prstGeom>
          <a:noFill/>
          <a:ln w="0">
            <a:noFill/>
            <a:prstDash val="solid"/>
          </a:ln>
        </p:spPr>
        <p:txBody>
          <a:bodyPr/>
          <a:lstStyle/>
          <a:p>
            <a:pPr algn="ctr">
              <a:defRPr sz="1800" b="1" i="0">
                <a:solidFill>
                  <a:srgbClr val="0B342E"/>
                </a:solidFill>
              </a:defRPr>
            </a:pPr>
            <a:r>
              <a:rPr sz="1800" b="1" i="0">
                <a:solidFill>
                  <a:srgbClr val="0B342E"/>
                </a:solidFill>
              </a:rPr>
              <a:t>3</a:t>
            </a:r>
          </a:p>
        </p:txBody>
      </p:sp>
      <p:sp>
        <p:nvSpPr>
          <p:cNvPr id="17" name="activity-step-text-3">
            <a:extLst>
              <a:ext uri="{FF2B5EF4-FFF2-40B4-BE49-F238E27FC236}">
                <a16:creationId xmlns:a16="http://schemas.microsoft.com/office/drawing/2014/main" id="{D7E48BD1-EAB6-4D1D-A248-9E7181381C0A}"/>
              </a:ext>
            </a:extLst>
          </p:cNvPr>
          <p:cNvSpPr>
            <a:spLocks noGrp="1"/>
          </p:cNvSpPr>
          <p:nvPr/>
        </p:nvSpPr>
        <p:spPr>
          <a:xfrm>
            <a:off x="5715000" y="4229100"/>
            <a:ext cx="5429250" cy="723900"/>
          </a:xfrm>
          <a:prstGeom prst="rect">
            <a:avLst/>
          </a:prstGeom>
          <a:noFill/>
          <a:ln w="0">
            <a:noFill/>
            <a:prstDash val="solid"/>
          </a:ln>
        </p:spPr>
        <p:txBody>
          <a:bodyPr/>
          <a:lstStyle/>
          <a:p>
            <a:pPr algn="l">
              <a:defRPr sz="2025" b="1" i="0">
                <a:solidFill>
                  <a:srgbClr val="F4F0E2"/>
                </a:solidFill>
              </a:defRPr>
            </a:pPr>
            <a:r>
              <a:rPr sz="2025" b="1" i="0">
                <a:solidFill>
                  <a:srgbClr val="F4F0E2"/>
                </a:solidFill>
              </a:rPr>
              <a:t>Compare graph features, not artistic style.</a:t>
            </a:r>
          </a:p>
        </p:txBody>
      </p:sp>
      <p:sp>
        <p:nvSpPr>
          <p:cNvPr id="18" name="rule-70-518">
            <a:extLst>
              <a:ext uri="{FF2B5EF4-FFF2-40B4-BE49-F238E27FC236}">
                <a16:creationId xmlns:a16="http://schemas.microsoft.com/office/drawing/2014/main" id="{5A6EF93D-6589-4FC6-A850-B3AC65A67887}"/>
              </a:ext>
            </a:extLst>
          </p:cNvPr>
          <p:cNvSpPr>
            <a:spLocks noGrp="1"/>
          </p:cNvSpPr>
          <p:nvPr/>
        </p:nvSpPr>
        <p:spPr>
          <a:xfrm>
            <a:off x="666750" y="4933950"/>
            <a:ext cx="10477500" cy="9525"/>
          </a:xfrm>
          <a:prstGeom prst="rect">
            <a:avLst/>
          </a:prstGeom>
          <a:solidFill>
            <a:srgbClr val="47716A"/>
          </a:solidFill>
          <a:ln w="0">
            <a:noFill/>
            <a:prstDash val="solid"/>
          </a:ln>
        </p:spPr>
      </p:sp>
      <p:sp>
        <p:nvSpPr>
          <p:cNvPr id="19" name="success-check">
            <a:extLst>
              <a:ext uri="{FF2B5EF4-FFF2-40B4-BE49-F238E27FC236}">
                <a16:creationId xmlns:a16="http://schemas.microsoft.com/office/drawing/2014/main" id="{E8EB23BD-E11F-41C0-AAE6-D96ECF9C5C96}"/>
              </a:ext>
            </a:extLst>
          </p:cNvPr>
          <p:cNvSpPr>
            <a:spLocks noGrp="1"/>
          </p:cNvSpPr>
          <p:nvPr/>
        </p:nvSpPr>
        <p:spPr>
          <a:xfrm>
            <a:off x="666750" y="5219700"/>
            <a:ext cx="10572750" cy="647700"/>
          </a:xfrm>
          <a:prstGeom prst="rect">
            <a:avLst/>
          </a:prstGeom>
          <a:noFill/>
          <a:ln w="0">
            <a:noFill/>
            <a:prstDash val="solid"/>
          </a:ln>
        </p:spPr>
        <p:txBody>
          <a:bodyPr/>
          <a:lstStyle/>
          <a:p>
            <a:pPr algn="l">
              <a:defRPr sz="1875" b="1" i="0">
                <a:solidFill>
                  <a:srgbClr val="F45B43"/>
                </a:solidFill>
              </a:defRPr>
            </a:pPr>
            <a:r>
              <a:rPr sz="1875" b="1" i="0">
                <a:solidFill>
                  <a:srgbClr val="F45B43"/>
                </a:solidFill>
              </a:rPr>
              <a:t>Success check: Every segment has a verbal motion description and labelled axes.</a:t>
            </a:r>
          </a:p>
        </p:txBody>
      </p:sp>
    </p:spTree>
    <p:extLst>
      <p:ext uri="{BB962C8B-B14F-4D97-AF65-F5344CB8AC3E}">
        <p14:creationId xmlns:p14="http://schemas.microsoft.com/office/powerpoint/2010/main" val="211364157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F45B43"/>
        </a:solidFill>
        <a:effectLst/>
      </p:bgPr>
    </p:bg>
    <p:spTree>
      <p:nvGrpSpPr>
        <p:cNvPr id="1" name=""/>
        <p:cNvGrpSpPr/>
        <p:nvPr/>
      </p:nvGrpSpPr>
      <p:grpSpPr>
        <a:xfrm>
          <a:off x="0" y="0"/>
          <a:ext cx="0" cy="0"/>
          <a:chOff x="0" y="0"/>
          <a:chExt cx="0" cy="0"/>
        </a:xfrm>
      </p:grpSpPr>
      <p:sp>
        <p:nvSpPr>
          <p:cNvPr id="11" name="group-label">
            <a:extLst>
              <a:ext uri="{FF2B5EF4-FFF2-40B4-BE49-F238E27FC236}">
                <a16:creationId xmlns:a16="http://schemas.microsoft.com/office/drawing/2014/main" id="{D942CF4B-2F0A-4FAA-8C90-15087622EE25}"/>
              </a:ext>
            </a:extLst>
          </p:cNvPr>
          <p:cNvSpPr>
            <a:spLocks noGrp="1"/>
          </p:cNvSpPr>
          <p:nvPr/>
        </p:nvSpPr>
        <p:spPr>
          <a:xfrm>
            <a:off x="666750" y="266700"/>
            <a:ext cx="7239000" cy="285750"/>
          </a:xfrm>
          <a:prstGeom prst="rect">
            <a:avLst/>
          </a:prstGeom>
          <a:noFill/>
          <a:ln w="0">
            <a:noFill/>
            <a:prstDash val="solid"/>
          </a:ln>
        </p:spPr>
        <p:txBody>
          <a:bodyPr/>
          <a:lstStyle/>
          <a:p>
            <a:pPr algn="l">
              <a:defRPr sz="1650" b="1" i="0">
                <a:solidFill>
                  <a:srgbClr val="0B342E"/>
                </a:solidFill>
              </a:defRPr>
            </a:pPr>
            <a:r>
              <a:rPr sz="1650" b="1" i="0">
                <a:solidFill>
                  <a:srgbClr val="0B342E"/>
                </a:solidFill>
              </a:rPr>
              <a:t>AP1 · UNIT 1 · AP PHYSICS 1: ALGEBRA-BASED</a:t>
            </a:r>
          </a:p>
        </p:txBody>
      </p:sp>
      <p:sp>
        <p:nvSpPr>
          <p:cNvPr id="2" name="page-number">
            <a:extLst>
              <a:ext uri="{FF2B5EF4-FFF2-40B4-BE49-F238E27FC236}">
                <a16:creationId xmlns:a16="http://schemas.microsoft.com/office/drawing/2014/main" id="{F60F8AEE-515D-45B8-8AD2-FB2C2A67D7E2}"/>
              </a:ext>
            </a:extLst>
          </p:cNvPr>
          <p:cNvSpPr>
            <a:spLocks noGrp="1"/>
          </p:cNvSpPr>
          <p:nvPr/>
        </p:nvSpPr>
        <p:spPr>
          <a:xfrm>
            <a:off x="10334625" y="266700"/>
            <a:ext cx="1190625" cy="285750"/>
          </a:xfrm>
          <a:prstGeom prst="rect">
            <a:avLst/>
          </a:prstGeom>
          <a:noFill/>
          <a:ln w="0">
            <a:noFill/>
            <a:prstDash val="solid"/>
          </a:ln>
        </p:spPr>
        <p:txBody>
          <a:bodyPr/>
          <a:lstStyle/>
          <a:p>
            <a:pPr algn="r">
              <a:defRPr sz="1650" b="1" i="0">
                <a:solidFill>
                  <a:srgbClr val="0B342E"/>
                </a:solidFill>
              </a:defRPr>
            </a:pPr>
            <a:r>
              <a:rPr lang="en-US" sz="1650" b="1" i="0">
                <a:solidFill>
                  <a:srgbClr val="0B342E"/>
                </a:solidFill>
              </a:rPr>
              <a:t>09 / 13</a:t>
            </a:r>
            <a:endParaRPr sz="1650" b="1" i="0">
              <a:solidFill>
                <a:srgbClr val="0B342E"/>
              </a:solidFill>
            </a:endParaRPr>
          </a:p>
        </p:txBody>
      </p:sp>
      <p:sp>
        <p:nvSpPr>
          <p:cNvPr id="3" name="rule-70-666">
            <a:extLst>
              <a:ext uri="{FF2B5EF4-FFF2-40B4-BE49-F238E27FC236}">
                <a16:creationId xmlns:a16="http://schemas.microsoft.com/office/drawing/2014/main" id="{859F6E5F-586B-43D6-B991-BE82389E72CA}"/>
              </a:ext>
            </a:extLst>
          </p:cNvPr>
          <p:cNvSpPr>
            <a:spLocks noGrp="1"/>
          </p:cNvSpPr>
          <p:nvPr/>
        </p:nvSpPr>
        <p:spPr>
          <a:xfrm>
            <a:off x="666750" y="6343650"/>
            <a:ext cx="10858500" cy="9525"/>
          </a:xfrm>
          <a:prstGeom prst="rect">
            <a:avLst/>
          </a:prstGeom>
          <a:solidFill>
            <a:srgbClr val="0B342E"/>
          </a:solidFill>
          <a:ln w="0">
            <a:noFill/>
            <a:prstDash val="solid"/>
          </a:ln>
        </p:spPr>
      </p:sp>
      <p:sp>
        <p:nvSpPr>
          <p:cNvPr id="4" name="course-footer">
            <a:extLst>
              <a:ext uri="{FF2B5EF4-FFF2-40B4-BE49-F238E27FC236}">
                <a16:creationId xmlns:a16="http://schemas.microsoft.com/office/drawing/2014/main" id="{790D2BE5-56E7-4023-BC84-145FAEAFB7D7}"/>
              </a:ext>
            </a:extLst>
          </p:cNvPr>
          <p:cNvSpPr>
            <a:spLocks noGrp="1"/>
          </p:cNvSpPr>
          <p:nvPr/>
        </p:nvSpPr>
        <p:spPr>
          <a:xfrm>
            <a:off x="666750" y="6429375"/>
            <a:ext cx="8572500" cy="266700"/>
          </a:xfrm>
          <a:prstGeom prst="rect">
            <a:avLst/>
          </a:prstGeom>
          <a:noFill/>
          <a:ln w="0">
            <a:noFill/>
            <a:prstDash val="solid"/>
          </a:ln>
        </p:spPr>
        <p:txBody>
          <a:bodyPr/>
          <a:lstStyle/>
          <a:p>
            <a:pPr algn="l">
              <a:defRPr sz="1650" b="1" i="0">
                <a:solidFill>
                  <a:srgbClr val="0B342E"/>
                </a:solidFill>
              </a:defRPr>
            </a:pPr>
            <a:r>
              <a:rPr sz="1650" b="1" i="0">
                <a:solidFill>
                  <a:srgbClr val="0B342E"/>
                </a:solidFill>
              </a:rPr>
              <a:t>GIOPHYSICS · COLLEGE BOARD AP PHYSICS · AP1-U1 · 10–15%</a:t>
            </a:r>
          </a:p>
        </p:txBody>
      </p:sp>
      <p:sp>
        <p:nvSpPr>
          <p:cNvPr id="5" name="misconception-label">
            <a:extLst>
              <a:ext uri="{FF2B5EF4-FFF2-40B4-BE49-F238E27FC236}">
                <a16:creationId xmlns:a16="http://schemas.microsoft.com/office/drawing/2014/main" id="{BB0C5EC9-6891-4091-A798-1D1B29FBE0B4}"/>
              </a:ext>
            </a:extLst>
          </p:cNvPr>
          <p:cNvSpPr>
            <a:spLocks noGrp="1"/>
          </p:cNvSpPr>
          <p:nvPr/>
        </p:nvSpPr>
        <p:spPr>
          <a:xfrm>
            <a:off x="666750" y="666750"/>
            <a:ext cx="8096250" cy="342900"/>
          </a:xfrm>
          <a:prstGeom prst="rect">
            <a:avLst/>
          </a:prstGeom>
          <a:noFill/>
          <a:ln w="0">
            <a:noFill/>
            <a:prstDash val="solid"/>
          </a:ln>
        </p:spPr>
        <p:txBody>
          <a:bodyPr/>
          <a:lstStyle/>
          <a:p>
            <a:pPr algn="l">
              <a:defRPr sz="1650" b="1" i="0">
                <a:solidFill>
                  <a:srgbClr val="0B342E"/>
                </a:solidFill>
              </a:defRPr>
            </a:pPr>
            <a:r>
              <a:rPr sz="1650" b="1" i="0">
                <a:solidFill>
                  <a:srgbClr val="0B342E"/>
                </a:solidFill>
              </a:rPr>
              <a:t>MISCONCEPTION SHOWDOWN · SPOT THE MISTAKE</a:t>
            </a:r>
          </a:p>
        </p:txBody>
      </p:sp>
      <p:sp>
        <p:nvSpPr>
          <p:cNvPr id="6" name="misconception-claim">
            <a:extLst>
              <a:ext uri="{FF2B5EF4-FFF2-40B4-BE49-F238E27FC236}">
                <a16:creationId xmlns:a16="http://schemas.microsoft.com/office/drawing/2014/main" id="{BBBD15CC-C166-4B42-BF48-BE9021A0AD83}"/>
              </a:ext>
            </a:extLst>
          </p:cNvPr>
          <p:cNvSpPr>
            <a:spLocks noGrp="1"/>
          </p:cNvSpPr>
          <p:nvPr/>
        </p:nvSpPr>
        <p:spPr>
          <a:xfrm>
            <a:off x="666750" y="1285875"/>
            <a:ext cx="10668000" cy="1381125"/>
          </a:xfrm>
          <a:prstGeom prst="rect">
            <a:avLst/>
          </a:prstGeom>
          <a:noFill/>
          <a:ln w="0">
            <a:noFill/>
            <a:prstDash val="solid"/>
          </a:ln>
        </p:spPr>
        <p:txBody>
          <a:bodyPr/>
          <a:lstStyle/>
          <a:p>
            <a:pPr algn="l">
              <a:defRPr sz="3600" b="1" i="0">
                <a:solidFill>
                  <a:srgbClr val="0B342E"/>
                </a:solidFill>
              </a:defRPr>
            </a:pPr>
            <a:r>
              <a:rPr sz="3600" b="1" i="0">
                <a:solidFill>
                  <a:srgbClr val="0B342E"/>
                </a:solidFill>
              </a:rPr>
              <a:t>“Negative acceleration always means an object is slowing down.”</a:t>
            </a:r>
          </a:p>
        </p:txBody>
      </p:sp>
      <p:sp>
        <p:nvSpPr>
          <p:cNvPr id="7" name="correction-frame">
            <a:extLst>
              <a:ext uri="{FF2B5EF4-FFF2-40B4-BE49-F238E27FC236}">
                <a16:creationId xmlns:a16="http://schemas.microsoft.com/office/drawing/2014/main" id="{53AC08CB-E90C-4EDC-8EE5-AC7E3BDC1B65}"/>
              </a:ext>
            </a:extLst>
          </p:cNvPr>
          <p:cNvSpPr>
            <a:spLocks noGrp="1"/>
          </p:cNvSpPr>
          <p:nvPr/>
        </p:nvSpPr>
        <p:spPr>
          <a:xfrm>
            <a:off x="666750" y="3048000"/>
            <a:ext cx="10858500" cy="857250"/>
          </a:xfrm>
          <a:prstGeom prst="roundRect">
            <a:avLst>
              <a:gd name="adj" fmla="val 13333"/>
            </a:avLst>
          </a:prstGeom>
          <a:solidFill>
            <a:srgbClr val="0B342E"/>
          </a:solidFill>
          <a:ln w="0">
            <a:noFill/>
            <a:prstDash val="solid"/>
          </a:ln>
        </p:spPr>
      </p:sp>
      <p:sp>
        <p:nvSpPr>
          <p:cNvPr id="8" name="correction">
            <a:extLst>
              <a:ext uri="{FF2B5EF4-FFF2-40B4-BE49-F238E27FC236}">
                <a16:creationId xmlns:a16="http://schemas.microsoft.com/office/drawing/2014/main" id="{F871CD97-5107-466A-95B4-EF2BA59F8A56}"/>
              </a:ext>
            </a:extLst>
          </p:cNvPr>
          <p:cNvSpPr>
            <a:spLocks noGrp="1"/>
          </p:cNvSpPr>
          <p:nvPr/>
        </p:nvSpPr>
        <p:spPr>
          <a:xfrm>
            <a:off x="952500" y="3238500"/>
            <a:ext cx="10287000" cy="552450"/>
          </a:xfrm>
          <a:prstGeom prst="rect">
            <a:avLst/>
          </a:prstGeom>
          <a:noFill/>
          <a:ln w="0">
            <a:noFill/>
            <a:prstDash val="solid"/>
          </a:ln>
        </p:spPr>
        <p:txBody>
          <a:bodyPr/>
          <a:lstStyle/>
          <a:p>
            <a:pPr algn="ctr">
              <a:defRPr sz="2100" b="1" i="0">
                <a:solidFill>
                  <a:srgbClr val="F4F0E2"/>
                </a:solidFill>
              </a:defRPr>
            </a:pPr>
            <a:r>
              <a:rPr sz="2100" b="1" i="0">
                <a:solidFill>
                  <a:srgbClr val="F4F0E2"/>
                </a:solidFill>
              </a:rPr>
              <a:t>An object slows only when acceleration opposes velocity; matching signs make speed increase.</a:t>
            </a:r>
          </a:p>
        </p:txBody>
      </p:sp>
      <p:sp>
        <p:nvSpPr>
          <p:cNvPr id="9" name="humor-line">
            <a:extLst>
              <a:ext uri="{FF2B5EF4-FFF2-40B4-BE49-F238E27FC236}">
                <a16:creationId xmlns:a16="http://schemas.microsoft.com/office/drawing/2014/main" id="{773D5BDE-6E09-462B-B059-D6257569FE18}"/>
              </a:ext>
            </a:extLst>
          </p:cNvPr>
          <p:cNvSpPr>
            <a:spLocks noGrp="1"/>
          </p:cNvSpPr>
          <p:nvPr/>
        </p:nvSpPr>
        <p:spPr>
          <a:xfrm>
            <a:off x="1238250" y="4324350"/>
            <a:ext cx="9715500" cy="723900"/>
          </a:xfrm>
          <a:prstGeom prst="rect">
            <a:avLst/>
          </a:prstGeom>
          <a:noFill/>
          <a:ln w="0">
            <a:noFill/>
            <a:prstDash val="solid"/>
          </a:ln>
        </p:spPr>
        <p:txBody>
          <a:bodyPr/>
          <a:lstStyle/>
          <a:p>
            <a:pPr algn="ctr">
              <a:defRPr sz="1950" b="0" i="1">
                <a:solidFill>
                  <a:srgbClr val="0B342E"/>
                </a:solidFill>
              </a:defRPr>
            </a:pPr>
            <a:r>
              <a:rPr sz="1950" b="0" i="1">
                <a:solidFill>
                  <a:srgbClr val="0B342E"/>
                </a:solidFill>
              </a:rPr>
              <a:t>The minus sign is a direction label, not a tiny brake pedal.</a:t>
            </a:r>
          </a:p>
        </p:txBody>
      </p:sp>
      <p:sp>
        <p:nvSpPr>
          <p:cNvPr id="10" name="misconception-check">
            <a:extLst>
              <a:ext uri="{FF2B5EF4-FFF2-40B4-BE49-F238E27FC236}">
                <a16:creationId xmlns:a16="http://schemas.microsoft.com/office/drawing/2014/main" id="{4575B0E0-A3F6-4DBF-A740-09069E821D14}"/>
              </a:ext>
            </a:extLst>
          </p:cNvPr>
          <p:cNvSpPr>
            <a:spLocks noGrp="1"/>
          </p:cNvSpPr>
          <p:nvPr/>
        </p:nvSpPr>
        <p:spPr>
          <a:xfrm>
            <a:off x="952500" y="5286375"/>
            <a:ext cx="10287000" cy="609600"/>
          </a:xfrm>
          <a:prstGeom prst="rect">
            <a:avLst/>
          </a:prstGeom>
          <a:noFill/>
          <a:ln w="0">
            <a:noFill/>
            <a:prstDash val="solid"/>
          </a:ln>
        </p:spPr>
        <p:txBody>
          <a:bodyPr/>
          <a:lstStyle/>
          <a:p>
            <a:pPr algn="ctr">
              <a:defRPr sz="1875" b="1" i="0">
                <a:solidFill>
                  <a:srgbClr val="0B342E"/>
                </a:solidFill>
              </a:defRPr>
            </a:pPr>
            <a:r>
              <a:rPr sz="1875" b="1" i="0">
                <a:solidFill>
                  <a:srgbClr val="0B342E"/>
                </a:solidFill>
              </a:rPr>
              <a:t>Mini-whiteboard: Give one sign pair that speeds an object up.</a:t>
            </a:r>
          </a:p>
        </p:txBody>
      </p:sp>
    </p:spTree>
    <p:extLst>
      <p:ext uri="{BB962C8B-B14F-4D97-AF65-F5344CB8AC3E}">
        <p14:creationId xmlns:p14="http://schemas.microsoft.com/office/powerpoint/2010/main" val="1489303389"/>
      </p:ext>
    </p:extLst>
  </p:cSld>
  <p:clrMapOvr>
    <a:masterClrMapping/>
  </p:clrMapOvr>
</p:sld>
</file>

<file path=ppt/theme/theme1.xml><?xml version="1.0" encoding="utf-8"?>
<a:theme xmlns:a="http://schemas.openxmlformats.org/drawingml/2006/main" name="ChatGPT">
  <a:themeElements>
    <a:clrScheme name="ChatGPT">
      <a:dk1>
        <a:srgbClr val="000000"/>
      </a:dk1>
      <a:lt1>
        <a:srgbClr val="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Calibri Light"/>
        <a:ea typeface="Calibri Light"/>
        <a:cs typeface="Calibri Light"/>
      </a:majorFont>
      <a:minorFont>
        <a:latin typeface="Calibri"/>
        <a:ea typeface="Calibri"/>
        <a:cs typeface="Calibri"/>
      </a:minorFont>
    </a:fontScheme>
    <a:fmtScheme name="ChatGPT">
      <a:fillStyleLst>
        <a:solidFill>
          <a:schemeClr val="phClr"/>
        </a:solidFill>
        <a:gradFill>
          <a:gsLst>
            <a:gs pos="0">
              <a:schemeClr val="phClr">
                <a:tint val="67000"/>
                <a:lumMod val="110000"/>
                <a:satMod val="105000"/>
              </a:schemeClr>
            </a:gs>
            <a:gs pos="50000">
              <a:schemeClr val="phClr">
                <a:tint val="73000"/>
                <a:lumMod val="105000"/>
                <a:satMod val="103000"/>
              </a:schemeClr>
            </a:gs>
            <a:gs pos="100000">
              <a:schemeClr val="phClr">
                <a:tint val="81000"/>
                <a:lumMod val="105000"/>
                <a:satMod val="109000"/>
              </a:schemeClr>
            </a:gs>
          </a:gsLst>
          <a:lin ang="5400000" scaled="0"/>
        </a:gradFill>
        <a:gradFill>
          <a:gsLst>
            <a:gs pos="0">
              <a:schemeClr val="phClr">
                <a:tint val="94000"/>
                <a:lumMod val="102000"/>
                <a:satMod val="103000"/>
              </a:schemeClr>
            </a:gs>
            <a:gs pos="50000">
              <a:schemeClr val="phClr">
                <a:shade val="100000"/>
                <a:lumMod val="100000"/>
                <a:satMod val="110000"/>
              </a:schemeClr>
            </a:gs>
            <a:gs pos="100000">
              <a:schemeClr val="phClr">
                <a:shade val="78000"/>
                <a:lumMod val="99000"/>
                <a:satMod val="120000"/>
              </a:schemeClr>
            </a:gs>
          </a:gsLst>
          <a:lin ang="5400000" scaled="0"/>
        </a:gradFill>
      </a:fillStyleLst>
      <a:lnStyleLst>
        <a:ln w="12700">
          <a:solidFill>
            <a:schemeClr val="phClr"/>
          </a:solidFill>
          <a:prstDash val="solid"/>
        </a:ln>
        <a:ln w="19050">
          <a:solidFill>
            <a:schemeClr val="phClr"/>
          </a:solidFill>
          <a:prstDash val="solid"/>
        </a:ln>
        <a:ln w="25400">
          <a:solidFill>
            <a:schemeClr val="phClr"/>
          </a:solidFill>
          <a:prstDash val="solid"/>
        </a:ln>
      </a:lnStyleLst>
      <a:effectStyleLst>
        <a:effectStyle>
          <a:effectLst/>
        </a:effectStyle>
        <a:effectStyle>
          <a:effectLst/>
        </a:effectStyle>
        <a:effectStyle>
          <a:effectLst>
            <a:outerShdw blurRad="57150" dist="19050" dir="5400000">
              <a:srgbClr val="000000">
                <a:alpha val="16000"/>
              </a:srgbClr>
            </a:outerShdw>
          </a:effectLst>
        </a:effectStyle>
        <a:effectStyle>
          <a:effectLst>
            <a:outerShdw blurRad="19050" dist="9525" dir="5400000">
              <a:srgbClr val="000000">
                <a:alpha val="6000"/>
              </a:srgbClr>
            </a:outerShdw>
          </a:effectLst>
        </a:effectStyle>
        <a:effectStyle>
          <a:effectLst>
            <a:outerShdw blurRad="28575" dist="9525" dir="5400000">
              <a:srgbClr val="000000">
                <a:alpha val="8000"/>
              </a:srgbClr>
            </a:outerShdw>
          </a:effectLst>
        </a:effectStyle>
        <a:effectStyle>
          <a:effectLst>
            <a:outerShdw blurRad="57150" dist="19050" dir="5400000">
              <a:srgbClr val="000000">
                <a:alpha val="10000"/>
              </a:srgbClr>
            </a:outerShdw>
          </a:effectLst>
        </a:effectStyle>
        <a:effectStyle>
          <a:effectLst>
            <a:outerShdw blurRad="114300" dist="38100" dir="5400000">
              <a:srgbClr val="000000">
                <a:alpha val="12000"/>
              </a:srgbClr>
            </a:outerShdw>
          </a:effectLst>
        </a:effectStyle>
        <a:effectStyle>
          <a:effectLst>
            <a:outerShdw blurRad="171450" dist="57150" dir="5400000">
              <a:srgbClr val="000000">
                <a:alpha val="16000"/>
              </a:srgbClr>
            </a:outerShdw>
          </a:effectLst>
        </a:effectStyle>
        <a:effectStyle>
          <a:effectLst>
            <a:outerShdw blurRad="266700" dist="95250" dir="5400000">
              <a:srgbClr val="000000">
                <a:alpha val="24000"/>
              </a:srgbClr>
            </a:outerShdw>
          </a:effectLst>
        </a:effectStyle>
      </a:effectStyleLst>
      <a:bgFillStyleLst>
        <a:solidFill>
          <a:schemeClr val="phClr"/>
        </a:solidFill>
        <a:solidFill>
          <a:schemeClr val="phClr">
            <a:tint val="95000"/>
            <a:satMod val="170000"/>
          </a:schemeClr>
        </a:solidFill>
        <a:gradFill>
          <a:gsLst>
            <a:gs pos="0">
              <a:schemeClr val="phClr">
                <a:tint val="93000"/>
                <a:shade val="98000"/>
                <a:lumMod val="102000"/>
                <a:satMod val="150000"/>
              </a:schemeClr>
            </a:gs>
            <a:gs pos="50000">
              <a:schemeClr val="phClr">
                <a:tint val="98000"/>
                <a:shade val="90000"/>
                <a:lumMod val="103000"/>
                <a:satMod val="130000"/>
              </a:schemeClr>
            </a:gs>
            <a:gs pos="100000">
              <a:schemeClr val="phClr">
                <a:shade val="63000"/>
                <a:satMod val="120000"/>
              </a:schemeClr>
            </a:gs>
          </a:gsLst>
          <a:lin ang="5400000" scaled="0"/>
        </a:gradFill>
      </a:bgFillStyleLst>
    </a:fmtScheme>
  </a:themeElements>
  <a:objectDefaults/>
  <a:extraClrSchemeLst/>
</a:theme>
</file>

<file path=ppt/theme/theme2.xml><?xml version="1.0" encoding="utf-8"?>
<a:theme xmlns:a="http://schemas.openxmlformats.org/drawingml/2006/main" name="ChatGPT">
  <a:themeElements>
    <a:clrScheme name="ChatGPT">
      <a:dk1>
        <a:srgbClr val="000000"/>
      </a:dk1>
      <a:lt1>
        <a:srgbClr val="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Calibri Light"/>
        <a:ea typeface="Calibri Light"/>
        <a:cs typeface="Calibri Light"/>
      </a:majorFont>
      <a:minorFont>
        <a:latin typeface="Calibri"/>
        <a:ea typeface="Calibri"/>
        <a:cs typeface="Calibri"/>
      </a:minorFont>
    </a:fontScheme>
    <a:fmtScheme name="ChatGPT">
      <a:fillStyleLst>
        <a:solidFill>
          <a:schemeClr val="phClr"/>
        </a:solidFill>
        <a:gradFill>
          <a:gsLst>
            <a:gs pos="0">
              <a:schemeClr val="phClr">
                <a:tint val="67000"/>
                <a:lumMod val="110000"/>
                <a:satMod val="105000"/>
              </a:schemeClr>
            </a:gs>
            <a:gs pos="50000">
              <a:schemeClr val="phClr">
                <a:tint val="73000"/>
                <a:lumMod val="105000"/>
                <a:satMod val="103000"/>
              </a:schemeClr>
            </a:gs>
            <a:gs pos="100000">
              <a:schemeClr val="phClr">
                <a:tint val="81000"/>
                <a:lumMod val="105000"/>
                <a:satMod val="109000"/>
              </a:schemeClr>
            </a:gs>
          </a:gsLst>
          <a:lin ang="5400000" scaled="0"/>
        </a:gradFill>
        <a:gradFill>
          <a:gsLst>
            <a:gs pos="0">
              <a:schemeClr val="phClr">
                <a:tint val="94000"/>
                <a:lumMod val="102000"/>
                <a:satMod val="103000"/>
              </a:schemeClr>
            </a:gs>
            <a:gs pos="50000">
              <a:schemeClr val="phClr">
                <a:shade val="100000"/>
                <a:lumMod val="100000"/>
                <a:satMod val="110000"/>
              </a:schemeClr>
            </a:gs>
            <a:gs pos="100000">
              <a:schemeClr val="phClr">
                <a:shade val="78000"/>
                <a:lumMod val="99000"/>
                <a:satMod val="120000"/>
              </a:schemeClr>
            </a:gs>
          </a:gsLst>
          <a:lin ang="5400000" scaled="0"/>
        </a:gradFill>
      </a:fillStyleLst>
      <a:lnStyleLst>
        <a:ln w="12700">
          <a:solidFill>
            <a:schemeClr val="phClr"/>
          </a:solidFill>
          <a:prstDash val="solid"/>
        </a:ln>
        <a:ln w="19050">
          <a:solidFill>
            <a:schemeClr val="phClr"/>
          </a:solidFill>
          <a:prstDash val="solid"/>
        </a:ln>
        <a:ln w="25400">
          <a:solidFill>
            <a:schemeClr val="phClr"/>
          </a:solidFill>
          <a:prstDash val="solid"/>
        </a:ln>
      </a:lnStyleLst>
      <a:effectStyleLst>
        <a:effectStyle>
          <a:effectLst/>
        </a:effectStyle>
        <a:effectStyle>
          <a:effectLst/>
        </a:effectStyle>
        <a:effectStyle>
          <a:effectLst>
            <a:outerShdw blurRad="57150" dist="19050" dir="5400000">
              <a:srgbClr val="000000">
                <a:alpha val="16000"/>
              </a:srgbClr>
            </a:outerShdw>
          </a:effectLst>
        </a:effectStyle>
        <a:effectStyle>
          <a:effectLst>
            <a:outerShdw blurRad="19050" dist="9525" dir="5400000">
              <a:srgbClr val="000000">
                <a:alpha val="6000"/>
              </a:srgbClr>
            </a:outerShdw>
          </a:effectLst>
        </a:effectStyle>
        <a:effectStyle>
          <a:effectLst>
            <a:outerShdw blurRad="28575" dist="9525" dir="5400000">
              <a:srgbClr val="000000">
                <a:alpha val="8000"/>
              </a:srgbClr>
            </a:outerShdw>
          </a:effectLst>
        </a:effectStyle>
        <a:effectStyle>
          <a:effectLst>
            <a:outerShdw blurRad="57150" dist="19050" dir="5400000">
              <a:srgbClr val="000000">
                <a:alpha val="10000"/>
              </a:srgbClr>
            </a:outerShdw>
          </a:effectLst>
        </a:effectStyle>
        <a:effectStyle>
          <a:effectLst>
            <a:outerShdw blurRad="114300" dist="38100" dir="5400000">
              <a:srgbClr val="000000">
                <a:alpha val="12000"/>
              </a:srgbClr>
            </a:outerShdw>
          </a:effectLst>
        </a:effectStyle>
        <a:effectStyle>
          <a:effectLst>
            <a:outerShdw blurRad="171450" dist="57150" dir="5400000">
              <a:srgbClr val="000000">
                <a:alpha val="16000"/>
              </a:srgbClr>
            </a:outerShdw>
          </a:effectLst>
        </a:effectStyle>
        <a:effectStyle>
          <a:effectLst>
            <a:outerShdw blurRad="266700" dist="95250" dir="5400000">
              <a:srgbClr val="000000">
                <a:alpha val="24000"/>
              </a:srgbClr>
            </a:outerShdw>
          </a:effectLst>
        </a:effectStyle>
      </a:effectStyleLst>
      <a:bgFillStyleLst>
        <a:solidFill>
          <a:schemeClr val="phClr"/>
        </a:solidFill>
        <a:solidFill>
          <a:schemeClr val="phClr">
            <a:tint val="95000"/>
            <a:satMod val="170000"/>
          </a:schemeClr>
        </a:solidFill>
        <a:gradFill>
          <a:gsLst>
            <a:gs pos="0">
              <a:schemeClr val="phClr">
                <a:tint val="93000"/>
                <a:shade val="98000"/>
                <a:lumMod val="102000"/>
                <a:satMod val="150000"/>
              </a:schemeClr>
            </a:gs>
            <a:gs pos="50000">
              <a:schemeClr val="phClr">
                <a:tint val="98000"/>
                <a:shade val="90000"/>
                <a:lumMod val="103000"/>
                <a:satMod val="130000"/>
              </a:schemeClr>
            </a:gs>
            <a:gs pos="100000">
              <a:schemeClr val="phClr">
                <a:shade val="63000"/>
                <a:satMod val="120000"/>
              </a:schemeClr>
            </a:gs>
          </a:gsLst>
          <a:lin ang="5400000" scaled="0"/>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5735</Words>
  <Application>Microsoft Office PowerPoint</Application>
  <DocSecurity>0</DocSecurity>
  <PresentationFormat>Widescreen</PresentationFormat>
  <Paragraphs>392</Paragraphs>
  <Slides>13</Slides>
  <Notes>13</Notes>
  <HiddenSlides>0</HiddenSlides>
  <MMClips>0</MMClips>
  <ScaleCrop>false</ScaleCrop>
  <HeadingPairs>
    <vt:vector size="6" baseType="variant">
      <vt:variant>
        <vt:lpstr>Fonts Used</vt:lpstr>
      </vt:variant>
      <vt:variant>
        <vt:i4>1</vt:i4>
      </vt:variant>
      <vt:variant>
        <vt:lpstr>Theme</vt:lpstr>
      </vt:variant>
      <vt:variant>
        <vt:i4>1</vt:i4>
      </vt:variant>
      <vt:variant>
        <vt:lpstr>Slide Titles</vt:lpstr>
      </vt:variant>
      <vt:variant>
        <vt:i4>13</vt:i4>
      </vt:variant>
    </vt:vector>
  </HeadingPairs>
  <TitlesOfParts>
    <vt:vector size="15" baseType="lpstr">
      <vt:lpstr>Calibri</vt:lpstr>
      <vt:lpstr>ChatGPT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dc:title>
  <dc:creator>Walnut Exporter</dc:creator>
  <cp:lastModifiedBy>Giovanni Alexander Rojas</cp:lastModifiedBy>
  <cp:revision>4</cp:revision>
  <dcterms:created xsi:type="dcterms:W3CDTF">2026-08-14T20:14:33Z</dcterms:created>
  <dcterms:modified xsi:type="dcterms:W3CDTF">2026-08-15T16:01:13Z</dcterms:modified>
</cp:coreProperties>
</file>