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Flywheel angular momentum</c:v>
          </c:tx>
          <c:spPr>
            <a:ln w="28575">
              <a:solidFill>
                <a:srgbClr val="B83724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B83724"/>
              </a:solidFill>
            </c:spPr>
          </c:marker>
          <c:xVal>
            <c:numLit>
              <c:formatCode>General</c:formatCode>
              <c:ptCount val="5"/>
              <c:pt idx="0">
                <c:v>0</c:v>
              </c:pt>
              <c:pt idx="1">
                <c:v>1</c:v>
              </c:pt>
              <c:pt idx="2">
                <c:v>2</c:v>
              </c:pt>
              <c:pt idx="3">
                <c:v>3</c:v>
              </c:pt>
              <c:pt idx="4">
                <c:v>4</c:v>
              </c:pt>
            </c:numLit>
          </c:xVal>
          <c:yVal>
            <c:numLit>
              <c:formatCode>General</c:formatCode>
              <c:ptCount val="5"/>
              <c:pt idx="0">
                <c:v>0</c:v>
              </c:pt>
              <c:pt idx="1">
                <c:v>2</c:v>
              </c:pt>
              <c:pt idx="2">
                <c:v>4</c:v>
              </c:pt>
              <c:pt idx="3">
                <c:v>6</c:v>
              </c:pt>
              <c:pt idx="4">
                <c:v>8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F1C7-4C11-8C80-10B70BA94A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Angular momentum / kg·m²/s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  <c:majorUnit val="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Angular speed / rad/s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  <c:majorUnit val="1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1: Algebra-Based Course and Exam Description (Fall 2024 frameworks · current in 2026), https://apcentral.collegeboard.org/media/pdf/ap-physics-1-course-and-exam-description.pdf</a:t>
            </a:r>
          </a:p>
          <a:p>
            <a:r>
              <a:t>College Board course page, https://apcentral.collegeboard.org/courses/ap-physics-1</a:t>
            </a:r>
          </a:p>
          <a:p>
            <a:r>
              <a:t>GioPhysics lesson route, https://giophysics.com/chapter-10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dark-green opening slide with the exact topic title “Energy and Momentum of Rotating Systems”, an accent ring for group AP1, and a single hook question.</a:t>
            </a:r>
          </a:p>
          <a:p>
            <a:r>
              <a:t>[Teacher cue]</a:t>
            </a:r>
          </a:p>
          <a:p>
            <a:r>
              <a:t>Ask the hook question before revealing any explanation. Listen for the representations students choose, then connect their answers to AP unit 6.</a:t>
            </a:r>
          </a:p>
          <a:p>
            <a:r>
              <a:t>[Syllabus coverage]</a:t>
            </a:r>
          </a:p>
          <a:p>
            <a:r>
              <a:t>Rotational kinetic energy depends on I and angular speed.; Angular momentum is conserved when external torque impulse is negligible.; Rolling without slipping links translation and rotation.; Internal work can change kinetic energy while angular momentum remains constant.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proportional reasoning and graph slopes/areas; no calculus is required.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1: Algebra-Based Course and Exam Description (Fall 2024 frameworks · current in 2026), https://apcentral.collegeboard.org/media/pdf/ap-physics-1-course-and-exam-description.pdf</a:t>
            </a:r>
          </a:p>
          <a:p>
            <a:r>
              <a:t>College Board course page, https://apcentral.collegeboard.org/courses/ap-physics-1</a:t>
            </a:r>
          </a:p>
          <a:p>
            <a:r>
              <a:t>GioPhysics lesson route, https://giophysics.com/chapter-10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An original 3-mark exam-style question occupies the main page, with a dark solve–pair–compare–justify sequence beside it.</a:t>
            </a:r>
          </a:p>
          <a:p>
            <a:r>
              <a:t>[Teacher cue]</a:t>
            </a:r>
          </a:p>
          <a:p>
            <a:r>
              <a:t>Give independent thinking time, then ask pairs to compare methods before answers. Listen for each command word: derive, calculate, justify. Do not reveal the mark scheme until slide 11.</a:t>
            </a:r>
          </a:p>
          <a:p>
            <a:r>
              <a:t>[Syllabus coverage]</a:t>
            </a:r>
          </a:p>
          <a:p>
            <a:r>
              <a:t>Rotational kinetic energy depends on I and angular speed.; Angular momentum is conserved when external torque impulse is negligible.; Rolling without slipping links translation and rotation.; Internal work can change kinetic energy while angular momentum remains constant.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proportional reasoning and graph slopes/areas; no calculus is required.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1: Algebra-Based Course and Exam Description (Fall 2024 frameworks · current in 2026), https://apcentral.collegeboard.org/media/pdf/ap-physics-1-course-and-exam-description.pdf</a:t>
            </a:r>
          </a:p>
          <a:p>
            <a:r>
              <a:t>College Board course page, https://apcentral.collegeboard.org/courses/ap-physics-1</a:t>
            </a:r>
          </a:p>
          <a:p>
            <a:r>
              <a:t>GioPhysics lesson route, https://giophysics.com/chapter-10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Three numbered mark-scheme ideas are listed in a single readable column, followed by a dark pair-improvement challenge.</a:t>
            </a:r>
          </a:p>
          <a:p>
            <a:r>
              <a:t>[Teacher cue]</a:t>
            </a:r>
          </a:p>
          <a:p>
            <a:r>
              <a:t>Reveal one numbered marking point at a time. Ask students to locate matching evidence in their own answer, explain missing reasoning and improve one line before counting marks.</a:t>
            </a:r>
          </a:p>
          <a:p>
            <a:r>
              <a:t>[Syllabus coverage]</a:t>
            </a:r>
          </a:p>
          <a:p>
            <a:r>
              <a:t>Rotational kinetic energy depends on I and angular speed.; Angular momentum is conserved when external torque impulse is negligible.; Rolling without slipping links translation and rotation.; Internal work can change kinetic energy while angular momentum remains constant.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proportional reasoning and graph slopes/areas; no calculus is required.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1: Algebra-Based Course and Exam Description (Fall 2024 frameworks · current in 2026), https://apcentral.collegeboard.org/media/pdf/ap-physics-1-course-and-exam-description.pdf</a:t>
            </a:r>
          </a:p>
          <a:p>
            <a:r>
              <a:t>College Board course page, https://apcentral.collegeboard.org/courses/ap-physics-1</a:t>
            </a:r>
          </a:p>
          <a:p>
            <a:r>
              <a:t>GioPhysics lesson route, https://giophysics.com/chapter-10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four-question final quiz is presented in two columns. Each question has four editable answer choices and space for independent reasoning.</a:t>
            </a:r>
          </a:p>
          <a:p>
            <a:r>
              <a:t>[Teacher cue]</a:t>
            </a:r>
          </a:p>
          <a:p>
            <a:r>
              <a:t>Run the quiz independently first. Ask students to commit to all four answers, then compare only the question they found hardest. Do not reveal solutions until slide 13.</a:t>
            </a:r>
          </a:p>
          <a:p>
            <a:r>
              <a:t>[Syllabus coverage]</a:t>
            </a:r>
          </a:p>
          <a:p>
            <a:r>
              <a:t>Rotational kinetic energy depends on I and angular speed.; Angular momentum is conserved when external torque impulse is negligible.; Rolling without slipping links translation and rotation.; Internal work can change kinetic energy while angular momentum remains constant.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proportional reasoning and graph slopes/areas; no calculus is required.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[Final quiz] Four original retrieval and application questions. Require at least one spoken or written justification before the answer reveal.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1: Algebra-Based Course and Exam Description (Fall 2024 frameworks · current in 2026), https://apcentral.collegeboard.org/media/pdf/ap-physics-1-course-and-exam-description.pdf</a:t>
            </a:r>
          </a:p>
          <a:p>
            <a:r>
              <a:t>College Board course page, https://apcentral.collegeboard.org/courses/ap-physics-1</a:t>
            </a:r>
          </a:p>
          <a:p>
            <a:r>
              <a:t>GioPhysics lesson route, https://giophysics.com/chapter-10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Four numbered quiz answers appear as horizontal rows on a dark background, each pairing the correct answer with a concise reason and ending with an exit ticket.</a:t>
            </a:r>
          </a:p>
          <a:p>
            <a:r>
              <a:t>[Teacher cue]</a:t>
            </a:r>
          </a:p>
          <a:p>
            <a:r>
              <a:t>Reveal answers one at a time. Ask for the reason before reading it, then invite students to correct in a different colour and complete the one-sentence exit ticket.</a:t>
            </a:r>
          </a:p>
          <a:p>
            <a:r>
              <a:t>[Syllabus coverage]</a:t>
            </a:r>
          </a:p>
          <a:p>
            <a:r>
              <a:t>Rotational kinetic energy depends on I and angular speed.; Angular momentum is conserved when external torque impulse is negligible.; Rolling without slipping links translation and rotation.; Internal work can change kinetic energy while angular momentum remains constant.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proportional reasoning and graph slopes/areas; no calculus is required.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[Quiz answers] 1. Krot = ½Iω² — It is one of the unit’s governing relationships. 2. 1.B — Practice 1.B is creating quantitative graphs with scales and units. 3. Internal work can change rotational kinetic energy while total angular momentum stays constant. — The correction states the physically valid boundary or relationship. 4. Units and a physical interpretation — A complete response connects mathematics to the model and reports units.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1: Algebra-Based Course and Exam Description (Fall 2024 frameworks · current in 2026), https://apcentral.collegeboard.org/media/pdf/ap-physics-1-course-and-exam-description.pdf</a:t>
            </a:r>
          </a:p>
          <a:p>
            <a:r>
              <a:t>College Board course page, https://apcentral.collegeboard.org/courses/ap-physics-1</a:t>
            </a:r>
          </a:p>
          <a:p>
            <a:r>
              <a:t>GioPhysics lesson route, https://giophysics.com/chapter-10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Three large numbered retrieval questions run down the slide, followed by a mini-whiteboard challenge. No answers are visible on this slide.</a:t>
            </a:r>
          </a:p>
          <a:p>
            <a:r>
              <a:t>[Teacher cue]</a:t>
            </a:r>
          </a:p>
          <a:p>
            <a:r>
              <a:t>Allow silent think time first. Ask for answers without confirming immediately; invite a partner to explain or challenge each response before the reveal later in the lesson.</a:t>
            </a:r>
          </a:p>
          <a:p>
            <a:r>
              <a:t>[Syllabus coverage]</a:t>
            </a:r>
          </a:p>
          <a:p>
            <a:r>
              <a:t>Rotational kinetic energy depends on I and angular speed.; Angular momentum is conserved when external torque impulse is negligible.; Rolling without slipping links translation and rotation.; Internal work can change kinetic energy while angular momentum remains constant.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proportional reasoning and graph slopes/areas; no calculus is required.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1: Algebra-Based Course and Exam Description (Fall 2024 frameworks · current in 2026), https://apcentral.collegeboard.org/media/pdf/ap-physics-1-course-and-exam-description.pdf</a:t>
            </a:r>
          </a:p>
          <a:p>
            <a:r>
              <a:t>College Board course page, https://apcentral.collegeboard.org/courses/ap-physics-1</a:t>
            </a:r>
          </a:p>
          <a:p>
            <a:r>
              <a:t>GioPhysics lesson route, https://giophysics.com/chapter-10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Four concise syllabus ideas form a vertical sequence on the left. An editable dark equation panel and vocabulary rail sit on the right.</a:t>
            </a:r>
          </a:p>
          <a:p>
            <a:r>
              <a:t>[Teacher cue]</a:t>
            </a:r>
          </a:p>
          <a:p>
            <a:r>
              <a:t>Explain one governing idea at a time. Ask students to restate it using one vocabulary word, then reveal the equation only after its variables and mathematical boundary are named.</a:t>
            </a:r>
          </a:p>
          <a:p>
            <a:r>
              <a:t>[Syllabus coverage]</a:t>
            </a:r>
          </a:p>
          <a:p>
            <a:r>
              <a:t>Rotational kinetic energy depends on I and angular speed.; Angular momentum is conserved when external torque impulse is negligible.; Rolling without slipping links translation and rotation.; Internal work can change kinetic energy while angular momentum remains constant.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proportional reasoning and graph slopes/areas; no calculus is required.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746A53-2783-A7D9-226D-2158093E8A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94D201-F0BF-F39F-2EFE-A36A676554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7416CE-898C-04CD-F7C1-38AF8F3861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1: Algebra-Based Course and Exam Description (Fall 2024 frameworks · current in 2026), https://apcentral.collegeboard.org/media/pdf/ap-physics-1-course-and-exam-description.pdf</a:t>
            </a:r>
          </a:p>
          <a:p>
            <a:r>
              <a:t>College Board course page, https://apcentral.collegeboard.org/courses/ap-physics-1</a:t>
            </a:r>
          </a:p>
          <a:p>
            <a:r>
              <a:t>GioPhysics lesson route, https://giophysics.com/chapter-10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ω₁, large I, slow ω, pull in, ω₂, small I, fast ω, L = Iω stays the same. A caption reads: Same angular momentum, more kinetic energy: the difference was paid for by internal work.</a:t>
            </a:r>
          </a:p>
          <a:p>
            <a:r>
              <a:t>[Teacher cue]</a:t>
            </a:r>
          </a:p>
          <a:p>
            <a:r>
              <a:t>Explain one governing idea at a time. Ask students to restate it using one vocabulary word, then reveal the equation only after its variables and mathematical boundary are named.</a:t>
            </a:r>
          </a:p>
          <a:p>
            <a:r>
              <a:t>[Syllabus coverage]</a:t>
            </a:r>
          </a:p>
          <a:p>
            <a:r>
              <a:t>Rotational kinetic energy depends on I and angular speed.; Angular momentum is conserved when external torque impulse is negligible.; Rolling without slipping links translation and rotation.; Internal work can change kinetic energy while angular momentum remains constant.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proportional reasoning and graph slopes/areas; no calculus is required.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1BFF4D-B9BA-1186-6463-A1A033432D2C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09312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1: Algebra-Based Course and Exam Description (Fall 2024 frameworks · current in 2026), https://apcentral.collegeboard.org/media/pdf/ap-physics-1-course-and-exam-description.pdf</a:t>
            </a:r>
          </a:p>
          <a:p>
            <a:r>
              <a:t>College Board course page, https://apcentral.collegeboard.org/courses/ap-physics-1</a:t>
            </a:r>
          </a:p>
          <a:p>
            <a:r>
              <a:t>GioPhysics lesson route, https://giophysics.com/chapter-10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An editable scatter chart plots Angular momentum in kg·m²/s against Angular speed in rad/s; Angular speed remains in rad/s; Angular momentum remains in kg·m²/s. The left rail states the original data and scale so the graph remains accessible without colour.</a:t>
            </a:r>
          </a:p>
          <a:p>
            <a:r>
              <a:t>[Teacher cue]</a:t>
            </a:r>
          </a:p>
          <a:p>
            <a:r>
              <a:t>Ask for a silent prediction before showing the plotted relationship. Then select the native chart, edit one data value and ask which physical quantity and conclusion must change. Students infer I from slope, then halve I and sketch the new line for the same omega range.</a:t>
            </a:r>
          </a:p>
          <a:p>
            <a:r>
              <a:t>[Syllabus coverage]</a:t>
            </a:r>
          </a:p>
          <a:p>
            <a:r>
              <a:t>Rotational kinetic energy depends on I and angular speed.; Angular momentum is conserved when external torque impulse is negligible.; Rolling without slipping links translation and rotation.; Internal work can change kinetic energy while angular momentum remains constant.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proportional reasoning and graph slopes/areas; no calculus is required.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[Quantitative visual] Values: Editable model data: (0, 0), (1, 2), (2, 4), (3, 6), (4, 8). Data: illustrative lesson data. Scale: 0 to 8 kg·m²/s.</a:t>
            </a:r>
          </a:p>
          <a:p>
            <a:r>
              <a:t>Units: x uses rad/s; y uses kg·m²/s.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1: Algebra-Based Course and Exam Description (Fall 2024 frameworks · current in 2026), https://apcentral.collegeboard.org/media/pdf/ap-physics-1-course-and-exam-description.pdf</a:t>
            </a:r>
          </a:p>
          <a:p>
            <a:r>
              <a:t>College Board course page, https://apcentral.collegeboard.org/courses/ap-physics-1</a:t>
            </a:r>
          </a:p>
          <a:p>
            <a:r>
              <a:t>GioPhysics lesson route, https://giophysics.com/chapter-10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Model the reasoning aloud, then ask students to explain why each operation is valid. Pause before the answer and listen for unit or substitution errors.</a:t>
            </a:r>
          </a:p>
          <a:p>
            <a:r>
              <a:t>[Syllabus coverage]</a:t>
            </a:r>
          </a:p>
          <a:p>
            <a:r>
              <a:t>Rotational kinetic energy depends on I and angular speed.; Angular momentum is conserved when external torque impulse is negligible.; Rolling without slipping links translation and rotation.; Internal work can change kinetic energy while angular momentum remains constant.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proportional reasoning and graph slopes/areas; no calculus is required.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[Worked problem] Steps: 1) Use Krot = ½Iω². 2) Substitute: 0.5(0.80)(6.0²). 3) Keep radians dimensionless in the energy unit. Answer: Krot = 14.4 J.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1: Algebra-Based Course and Exam Description (Fall 2024 frameworks · current in 2026), https://apcentral.collegeboard.org/media/pdf/ap-physics-1-course-and-exam-description.pdf</a:t>
            </a:r>
          </a:p>
          <a:p>
            <a:r>
              <a:t>College Board course page, https://apcentral.collegeboard.org/courses/ap-physics-1</a:t>
            </a:r>
          </a:p>
          <a:p>
            <a:r>
              <a:t>GioPhysics lesson route, https://giophysics.com/chapter-10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Ask students to solve each line on mini-whiteboards before you explain and reveal the next step. Compare units and methods, not only final numbers.</a:t>
            </a:r>
          </a:p>
          <a:p>
            <a:r>
              <a:t>[Syllabus coverage]</a:t>
            </a:r>
          </a:p>
          <a:p>
            <a:r>
              <a:t>Rotational kinetic energy depends on I and angular speed.; Angular momentum is conserved when external torque impulse is negligible.; Rolling without slipping links translation and rotation.; Internal work can change kinetic energy while angular momentum remains constant.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proportional reasoning and graph slopes/areas; no calculus is required.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[Worked problem] Steps: 1) ωf = Iiωi/If 2) ωf = (4.0)(2.0)/1.6 3) Check the direction, significant figures and physical meaning of the result. Answer: ωf = 5.0 rad/s.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1: Algebra-Based Course and Exam Description (Fall 2024 frameworks · current in 2026), https://apcentral.collegeboard.org/media/pdf/ap-physics-1-course-and-exam-description.pdf</a:t>
            </a:r>
          </a:p>
          <a:p>
            <a:r>
              <a:t>College Board course page, https://apcentral.collegeboard.org/courses/ap-physics-1</a:t>
            </a:r>
          </a:p>
          <a:p>
            <a:r>
              <a:t>GioPhysics lesson route, https://giophysics.com/chapter-10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dark activity slide shows required materials on the left, three large numbered instructions on the right and a success criterion at the bottom.</a:t>
            </a:r>
          </a:p>
          <a:p>
            <a:r>
              <a:t>[Teacher cue]</a:t>
            </a:r>
          </a:p>
          <a:p>
            <a:r>
              <a:t>Explain the success check before starting. Circulate, listen for misconceptions and ask pairs to compare evidence. Stop the activity with enough time for one group to model a strong answer.</a:t>
            </a:r>
          </a:p>
          <a:p>
            <a:r>
              <a:t>[Syllabus coverage]</a:t>
            </a:r>
          </a:p>
          <a:p>
            <a:r>
              <a:t>Rotational kinetic energy depends on I and angular speed.; Angular momentum is conserved when external torque impulse is negligible.; Rolling without slipping links translation and rotation.; Internal work can change kinetic energy while angular momentum remains constant.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proportional reasoning and graph slopes/areas; no calculus is required.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[Safety] 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1: Algebra-Based Course and Exam Description (Fall 2024 frameworks · current in 2026), https://apcentral.collegeboard.org/media/pdf/ap-physics-1-course-and-exam-description.pdf</a:t>
            </a:r>
          </a:p>
          <a:p>
            <a:r>
              <a:t>College Board course page, https://apcentral.collegeboard.org/courses/ap-physics-1</a:t>
            </a:r>
          </a:p>
          <a:p>
            <a:r>
              <a:t>GioPhysics lesson route, https://giophysics.com/chapter-10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full accent-colour slide contrasts one large misconception with a dark correction band, a classroom-safe joke and a mini-whiteboard check.</a:t>
            </a:r>
          </a:p>
          <a:p>
            <a:r>
              <a:t>[Teacher cue]</a:t>
            </a:r>
          </a:p>
          <a:p>
            <a:r>
              <a:t>Ask students to vote true or false before reading the correction. Invite one pair to explain the trap, then use the humorous line as a memory cue rather than as the scientific explanation.</a:t>
            </a:r>
          </a:p>
          <a:p>
            <a:r>
              <a:t>[Syllabus coverage]</a:t>
            </a:r>
          </a:p>
          <a:p>
            <a:r>
              <a:t>Rotational kinetic energy depends on I and angular speed.; Angular momentum is conserved when external torque impulse is negligible.; Rolling without slipping links translation and rotation.; Internal work can change kinetic energy while angular momentum remains constant.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Algebra, geometry, trigonometry, proportional reasoning and graph slopes/areas; no calculus is required.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[Humor] Conservation laws are colleagues, not identical twins.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FF2B5EF4-FFF2-40B4-BE49-F238E27FC236}">
                <a16:creationId xmlns:a16="http://schemas.microsoft.com/office/drawing/2014/main" id="{392E0F96-5FD7-4539-9EB3-2A772496E6AA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2" name="title-eyebrow">
            <a:extLst>
              <a:ext uri="{FF2B5EF4-FFF2-40B4-BE49-F238E27FC236}">
                <a16:creationId xmlns:a16="http://schemas.microsoft.com/office/drawing/2014/main" id="{32C4EEFD-3158-495B-A4B3-A69B7785D595}"/>
              </a:ext>
            </a:extLst>
          </p:cNvPr>
          <p:cNvSpPr>
            <a:spLocks noGrp="1"/>
          </p:cNvSpPr>
          <p:nvPr/>
        </p:nvSpPr>
        <p:spPr>
          <a:xfrm>
            <a:off x="666750" y="523875"/>
            <a:ext cx="8096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AP PHYSICS 1: ALGEBRA-BASED · UNIT 6 · 5–8% OF MCQ SECTION</a:t>
            </a:r>
          </a:p>
        </p:txBody>
      </p:sp>
      <p:sp>
        <p:nvSpPr>
          <p:cNvPr id="3" name="topic-title">
            <a:extLst>
              <a:ext uri="{FF2B5EF4-FFF2-40B4-BE49-F238E27FC236}">
                <a16:creationId xmlns:a16="http://schemas.microsoft.com/office/drawing/2014/main" id="{B4A21480-0BFB-430F-8ABF-2D693FFEA746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800100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400" b="1" i="0">
                <a:solidFill>
                  <a:srgbClr val="F4F0E2"/>
                </a:solidFill>
              </a:defRPr>
            </a:pPr>
            <a:r>
              <a:rPr sz="5400" b="1" i="0">
                <a:solidFill>
                  <a:srgbClr val="F4F0E2"/>
                </a:solidFill>
              </a:rPr>
              <a:t>Energy and Momentum of Rotating Systems</a:t>
            </a:r>
          </a:p>
        </p:txBody>
      </p:sp>
      <p:sp>
        <p:nvSpPr>
          <p:cNvPr id="4" name="lesson-title">
            <a:extLst>
              <a:ext uri="{FF2B5EF4-FFF2-40B4-BE49-F238E27FC236}">
                <a16:creationId xmlns:a16="http://schemas.microsoft.com/office/drawing/2014/main" id="{2CCA6F0E-F4F6-453E-83AD-5C710A3D0BCB}"/>
              </a:ext>
            </a:extLst>
          </p:cNvPr>
          <p:cNvSpPr>
            <a:spLocks noGrp="1"/>
          </p:cNvSpPr>
          <p:nvPr/>
        </p:nvSpPr>
        <p:spPr>
          <a:xfrm>
            <a:off x="666750" y="3571875"/>
            <a:ext cx="8001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850" b="1" i="0">
                <a:solidFill>
                  <a:srgbClr val="F45B43"/>
                </a:solidFill>
              </a:defRPr>
            </a:pPr>
            <a:r>
              <a:rPr sz="2850" b="1" i="0">
                <a:solidFill>
                  <a:srgbClr val="F45B43"/>
                </a:solidFill>
              </a:rPr>
              <a:t>The Skater’s Bargain</a:t>
            </a:r>
          </a:p>
        </p:txBody>
      </p:sp>
      <p:sp>
        <p:nvSpPr>
          <p:cNvPr id="5" name="lesson-hook">
            <a:extLst>
              <a:ext uri="{FF2B5EF4-FFF2-40B4-BE49-F238E27FC236}">
                <a16:creationId xmlns:a16="http://schemas.microsoft.com/office/drawing/2014/main" id="{863771D2-02D5-4456-A294-2799AF4B25EC}"/>
              </a:ext>
            </a:extLst>
          </p:cNvPr>
          <p:cNvSpPr>
            <a:spLocks noGrp="1"/>
          </p:cNvSpPr>
          <p:nvPr/>
        </p:nvSpPr>
        <p:spPr>
          <a:xfrm>
            <a:off x="666750" y="4333875"/>
            <a:ext cx="8096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0" i="0">
                <a:solidFill>
                  <a:srgbClr val="F4F0E2"/>
                </a:solidFill>
              </a:defRPr>
            </a:pPr>
            <a:r>
              <a:rPr sz="2100" b="0" i="0">
                <a:solidFill>
                  <a:srgbClr val="F4F0E2"/>
                </a:solidFill>
              </a:rPr>
              <a:t>A spinning student pulls in two masses and speeds up. Where did the extra rotational kinetic energy come from?</a:t>
            </a:r>
          </a:p>
        </p:txBody>
      </p:sp>
      <p:sp>
        <p:nvSpPr>
          <p:cNvPr id="6" name="topic-ring">
            <a:extLst>
              <a:ext uri="{FF2B5EF4-FFF2-40B4-BE49-F238E27FC236}">
                <a16:creationId xmlns:a16="http://schemas.microsoft.com/office/drawing/2014/main" id="{209D93BA-CF09-4446-9D2D-5A2E8CC1CD4A}"/>
              </a:ext>
            </a:extLst>
          </p:cNvPr>
          <p:cNvSpPr>
            <a:spLocks noGrp="1"/>
          </p:cNvSpPr>
          <p:nvPr/>
        </p:nvSpPr>
        <p:spPr>
          <a:xfrm>
            <a:off x="9477375" y="1190625"/>
            <a:ext cx="1952625" cy="1952625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7" name="topic-ring-center">
            <a:extLst>
              <a:ext uri="{FF2B5EF4-FFF2-40B4-BE49-F238E27FC236}">
                <a16:creationId xmlns:a16="http://schemas.microsoft.com/office/drawing/2014/main" id="{4D395407-DCC2-42B9-97F6-CA28573475A2}"/>
              </a:ext>
            </a:extLst>
          </p:cNvPr>
          <p:cNvSpPr>
            <a:spLocks noGrp="1"/>
          </p:cNvSpPr>
          <p:nvPr/>
        </p:nvSpPr>
        <p:spPr>
          <a:xfrm>
            <a:off x="10067925" y="1781175"/>
            <a:ext cx="771525" cy="771525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lesson-format">
            <a:extLst>
              <a:ext uri="{FF2B5EF4-FFF2-40B4-BE49-F238E27FC236}">
                <a16:creationId xmlns:a16="http://schemas.microsoft.com/office/drawing/2014/main" id="{39BCCC48-8337-4DFB-8607-D97A374F3583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858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EDITABLE · 45-MINUTE CLASSROOM LESSON · ALGEBRA-BASED · NO CALCULUS REQUIRED</a:t>
            </a:r>
          </a:p>
        </p:txBody>
      </p:sp>
      <p:sp>
        <p:nvSpPr>
          <p:cNvPr id="9" name="group-label">
            <a:extLst>
              <a:ext uri="{FF2B5EF4-FFF2-40B4-BE49-F238E27FC236}">
                <a16:creationId xmlns:a16="http://schemas.microsoft.com/office/drawing/2014/main" id="{C5F3EB22-2B1C-408B-822E-56A94BAE634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AP1 · UNIT 6 · AP PHYSICS 1: ALGEBRA-BASED</a:t>
            </a:r>
          </a:p>
        </p:txBody>
      </p:sp>
      <p:sp>
        <p:nvSpPr>
          <p:cNvPr id="10" name="page-number">
            <a:extLst>
              <a:ext uri="{FF2B5EF4-FFF2-40B4-BE49-F238E27FC236}">
                <a16:creationId xmlns:a16="http://schemas.microsoft.com/office/drawing/2014/main" id="{D8B79C63-1ADF-493D-932B-834EC8A30789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FF2B5EF4-FFF2-40B4-BE49-F238E27FC236}">
                <a16:creationId xmlns:a16="http://schemas.microsoft.com/office/drawing/2014/main" id="{CC3233A4-4973-4F9F-8FCF-0AB85297CACC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FF2B5EF4-FFF2-40B4-BE49-F238E27FC236}">
                <a16:creationId xmlns:a16="http://schemas.microsoft.com/office/drawing/2014/main" id="{0D8A9235-322E-420D-BB82-32E2A04F33FD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AP1-U6 · 5–8%</a:t>
            </a:r>
          </a:p>
        </p:txBody>
      </p:sp>
    </p:spTree>
    <p:extLst>
      <p:ext uri="{BB962C8B-B14F-4D97-AF65-F5344CB8AC3E}">
        <p14:creationId xmlns:p14="http://schemas.microsoft.com/office/powerpoint/2010/main" val="20273118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8AB40B4B-12ED-40E7-894E-55C9132B56D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AP1 · UNIT 6 · AP PHYSICS 1: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E1B7F1F7-982C-4F42-A515-8C9EC943FA45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712E85F6-5684-40B4-9608-75EF650DD5B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1CCBD934-F6D1-4DD3-981B-169738D53F37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AP1-U6 · 5–8%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6E63D006-AB9E-4C35-A183-BD60D9544E75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Original AP-style free-response challenge</a:t>
            </a:r>
          </a:p>
        </p:txBody>
      </p:sp>
      <p:sp>
        <p:nvSpPr>
          <p:cNvPr id="6" name="exam-meta">
            <a:extLst>
              <a:ext uri="{FF2B5EF4-FFF2-40B4-BE49-F238E27FC236}">
                <a16:creationId xmlns:a16="http://schemas.microsoft.com/office/drawing/2014/main" id="{BB6BDF89-4B1F-4539-8445-052E56BBDD8B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Algebra-based · 3 MARKS · DERIVE · CALCULATE · JUSTIFY</a:t>
            </a:r>
          </a:p>
        </p:txBody>
      </p:sp>
      <p:sp>
        <p:nvSpPr>
          <p:cNvPr id="7" name="exam-question-frame">
            <a:extLst>
              <a:ext uri="{FF2B5EF4-FFF2-40B4-BE49-F238E27FC236}">
                <a16:creationId xmlns:a16="http://schemas.microsoft.com/office/drawing/2014/main" id="{D8E337D1-F9EC-480E-9EE3-829055B63C68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8096250" cy="2952750"/>
          </a:xfrm>
          <a:prstGeom prst="roundRect">
            <a:avLst>
              <a:gd name="adj" fmla="val 3871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exam-question">
            <a:extLst>
              <a:ext uri="{FF2B5EF4-FFF2-40B4-BE49-F238E27FC236}">
                <a16:creationId xmlns:a16="http://schemas.microsoft.com/office/drawing/2014/main" id="{969DDC0A-20D7-4E72-8BFD-0BA904E0ED61}"/>
              </a:ext>
            </a:extLst>
          </p:cNvPr>
          <p:cNvSpPr>
            <a:spLocks noGrp="1"/>
          </p:cNvSpPr>
          <p:nvPr/>
        </p:nvSpPr>
        <p:spPr>
          <a:xfrm>
            <a:off x="952500" y="2428875"/>
            <a:ext cx="7524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solid cylinder rolls without slipping at 4.0 m/s. Its mass is 3.0 kg and I = ½MR². Find total kinetic energy.</a:t>
            </a:r>
          </a:p>
        </p:txBody>
      </p:sp>
      <p:sp>
        <p:nvSpPr>
          <p:cNvPr id="9" name="exam-method-frame">
            <a:extLst>
              <a:ext uri="{FF2B5EF4-FFF2-40B4-BE49-F238E27FC236}">
                <a16:creationId xmlns:a16="http://schemas.microsoft.com/office/drawing/2014/main" id="{62958A13-B52E-45E6-BE84-3787BFD516AD}"/>
              </a:ext>
            </a:extLst>
          </p:cNvPr>
          <p:cNvSpPr>
            <a:spLocks noGrp="1"/>
          </p:cNvSpPr>
          <p:nvPr/>
        </p:nvSpPr>
        <p:spPr>
          <a:xfrm>
            <a:off x="9144000" y="2143125"/>
            <a:ext cx="2381250" cy="2952750"/>
          </a:xfrm>
          <a:prstGeom prst="roundRect">
            <a:avLst>
              <a:gd name="adj" fmla="val 48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exam-method">
            <a:extLst>
              <a:ext uri="{FF2B5EF4-FFF2-40B4-BE49-F238E27FC236}">
                <a16:creationId xmlns:a16="http://schemas.microsoft.com/office/drawing/2014/main" id="{71729825-4DB4-46B7-BDA9-A45EE31E39BD}"/>
              </a:ext>
            </a:extLst>
          </p:cNvPr>
          <p:cNvSpPr>
            <a:spLocks noGrp="1"/>
          </p:cNvSpPr>
          <p:nvPr/>
        </p:nvSpPr>
        <p:spPr>
          <a:xfrm>
            <a:off x="9429750" y="2524125"/>
            <a:ext cx="1809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SOLVE PAIR COMPARE JUSTIFY</a:t>
            </a:r>
          </a:p>
        </p:txBody>
      </p:sp>
      <p:sp>
        <p:nvSpPr>
          <p:cNvPr id="11" name="exam-original-note">
            <a:extLst>
              <a:ext uri="{FF2B5EF4-FFF2-40B4-BE49-F238E27FC236}">
                <a16:creationId xmlns:a16="http://schemas.microsoft.com/office/drawing/2014/main" id="{74396BB7-B95C-415D-BE38-B7FC988082B5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382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AP-style question · not a College Board exam question.</a:t>
            </a:r>
          </a:p>
        </p:txBody>
      </p:sp>
    </p:spTree>
    <p:extLst>
      <p:ext uri="{BB962C8B-B14F-4D97-AF65-F5344CB8AC3E}">
        <p14:creationId xmlns:p14="http://schemas.microsoft.com/office/powerpoint/2010/main" val="20508811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roup-label">
            <a:extLst>
              <a:ext uri="{FF2B5EF4-FFF2-40B4-BE49-F238E27FC236}">
                <a16:creationId xmlns:a16="http://schemas.microsoft.com/office/drawing/2014/main" id="{9799DF97-CFAA-4394-AB80-80EF3F99198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AP1 · UNIT 6 · AP PHYSICS 1: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3F4F13C-482F-461A-BEDE-034934A572B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904B87A9-AAC6-46A7-8935-0C0D719069D5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ACBFE34A-DEBD-41CD-848F-18948C7E2A8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AP1-U6 · 5–8%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F85F35C4-86BC-406C-8E93-C7549157665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Mark it like an examiner</a:t>
            </a:r>
          </a:p>
        </p:txBody>
      </p:sp>
      <p:sp>
        <p:nvSpPr>
          <p:cNvPr id="6" name="marking-instruction">
            <a:extLst>
              <a:ext uri="{FF2B5EF4-FFF2-40B4-BE49-F238E27FC236}">
                <a16:creationId xmlns:a16="http://schemas.microsoft.com/office/drawing/2014/main" id="{4A99E263-F9B3-427C-85DF-C4347CEF35BC}"/>
              </a:ext>
            </a:extLst>
          </p:cNvPr>
          <p:cNvSpPr>
            <a:spLocks noGrp="1"/>
          </p:cNvSpPr>
          <p:nvPr/>
        </p:nvSpPr>
        <p:spPr>
          <a:xfrm>
            <a:off x="666750" y="1581150"/>
            <a:ext cx="9906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48635E"/>
                </a:solidFill>
              </a:defRPr>
            </a:pPr>
            <a:r>
              <a:rPr sz="1875" b="0" i="0">
                <a:solidFill>
                  <a:srgbClr val="48635E"/>
                </a:solidFill>
              </a:rPr>
              <a:t>Compare evidence, award one idea at a time, then improve one line.</a:t>
            </a:r>
          </a:p>
        </p:txBody>
      </p:sp>
      <p:sp>
        <p:nvSpPr>
          <p:cNvPr id="7" name="mark-number-1">
            <a:extLst>
              <a:ext uri="{FF2B5EF4-FFF2-40B4-BE49-F238E27FC236}">
                <a16:creationId xmlns:a16="http://schemas.microsoft.com/office/drawing/2014/main" id="{E7EFEFF9-9DD6-4A7D-88A4-C28F96C30215}"/>
              </a:ext>
            </a:extLst>
          </p:cNvPr>
          <p:cNvSpPr>
            <a:spLocks noGrp="1"/>
          </p:cNvSpPr>
          <p:nvPr/>
        </p:nvSpPr>
        <p:spPr>
          <a:xfrm>
            <a:off x="666750" y="2266950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8" name="mark-number-text-1">
            <a:extLst>
              <a:ext uri="{FF2B5EF4-FFF2-40B4-BE49-F238E27FC236}">
                <a16:creationId xmlns:a16="http://schemas.microsoft.com/office/drawing/2014/main" id="{1B5058AB-66D3-4D23-ADE8-36731EDCC4C9}"/>
              </a:ext>
            </a:extLst>
          </p:cNvPr>
          <p:cNvSpPr>
            <a:spLocks noGrp="1"/>
          </p:cNvSpPr>
          <p:nvPr/>
        </p:nvSpPr>
        <p:spPr>
          <a:xfrm>
            <a:off x="6667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point-1">
            <a:extLst>
              <a:ext uri="{FF2B5EF4-FFF2-40B4-BE49-F238E27FC236}">
                <a16:creationId xmlns:a16="http://schemas.microsoft.com/office/drawing/2014/main" id="{42639804-239E-4F2D-9FD9-B4E3EF00A76E}"/>
              </a:ext>
            </a:extLst>
          </p:cNvPr>
          <p:cNvSpPr>
            <a:spLocks noGrp="1"/>
          </p:cNvSpPr>
          <p:nvPr/>
        </p:nvSpPr>
        <p:spPr>
          <a:xfrm>
            <a:off x="13335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Ktrans = ½Mv² = 24 J.</a:t>
            </a:r>
          </a:p>
        </p:txBody>
      </p:sp>
      <p:sp>
        <p:nvSpPr>
          <p:cNvPr id="10" name="mark-number-2">
            <a:extLst>
              <a:ext uri="{FF2B5EF4-FFF2-40B4-BE49-F238E27FC236}">
                <a16:creationId xmlns:a16="http://schemas.microsoft.com/office/drawing/2014/main" id="{1F49B6BF-3D05-40F4-B364-166F80516390}"/>
              </a:ext>
            </a:extLst>
          </p:cNvPr>
          <p:cNvSpPr>
            <a:spLocks noGrp="1"/>
          </p:cNvSpPr>
          <p:nvPr/>
        </p:nvSpPr>
        <p:spPr>
          <a:xfrm>
            <a:off x="666750" y="3333750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mark-number-text-2">
            <a:extLst>
              <a:ext uri="{FF2B5EF4-FFF2-40B4-BE49-F238E27FC236}">
                <a16:creationId xmlns:a16="http://schemas.microsoft.com/office/drawing/2014/main" id="{88A5D1BE-FC37-4AF8-B85A-954F9737069B}"/>
              </a:ext>
            </a:extLst>
          </p:cNvPr>
          <p:cNvSpPr>
            <a:spLocks noGrp="1"/>
          </p:cNvSpPr>
          <p:nvPr/>
        </p:nvSpPr>
        <p:spPr>
          <a:xfrm>
            <a:off x="6667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point-2">
            <a:extLst>
              <a:ext uri="{FF2B5EF4-FFF2-40B4-BE49-F238E27FC236}">
                <a16:creationId xmlns:a16="http://schemas.microsoft.com/office/drawing/2014/main" id="{E942C4E9-43A8-415F-8B29-DD6FE91E1A94}"/>
              </a:ext>
            </a:extLst>
          </p:cNvPr>
          <p:cNvSpPr>
            <a:spLocks noGrp="1"/>
          </p:cNvSpPr>
          <p:nvPr/>
        </p:nvSpPr>
        <p:spPr>
          <a:xfrm>
            <a:off x="13335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ω = v/R, so Krot = ½(½MR²)(v²/R²) = ¼Mv² = 12 J.</a:t>
            </a:r>
          </a:p>
        </p:txBody>
      </p:sp>
      <p:sp>
        <p:nvSpPr>
          <p:cNvPr id="13" name="mark-number-3">
            <a:extLst>
              <a:ext uri="{FF2B5EF4-FFF2-40B4-BE49-F238E27FC236}">
                <a16:creationId xmlns:a16="http://schemas.microsoft.com/office/drawing/2014/main" id="{3FDBF63C-7F07-41EA-BD1D-E9B1CE38DFEE}"/>
              </a:ext>
            </a:extLst>
          </p:cNvPr>
          <p:cNvSpPr>
            <a:spLocks noGrp="1"/>
          </p:cNvSpPr>
          <p:nvPr/>
        </p:nvSpPr>
        <p:spPr>
          <a:xfrm>
            <a:off x="666750" y="4400550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mark-number-text-3">
            <a:extLst>
              <a:ext uri="{FF2B5EF4-FFF2-40B4-BE49-F238E27FC236}">
                <a16:creationId xmlns:a16="http://schemas.microsoft.com/office/drawing/2014/main" id="{BC70C679-DF26-46BC-82E2-0D90FC72BCB2}"/>
              </a:ext>
            </a:extLst>
          </p:cNvPr>
          <p:cNvSpPr>
            <a:spLocks noGrp="1"/>
          </p:cNvSpPr>
          <p:nvPr/>
        </p:nvSpPr>
        <p:spPr>
          <a:xfrm>
            <a:off x="6667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point-3">
            <a:extLst>
              <a:ext uri="{FF2B5EF4-FFF2-40B4-BE49-F238E27FC236}">
                <a16:creationId xmlns:a16="http://schemas.microsoft.com/office/drawing/2014/main" id="{78AE57E5-5518-4B82-AEA7-311F0213A7A1}"/>
              </a:ext>
            </a:extLst>
          </p:cNvPr>
          <p:cNvSpPr>
            <a:spLocks noGrp="1"/>
          </p:cNvSpPr>
          <p:nvPr/>
        </p:nvSpPr>
        <p:spPr>
          <a:xfrm>
            <a:off x="13335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Ktotal = 36 J.</a:t>
            </a:r>
          </a:p>
        </p:txBody>
      </p:sp>
      <p:sp>
        <p:nvSpPr>
          <p:cNvPr id="16" name="improvement-band">
            <a:extLst>
              <a:ext uri="{FF2B5EF4-FFF2-40B4-BE49-F238E27FC236}">
                <a16:creationId xmlns:a16="http://schemas.microsoft.com/office/drawing/2014/main" id="{269CF7F6-0613-4C4A-8AC8-31282CCCEAD7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858500" cy="552450"/>
          </a:xfrm>
          <a:prstGeom prst="roundRect">
            <a:avLst>
              <a:gd name="adj" fmla="val 2069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7" name="improvement-prompt">
            <a:extLst>
              <a:ext uri="{FF2B5EF4-FFF2-40B4-BE49-F238E27FC236}">
                <a16:creationId xmlns:a16="http://schemas.microsoft.com/office/drawing/2014/main" id="{C59855F9-C656-40F1-AC54-A640A1E9FE42}"/>
              </a:ext>
            </a:extLst>
          </p:cNvPr>
          <p:cNvSpPr>
            <a:spLocks noGrp="1"/>
          </p:cNvSpPr>
          <p:nvPr/>
        </p:nvSpPr>
        <p:spPr>
          <a:xfrm>
            <a:off x="904875" y="5657850"/>
            <a:ext cx="10382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Add one missing representation, one unit and one sentence of physical justification.</a:t>
            </a:r>
          </a:p>
        </p:txBody>
      </p:sp>
    </p:spTree>
    <p:extLst>
      <p:ext uri="{BB962C8B-B14F-4D97-AF65-F5344CB8AC3E}">
        <p14:creationId xmlns:p14="http://schemas.microsoft.com/office/powerpoint/2010/main" val="1326516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FF2B5EF4-FFF2-40B4-BE49-F238E27FC236}">
                <a16:creationId xmlns:a16="http://schemas.microsoft.com/office/drawing/2014/main" id="{3A0EE5C6-13DB-4AFA-A8F4-CD10A7ADBB74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AP1 · UNIT 6 · AP PHYSICS 1: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53387AB1-C1D1-440C-8F6F-0177C7F298D4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2281E94C-E2A5-4D92-93C8-7E3963A4557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33D33F11-7630-4CE9-8254-28ACF009D14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AP1-U6 · 5–8%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9D699D75-1929-46A2-A567-FDB520CD944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quiz-instruction">
            <a:extLst>
              <a:ext uri="{FF2B5EF4-FFF2-40B4-BE49-F238E27FC236}">
                <a16:creationId xmlns:a16="http://schemas.microsoft.com/office/drawing/2014/main" id="{C851CB9E-346D-4F04-ACAD-B7597380D455}"/>
              </a:ext>
            </a:extLst>
          </p:cNvPr>
          <p:cNvSpPr>
            <a:spLocks noGrp="1"/>
          </p:cNvSpPr>
          <p:nvPr/>
        </p:nvSpPr>
        <p:spPr>
          <a:xfrm>
            <a:off x="666750" y="154305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Answer all four. Add one reason to the question you found hardest.</a:t>
            </a:r>
          </a:p>
        </p:txBody>
      </p:sp>
      <p:sp>
        <p:nvSpPr>
          <p:cNvPr id="7" name="quiz-question-label-1">
            <a:extLst>
              <a:ext uri="{FF2B5EF4-FFF2-40B4-BE49-F238E27FC236}">
                <a16:creationId xmlns:a16="http://schemas.microsoft.com/office/drawing/2014/main" id="{04A83154-5DEB-4D0F-8BC5-C7E477F69C2D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FF2B5EF4-FFF2-40B4-BE49-F238E27FC236}">
                <a16:creationId xmlns:a16="http://schemas.microsoft.com/office/drawing/2014/main" id="{9CE57644-B35E-4318-A4A9-FC83278A898E}"/>
              </a:ext>
            </a:extLst>
          </p:cNvPr>
          <p:cNvSpPr>
            <a:spLocks noGrp="1"/>
          </p:cNvSpPr>
          <p:nvPr/>
        </p:nvSpPr>
        <p:spPr>
          <a:xfrm>
            <a:off x="6667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relationship belongs at the center of this unit model?</a:t>
            </a:r>
          </a:p>
        </p:txBody>
      </p:sp>
      <p:sp>
        <p:nvSpPr>
          <p:cNvPr id="9" name="quiz-choices-1">
            <a:extLst>
              <a:ext uri="{FF2B5EF4-FFF2-40B4-BE49-F238E27FC236}">
                <a16:creationId xmlns:a16="http://schemas.microsoft.com/office/drawing/2014/main" id="{12D64F61-F2DF-4CB2-9A57-267A8F20F5DF}"/>
              </a:ext>
            </a:extLst>
          </p:cNvPr>
          <p:cNvSpPr>
            <a:spLocks noGrp="1"/>
          </p:cNvSpPr>
          <p:nvPr/>
        </p:nvSpPr>
        <p:spPr>
          <a:xfrm>
            <a:off x="666750" y="3171825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Krot = ½Iω² · B speed = distance only · C energy = force/time · D field = charge × time</a:t>
            </a:r>
          </a:p>
        </p:txBody>
      </p:sp>
      <p:sp>
        <p:nvSpPr>
          <p:cNvPr id="10" name="rule-70-425">
            <a:extLst>
              <a:ext uri="{FF2B5EF4-FFF2-40B4-BE49-F238E27FC236}">
                <a16:creationId xmlns:a16="http://schemas.microsoft.com/office/drawing/2014/main" id="{9442BDD3-BB9C-48D8-AA7A-F5ED3DEEC2A5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1" name="quiz-question-label-2">
            <a:extLst>
              <a:ext uri="{FF2B5EF4-FFF2-40B4-BE49-F238E27FC236}">
                <a16:creationId xmlns:a16="http://schemas.microsoft.com/office/drawing/2014/main" id="{A3B246FC-D732-4762-AC80-7AEFED820EC1}"/>
              </a:ext>
            </a:extLst>
          </p:cNvPr>
          <p:cNvSpPr>
            <a:spLocks noGrp="1"/>
          </p:cNvSpPr>
          <p:nvPr/>
        </p:nvSpPr>
        <p:spPr>
          <a:xfrm>
            <a:off x="61912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Q2</a:t>
            </a:r>
          </a:p>
        </p:txBody>
      </p:sp>
      <p:sp>
        <p:nvSpPr>
          <p:cNvPr id="12" name="quiz-question-2">
            <a:extLst>
              <a:ext uri="{FF2B5EF4-FFF2-40B4-BE49-F238E27FC236}">
                <a16:creationId xmlns:a16="http://schemas.microsoft.com/office/drawing/2014/main" id="{E5491EFF-6F05-40EC-AB50-15047B32AFF3}"/>
              </a:ext>
            </a:extLst>
          </p:cNvPr>
          <p:cNvSpPr>
            <a:spLocks noGrp="1"/>
          </p:cNvSpPr>
          <p:nvPr/>
        </p:nvSpPr>
        <p:spPr>
          <a:xfrm>
            <a:off x="61912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AP science practice is used when students plot labelled quantitative data?</a:t>
            </a:r>
          </a:p>
        </p:txBody>
      </p:sp>
      <p:sp>
        <p:nvSpPr>
          <p:cNvPr id="13" name="quiz-choices-2">
            <a:extLst>
              <a:ext uri="{FF2B5EF4-FFF2-40B4-BE49-F238E27FC236}">
                <a16:creationId xmlns:a16="http://schemas.microsoft.com/office/drawing/2014/main" id="{0989C70A-A6F5-4195-BACB-7FD8EA013209}"/>
              </a:ext>
            </a:extLst>
          </p:cNvPr>
          <p:cNvSpPr>
            <a:spLocks noGrp="1"/>
          </p:cNvSpPr>
          <p:nvPr/>
        </p:nvSpPr>
        <p:spPr>
          <a:xfrm>
            <a:off x="6191250" y="3171825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1.B · B 2.D · C 3.A · D none</a:t>
            </a:r>
          </a:p>
        </p:txBody>
      </p:sp>
      <p:sp>
        <p:nvSpPr>
          <p:cNvPr id="14" name="rule-650-425">
            <a:extLst>
              <a:ext uri="{FF2B5EF4-FFF2-40B4-BE49-F238E27FC236}">
                <a16:creationId xmlns:a16="http://schemas.microsoft.com/office/drawing/2014/main" id="{D76BC0FF-70F4-447E-B07D-E288F023421D}"/>
              </a:ext>
            </a:extLst>
          </p:cNvPr>
          <p:cNvSpPr>
            <a:spLocks noGrp="1"/>
          </p:cNvSpPr>
          <p:nvPr/>
        </p:nvSpPr>
        <p:spPr>
          <a:xfrm>
            <a:off x="6191250" y="40481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5" name="quiz-question-label-3">
            <a:extLst>
              <a:ext uri="{FF2B5EF4-FFF2-40B4-BE49-F238E27FC236}">
                <a16:creationId xmlns:a16="http://schemas.microsoft.com/office/drawing/2014/main" id="{2627A340-6C45-407C-87E1-78A30DCEA8F4}"/>
              </a:ext>
            </a:extLst>
          </p:cNvPr>
          <p:cNvSpPr>
            <a:spLocks noGrp="1"/>
          </p:cNvSpPr>
          <p:nvPr/>
        </p:nvSpPr>
        <p:spPr>
          <a:xfrm>
            <a:off x="666750" y="4095750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Q3</a:t>
            </a:r>
          </a:p>
        </p:txBody>
      </p:sp>
      <p:sp>
        <p:nvSpPr>
          <p:cNvPr id="16" name="quiz-question-3">
            <a:extLst>
              <a:ext uri="{FF2B5EF4-FFF2-40B4-BE49-F238E27FC236}">
                <a16:creationId xmlns:a16="http://schemas.microsoft.com/office/drawing/2014/main" id="{D4804CC8-4FFD-483A-A31F-2D2FC52D5F6E}"/>
              </a:ext>
            </a:extLst>
          </p:cNvPr>
          <p:cNvSpPr>
            <a:spLocks noGrp="1"/>
          </p:cNvSpPr>
          <p:nvPr/>
        </p:nvSpPr>
        <p:spPr>
          <a:xfrm>
            <a:off x="666750" y="4419600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statement correctly repairs today’s physics trap?</a:t>
            </a:r>
          </a:p>
        </p:txBody>
      </p:sp>
      <p:sp>
        <p:nvSpPr>
          <p:cNvPr id="17" name="quiz-choices-3">
            <a:extLst>
              <a:ext uri="{FF2B5EF4-FFF2-40B4-BE49-F238E27FC236}">
                <a16:creationId xmlns:a16="http://schemas.microsoft.com/office/drawing/2014/main" id="{B69ABF68-AD39-40FE-8D8B-BC9A705DF759}"/>
              </a:ext>
            </a:extLst>
          </p:cNvPr>
          <p:cNvSpPr>
            <a:spLocks noGrp="1"/>
          </p:cNvSpPr>
          <p:nvPr/>
        </p:nvSpPr>
        <p:spPr>
          <a:xfrm>
            <a:off x="666750" y="5124450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Internal work can change rotational kinetic…momentum stays constant. · B If angular momentum is conserved, rotational…also be conserved. · C Signs and units never matter · D A graph is decorative</a:t>
            </a:r>
          </a:p>
        </p:txBody>
      </p:sp>
      <p:sp>
        <p:nvSpPr>
          <p:cNvPr id="18" name="quiz-question-label-4">
            <a:extLst>
              <a:ext uri="{FF2B5EF4-FFF2-40B4-BE49-F238E27FC236}">
                <a16:creationId xmlns:a16="http://schemas.microsoft.com/office/drawing/2014/main" id="{E2CE92F2-3316-439D-9784-6E948FEAA401}"/>
              </a:ext>
            </a:extLst>
          </p:cNvPr>
          <p:cNvSpPr>
            <a:spLocks noGrp="1"/>
          </p:cNvSpPr>
          <p:nvPr/>
        </p:nvSpPr>
        <p:spPr>
          <a:xfrm>
            <a:off x="6191250" y="4095750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Q4</a:t>
            </a:r>
          </a:p>
        </p:txBody>
      </p:sp>
      <p:sp>
        <p:nvSpPr>
          <p:cNvPr id="19" name="quiz-question-4">
            <a:extLst>
              <a:ext uri="{FF2B5EF4-FFF2-40B4-BE49-F238E27FC236}">
                <a16:creationId xmlns:a16="http://schemas.microsoft.com/office/drawing/2014/main" id="{B8580F5E-971F-42D0-892D-315B7849610F}"/>
              </a:ext>
            </a:extLst>
          </p:cNvPr>
          <p:cNvSpPr>
            <a:spLocks noGrp="1"/>
          </p:cNvSpPr>
          <p:nvPr/>
        </p:nvSpPr>
        <p:spPr>
          <a:xfrm>
            <a:off x="6191250" y="4419600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What should follow a numerical AP Physics result?</a:t>
            </a:r>
          </a:p>
        </p:txBody>
      </p:sp>
      <p:sp>
        <p:nvSpPr>
          <p:cNvPr id="20" name="quiz-choices-4">
            <a:extLst>
              <a:ext uri="{FF2B5EF4-FFF2-40B4-BE49-F238E27FC236}">
                <a16:creationId xmlns:a16="http://schemas.microsoft.com/office/drawing/2014/main" id="{F62DB2B1-A77F-43DE-8E57-6E58BD335EAA}"/>
              </a:ext>
            </a:extLst>
          </p:cNvPr>
          <p:cNvSpPr>
            <a:spLocks noGrp="1"/>
          </p:cNvSpPr>
          <p:nvPr/>
        </p:nvSpPr>
        <p:spPr>
          <a:xfrm>
            <a:off x="6191250" y="5124450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Units and a physical interpretation · B Only more decimals · C A copied formula · D No sign convention</a:t>
            </a:r>
          </a:p>
        </p:txBody>
      </p:sp>
    </p:spTree>
    <p:extLst>
      <p:ext uri="{BB962C8B-B14F-4D97-AF65-F5344CB8AC3E}">
        <p14:creationId xmlns:p14="http://schemas.microsoft.com/office/powerpoint/2010/main" val="10349291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oup-label">
            <a:extLst>
              <a:ext uri="{FF2B5EF4-FFF2-40B4-BE49-F238E27FC236}">
                <a16:creationId xmlns:a16="http://schemas.microsoft.com/office/drawing/2014/main" id="{9040055C-0113-4450-899A-C56D3644FC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AP1 · UNIT 6 · AP PHYSICS 1: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9015504F-0AB9-479D-A572-19DDA7AE57E5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55F5306-5DCF-48AF-9F79-45F530A1AF73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E90B03F8-8021-4B4A-8E61-2CB04C00FBE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AP1-U6 · 5–8%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F520D98E-A72A-426A-BB22-8C697DDAA83D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Quiz answers: correct, explain, improve</a:t>
            </a:r>
          </a:p>
        </p:txBody>
      </p:sp>
      <p:sp>
        <p:nvSpPr>
          <p:cNvPr id="6" name="answer-number-1">
            <a:extLst>
              <a:ext uri="{FF2B5EF4-FFF2-40B4-BE49-F238E27FC236}">
                <a16:creationId xmlns:a16="http://schemas.microsoft.com/office/drawing/2014/main" id="{363E90BC-60EA-447E-94FF-1781D782DFA0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7" name="answer-number-text-1">
            <a:extLst>
              <a:ext uri="{FF2B5EF4-FFF2-40B4-BE49-F238E27FC236}">
                <a16:creationId xmlns:a16="http://schemas.microsoft.com/office/drawing/2014/main" id="{78E1275C-4230-4EB9-BDE8-77581EF7A34C}"/>
              </a:ext>
            </a:extLst>
          </p:cNvPr>
          <p:cNvSpPr>
            <a:spLocks noGrp="1"/>
          </p:cNvSpPr>
          <p:nvPr/>
        </p:nvSpPr>
        <p:spPr>
          <a:xfrm>
            <a:off x="714375" y="178117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1.</a:t>
            </a:r>
          </a:p>
        </p:txBody>
      </p:sp>
      <p:sp>
        <p:nvSpPr>
          <p:cNvPr id="8" name="answer-value-1">
            <a:extLst>
              <a:ext uri="{FF2B5EF4-FFF2-40B4-BE49-F238E27FC236}">
                <a16:creationId xmlns:a16="http://schemas.microsoft.com/office/drawing/2014/main" id="{518DCF98-C596-4ECC-B1BA-6E023AF1B850}"/>
              </a:ext>
            </a:extLst>
          </p:cNvPr>
          <p:cNvSpPr>
            <a:spLocks noGrp="1"/>
          </p:cNvSpPr>
          <p:nvPr/>
        </p:nvSpPr>
        <p:spPr>
          <a:xfrm>
            <a:off x="1476375" y="1647825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Answer: Krot = ½Iω²</a:t>
            </a:r>
          </a:p>
        </p:txBody>
      </p:sp>
      <p:sp>
        <p:nvSpPr>
          <p:cNvPr id="9" name="answer-reason-1">
            <a:extLst>
              <a:ext uri="{FF2B5EF4-FFF2-40B4-BE49-F238E27FC236}">
                <a16:creationId xmlns:a16="http://schemas.microsoft.com/office/drawing/2014/main" id="{5CB1CBD9-62E1-4998-B485-C316F7354F60}"/>
              </a:ext>
            </a:extLst>
          </p:cNvPr>
          <p:cNvSpPr>
            <a:spLocks noGrp="1"/>
          </p:cNvSpPr>
          <p:nvPr/>
        </p:nvSpPr>
        <p:spPr>
          <a:xfrm>
            <a:off x="6477000" y="1695450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It is one of the unit’s governing relationships.</a:t>
            </a:r>
          </a:p>
        </p:txBody>
      </p:sp>
      <p:sp>
        <p:nvSpPr>
          <p:cNvPr id="10" name="rule-155-262">
            <a:extLst>
              <a:ext uri="{FF2B5EF4-FFF2-40B4-BE49-F238E27FC236}">
                <a16:creationId xmlns:a16="http://schemas.microsoft.com/office/drawing/2014/main" id="{544C6F8D-F14D-4257-9F4A-0DCA870B8116}"/>
              </a:ext>
            </a:extLst>
          </p:cNvPr>
          <p:cNvSpPr>
            <a:spLocks noGrp="1"/>
          </p:cNvSpPr>
          <p:nvPr/>
        </p:nvSpPr>
        <p:spPr>
          <a:xfrm>
            <a:off x="1476375" y="24955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FF2B5EF4-FFF2-40B4-BE49-F238E27FC236}">
                <a16:creationId xmlns:a16="http://schemas.microsoft.com/office/drawing/2014/main" id="{D09A554F-7699-4BD7-899A-98F3FF81DB3E}"/>
              </a:ext>
            </a:extLst>
          </p:cNvPr>
          <p:cNvSpPr>
            <a:spLocks noGrp="1"/>
          </p:cNvSpPr>
          <p:nvPr/>
        </p:nvSpPr>
        <p:spPr>
          <a:xfrm>
            <a:off x="714375" y="2695575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2" name="answer-number-text-2">
            <a:extLst>
              <a:ext uri="{FF2B5EF4-FFF2-40B4-BE49-F238E27FC236}">
                <a16:creationId xmlns:a16="http://schemas.microsoft.com/office/drawing/2014/main" id="{AEE4A635-B41B-4852-A869-FF8B216C9919}"/>
              </a:ext>
            </a:extLst>
          </p:cNvPr>
          <p:cNvSpPr>
            <a:spLocks noGrp="1"/>
          </p:cNvSpPr>
          <p:nvPr/>
        </p:nvSpPr>
        <p:spPr>
          <a:xfrm>
            <a:off x="714375" y="2762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2.</a:t>
            </a:r>
          </a:p>
        </p:txBody>
      </p:sp>
      <p:sp>
        <p:nvSpPr>
          <p:cNvPr id="13" name="answer-value-2">
            <a:extLst>
              <a:ext uri="{FF2B5EF4-FFF2-40B4-BE49-F238E27FC236}">
                <a16:creationId xmlns:a16="http://schemas.microsoft.com/office/drawing/2014/main" id="{B1F09887-7B62-4488-88B5-679A73F860BA}"/>
              </a:ext>
            </a:extLst>
          </p:cNvPr>
          <p:cNvSpPr>
            <a:spLocks noGrp="1"/>
          </p:cNvSpPr>
          <p:nvPr/>
        </p:nvSpPr>
        <p:spPr>
          <a:xfrm>
            <a:off x="1476375" y="2628900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Answer: 1.B</a:t>
            </a:r>
          </a:p>
        </p:txBody>
      </p:sp>
      <p:sp>
        <p:nvSpPr>
          <p:cNvPr id="14" name="answer-reason-2">
            <a:extLst>
              <a:ext uri="{FF2B5EF4-FFF2-40B4-BE49-F238E27FC236}">
                <a16:creationId xmlns:a16="http://schemas.microsoft.com/office/drawing/2014/main" id="{E2B886AE-82E9-4DC0-AD33-C45FAFB4E221}"/>
              </a:ext>
            </a:extLst>
          </p:cNvPr>
          <p:cNvSpPr>
            <a:spLocks noGrp="1"/>
          </p:cNvSpPr>
          <p:nvPr/>
        </p:nvSpPr>
        <p:spPr>
          <a:xfrm>
            <a:off x="6477000" y="2676525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Practice 1.B is creating quantitative graphs with scales and units.</a:t>
            </a:r>
          </a:p>
        </p:txBody>
      </p:sp>
      <p:sp>
        <p:nvSpPr>
          <p:cNvPr id="15" name="rule-155-365">
            <a:extLst>
              <a:ext uri="{FF2B5EF4-FFF2-40B4-BE49-F238E27FC236}">
                <a16:creationId xmlns:a16="http://schemas.microsoft.com/office/drawing/2014/main" id="{5C730F47-32AF-4C30-AC97-8E8B8F38CBE0}"/>
              </a:ext>
            </a:extLst>
          </p:cNvPr>
          <p:cNvSpPr>
            <a:spLocks noGrp="1"/>
          </p:cNvSpPr>
          <p:nvPr/>
        </p:nvSpPr>
        <p:spPr>
          <a:xfrm>
            <a:off x="1476375" y="34766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6" name="answer-number-3">
            <a:extLst>
              <a:ext uri="{FF2B5EF4-FFF2-40B4-BE49-F238E27FC236}">
                <a16:creationId xmlns:a16="http://schemas.microsoft.com/office/drawing/2014/main" id="{193C3CD2-4133-4A4C-9F66-0E224D4C7E06}"/>
              </a:ext>
            </a:extLst>
          </p:cNvPr>
          <p:cNvSpPr>
            <a:spLocks noGrp="1"/>
          </p:cNvSpPr>
          <p:nvPr/>
        </p:nvSpPr>
        <p:spPr>
          <a:xfrm>
            <a:off x="714375" y="3676650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answer-number-text-3">
            <a:extLst>
              <a:ext uri="{FF2B5EF4-FFF2-40B4-BE49-F238E27FC236}">
                <a16:creationId xmlns:a16="http://schemas.microsoft.com/office/drawing/2014/main" id="{EFEF9549-7813-441A-B479-C927C84C610D}"/>
              </a:ext>
            </a:extLst>
          </p:cNvPr>
          <p:cNvSpPr>
            <a:spLocks noGrp="1"/>
          </p:cNvSpPr>
          <p:nvPr/>
        </p:nvSpPr>
        <p:spPr>
          <a:xfrm>
            <a:off x="714375" y="374332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3.</a:t>
            </a:r>
          </a:p>
        </p:txBody>
      </p:sp>
      <p:sp>
        <p:nvSpPr>
          <p:cNvPr id="18" name="answer-value-3">
            <a:extLst>
              <a:ext uri="{FF2B5EF4-FFF2-40B4-BE49-F238E27FC236}">
                <a16:creationId xmlns:a16="http://schemas.microsoft.com/office/drawing/2014/main" id="{2F601CF1-276B-4B92-9102-834E1E504BEF}"/>
              </a:ext>
            </a:extLst>
          </p:cNvPr>
          <p:cNvSpPr>
            <a:spLocks noGrp="1"/>
          </p:cNvSpPr>
          <p:nvPr/>
        </p:nvSpPr>
        <p:spPr>
          <a:xfrm>
            <a:off x="1476375" y="3609975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Answer: Internal work can change rotational kinetic energy while total angular momentum stays constant.</a:t>
            </a:r>
          </a:p>
        </p:txBody>
      </p:sp>
      <p:sp>
        <p:nvSpPr>
          <p:cNvPr id="19" name="answer-reason-3">
            <a:extLst>
              <a:ext uri="{FF2B5EF4-FFF2-40B4-BE49-F238E27FC236}">
                <a16:creationId xmlns:a16="http://schemas.microsoft.com/office/drawing/2014/main" id="{F1531641-B3C5-4236-9C5D-0765C0F2F67F}"/>
              </a:ext>
            </a:extLst>
          </p:cNvPr>
          <p:cNvSpPr>
            <a:spLocks noGrp="1"/>
          </p:cNvSpPr>
          <p:nvPr/>
        </p:nvSpPr>
        <p:spPr>
          <a:xfrm>
            <a:off x="6477000" y="3657600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The correction states the physically valid boundary or relationship.</a:t>
            </a:r>
          </a:p>
        </p:txBody>
      </p:sp>
      <p:sp>
        <p:nvSpPr>
          <p:cNvPr id="20" name="rule-155-468">
            <a:extLst>
              <a:ext uri="{FF2B5EF4-FFF2-40B4-BE49-F238E27FC236}">
                <a16:creationId xmlns:a16="http://schemas.microsoft.com/office/drawing/2014/main" id="{3B3E5764-E3BC-442A-A1F7-A49DD31921CD}"/>
              </a:ext>
            </a:extLst>
          </p:cNvPr>
          <p:cNvSpPr>
            <a:spLocks noGrp="1"/>
          </p:cNvSpPr>
          <p:nvPr/>
        </p:nvSpPr>
        <p:spPr>
          <a:xfrm>
            <a:off x="1476375" y="44577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21" name="answer-number-4">
            <a:extLst>
              <a:ext uri="{FF2B5EF4-FFF2-40B4-BE49-F238E27FC236}">
                <a16:creationId xmlns:a16="http://schemas.microsoft.com/office/drawing/2014/main" id="{9213250C-1756-4425-9F42-598FB1CA0F37}"/>
              </a:ext>
            </a:extLst>
          </p:cNvPr>
          <p:cNvSpPr>
            <a:spLocks noGrp="1"/>
          </p:cNvSpPr>
          <p:nvPr/>
        </p:nvSpPr>
        <p:spPr>
          <a:xfrm>
            <a:off x="714375" y="4657725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22" name="answer-number-text-4">
            <a:extLst>
              <a:ext uri="{FF2B5EF4-FFF2-40B4-BE49-F238E27FC236}">
                <a16:creationId xmlns:a16="http://schemas.microsoft.com/office/drawing/2014/main" id="{34609787-9C90-414C-94AF-5A8DFB5700B9}"/>
              </a:ext>
            </a:extLst>
          </p:cNvPr>
          <p:cNvSpPr>
            <a:spLocks noGrp="1"/>
          </p:cNvSpPr>
          <p:nvPr/>
        </p:nvSpPr>
        <p:spPr>
          <a:xfrm>
            <a:off x="714375" y="472440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4.</a:t>
            </a:r>
          </a:p>
        </p:txBody>
      </p:sp>
      <p:sp>
        <p:nvSpPr>
          <p:cNvPr id="23" name="answer-value-4">
            <a:extLst>
              <a:ext uri="{FF2B5EF4-FFF2-40B4-BE49-F238E27FC236}">
                <a16:creationId xmlns:a16="http://schemas.microsoft.com/office/drawing/2014/main" id="{6E3AA092-2DF5-4472-8DB5-1E20C4B48264}"/>
              </a:ext>
            </a:extLst>
          </p:cNvPr>
          <p:cNvSpPr>
            <a:spLocks noGrp="1"/>
          </p:cNvSpPr>
          <p:nvPr/>
        </p:nvSpPr>
        <p:spPr>
          <a:xfrm>
            <a:off x="1476375" y="4591050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Answer: Units and a physical interpretation</a:t>
            </a:r>
          </a:p>
        </p:txBody>
      </p:sp>
      <p:sp>
        <p:nvSpPr>
          <p:cNvPr id="24" name="answer-reason-4">
            <a:extLst>
              <a:ext uri="{FF2B5EF4-FFF2-40B4-BE49-F238E27FC236}">
                <a16:creationId xmlns:a16="http://schemas.microsoft.com/office/drawing/2014/main" id="{75BDA89E-C5D1-474B-9DBD-9F8FE429900D}"/>
              </a:ext>
            </a:extLst>
          </p:cNvPr>
          <p:cNvSpPr>
            <a:spLocks noGrp="1"/>
          </p:cNvSpPr>
          <p:nvPr/>
        </p:nvSpPr>
        <p:spPr>
          <a:xfrm>
            <a:off x="6477000" y="4638675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A complete response connects mathematics to the model and reports units.</a:t>
            </a:r>
          </a:p>
        </p:txBody>
      </p:sp>
      <p:sp>
        <p:nvSpPr>
          <p:cNvPr id="25" name="exit-ticket">
            <a:extLst>
              <a:ext uri="{FF2B5EF4-FFF2-40B4-BE49-F238E27FC236}">
                <a16:creationId xmlns:a16="http://schemas.microsoft.com/office/drawing/2014/main" id="{09956609-484A-41E4-8D0A-2C31DD598647}"/>
              </a:ext>
            </a:extLst>
          </p:cNvPr>
          <p:cNvSpPr>
            <a:spLocks noGrp="1"/>
          </p:cNvSpPr>
          <p:nvPr/>
        </p:nvSpPr>
        <p:spPr>
          <a:xfrm>
            <a:off x="1047750" y="5743575"/>
            <a:ext cx="10096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5B43"/>
                </a:solidFill>
              </a:defRPr>
            </a:pPr>
            <a:r>
              <a:rPr sz="1875" b="1" i="0">
                <a:solidFill>
                  <a:srgbClr val="F45B43"/>
                </a:solidFill>
              </a:rPr>
              <a:t>Next move: Correct one response, name the AP science practice you used, and write one new question about this unit.</a:t>
            </a:r>
          </a:p>
        </p:txBody>
      </p:sp>
    </p:spTree>
    <p:extLst>
      <p:ext uri="{BB962C8B-B14F-4D97-AF65-F5344CB8AC3E}">
        <p14:creationId xmlns:p14="http://schemas.microsoft.com/office/powerpoint/2010/main" val="1241268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oup-label">
            <a:extLst>
              <a:ext uri="{FF2B5EF4-FFF2-40B4-BE49-F238E27FC236}">
                <a16:creationId xmlns:a16="http://schemas.microsoft.com/office/drawing/2014/main" id="{A49A2E06-2816-4AFD-B99E-F8EEF78F301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AP1 · UNIT 6 · AP PHYSICS 1: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455C88B1-1C8E-48CE-9F4C-1176275D6327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79C1AD01-C126-4D0A-865D-6F7B6BF07C19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2748D7AA-2AFA-4572-9F51-9F14B633025A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AP1-U6 · 5–8%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C711EA40-C0A1-449A-BBBE-57D6D376E25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Three ideas to wake up</a:t>
            </a:r>
          </a:p>
        </p:txBody>
      </p:sp>
      <p:sp>
        <p:nvSpPr>
          <p:cNvPr id="6" name="retrieval-instruction">
            <a:extLst>
              <a:ext uri="{FF2B5EF4-FFF2-40B4-BE49-F238E27FC236}">
                <a16:creationId xmlns:a16="http://schemas.microsoft.com/office/drawing/2014/main" id="{223B2854-C344-43AC-B884-2BDB81D2D291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906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0" i="0">
                <a:solidFill>
                  <a:srgbClr val="48635E"/>
                </a:solidFill>
              </a:defRPr>
            </a:pPr>
            <a:r>
              <a:rPr sz="1950" b="0" i="0">
                <a:solidFill>
                  <a:srgbClr val="48635E"/>
                </a:solidFill>
              </a:rPr>
              <a:t>Think alone → compare with a partner → vote with one reason.</a:t>
            </a:r>
          </a:p>
        </p:txBody>
      </p:sp>
      <p:sp>
        <p:nvSpPr>
          <p:cNvPr id="7" name="retrieval-number-1">
            <a:extLst>
              <a:ext uri="{FF2B5EF4-FFF2-40B4-BE49-F238E27FC236}">
                <a16:creationId xmlns:a16="http://schemas.microsoft.com/office/drawing/2014/main" id="{E56A5C80-E86A-44BD-A264-74EEDA84A19A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495300" cy="4953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8" name="retrieval-number-text-1">
            <a:extLst>
              <a:ext uri="{FF2B5EF4-FFF2-40B4-BE49-F238E27FC236}">
                <a16:creationId xmlns:a16="http://schemas.microsoft.com/office/drawing/2014/main" id="{C3AC25E3-E6B7-4D49-AAB1-BC726DE5EF14}"/>
              </a:ext>
            </a:extLst>
          </p:cNvPr>
          <p:cNvSpPr>
            <a:spLocks noGrp="1"/>
          </p:cNvSpPr>
          <p:nvPr/>
        </p:nvSpPr>
        <p:spPr>
          <a:xfrm>
            <a:off x="723900" y="22764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question-1">
            <a:extLst>
              <a:ext uri="{FF2B5EF4-FFF2-40B4-BE49-F238E27FC236}">
                <a16:creationId xmlns:a16="http://schemas.microsoft.com/office/drawing/2014/main" id="{F052097C-CC29-4E1D-812B-58532AF57B2F}"/>
              </a:ext>
            </a:extLst>
          </p:cNvPr>
          <p:cNvSpPr>
            <a:spLocks noGrp="1"/>
          </p:cNvSpPr>
          <p:nvPr/>
        </p:nvSpPr>
        <p:spPr>
          <a:xfrm>
            <a:off x="1524000" y="21717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A wheel of radius 0.25 m turns at 8.0 rad/s. How fast does a point on its rim move?</a:t>
            </a:r>
          </a:p>
        </p:txBody>
      </p:sp>
      <p:sp>
        <p:nvSpPr>
          <p:cNvPr id="10" name="retrieval-number-2">
            <a:extLst>
              <a:ext uri="{FF2B5EF4-FFF2-40B4-BE49-F238E27FC236}">
                <a16:creationId xmlns:a16="http://schemas.microsoft.com/office/drawing/2014/main" id="{810C997C-99B9-4826-AB6F-60E2AC09D0A8}"/>
              </a:ext>
            </a:extLst>
          </p:cNvPr>
          <p:cNvSpPr>
            <a:spLocks noGrp="1"/>
          </p:cNvSpPr>
          <p:nvPr/>
        </p:nvSpPr>
        <p:spPr>
          <a:xfrm>
            <a:off x="723900" y="3276600"/>
            <a:ext cx="495300" cy="4953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retrieval-number-text-2">
            <a:extLst>
              <a:ext uri="{FF2B5EF4-FFF2-40B4-BE49-F238E27FC236}">
                <a16:creationId xmlns:a16="http://schemas.microsoft.com/office/drawing/2014/main" id="{556AEEE0-6106-420F-85F1-627CA00535F4}"/>
              </a:ext>
            </a:extLst>
          </p:cNvPr>
          <p:cNvSpPr>
            <a:spLocks noGrp="1"/>
          </p:cNvSpPr>
          <p:nvPr/>
        </p:nvSpPr>
        <p:spPr>
          <a:xfrm>
            <a:off x="723900" y="33432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question-2">
            <a:extLst>
              <a:ext uri="{FF2B5EF4-FFF2-40B4-BE49-F238E27FC236}">
                <a16:creationId xmlns:a16="http://schemas.microsoft.com/office/drawing/2014/main" id="{4D0202E9-D258-4F9C-AE02-95EF2BE04E54}"/>
              </a:ext>
            </a:extLst>
          </p:cNvPr>
          <p:cNvSpPr>
            <a:spLocks noGrp="1"/>
          </p:cNvSpPr>
          <p:nvPr/>
        </p:nvSpPr>
        <p:spPr>
          <a:xfrm>
            <a:off x="1524000" y="32385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Write the kinetic energy of an object moving in a straight line and name the two quantities in it.</a:t>
            </a:r>
          </a:p>
        </p:txBody>
      </p:sp>
      <p:sp>
        <p:nvSpPr>
          <p:cNvPr id="13" name="retrieval-number-3">
            <a:extLst>
              <a:ext uri="{FF2B5EF4-FFF2-40B4-BE49-F238E27FC236}">
                <a16:creationId xmlns:a16="http://schemas.microsoft.com/office/drawing/2014/main" id="{C08154DE-5B18-4330-9503-BC35CE3E57ED}"/>
              </a:ext>
            </a:extLst>
          </p:cNvPr>
          <p:cNvSpPr>
            <a:spLocks noGrp="1"/>
          </p:cNvSpPr>
          <p:nvPr/>
        </p:nvSpPr>
        <p:spPr>
          <a:xfrm>
            <a:off x="723900" y="4343400"/>
            <a:ext cx="495300" cy="4953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retrieval-number-text-3">
            <a:extLst>
              <a:ext uri="{FF2B5EF4-FFF2-40B4-BE49-F238E27FC236}">
                <a16:creationId xmlns:a16="http://schemas.microsoft.com/office/drawing/2014/main" id="{F6E92888-48FC-4E19-A951-FA1CC4B86B07}"/>
              </a:ext>
            </a:extLst>
          </p:cNvPr>
          <p:cNvSpPr>
            <a:spLocks noGrp="1"/>
          </p:cNvSpPr>
          <p:nvPr/>
        </p:nvSpPr>
        <p:spPr>
          <a:xfrm>
            <a:off x="723900" y="44100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question-3">
            <a:extLst>
              <a:ext uri="{FF2B5EF4-FFF2-40B4-BE49-F238E27FC236}">
                <a16:creationId xmlns:a16="http://schemas.microsoft.com/office/drawing/2014/main" id="{B2630E98-0765-452C-AB7D-4685E14168A6}"/>
              </a:ext>
            </a:extLst>
          </p:cNvPr>
          <p:cNvSpPr>
            <a:spLocks noGrp="1"/>
          </p:cNvSpPr>
          <p:nvPr/>
        </p:nvSpPr>
        <p:spPr>
          <a:xfrm>
            <a:off x="1524000" y="43053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Under what condition is the momentum of a chosen system conserved?</a:t>
            </a:r>
          </a:p>
        </p:txBody>
      </p:sp>
      <p:sp>
        <p:nvSpPr>
          <p:cNvPr id="16" name="retrieval-close">
            <a:extLst>
              <a:ext uri="{FF2B5EF4-FFF2-40B4-BE49-F238E27FC236}">
                <a16:creationId xmlns:a16="http://schemas.microsoft.com/office/drawing/2014/main" id="{49EBD383-8EF1-4BED-BF24-39E225A7128D}"/>
              </a:ext>
            </a:extLst>
          </p:cNvPr>
          <p:cNvSpPr>
            <a:spLocks noGrp="1"/>
          </p:cNvSpPr>
          <p:nvPr/>
        </p:nvSpPr>
        <p:spPr>
          <a:xfrm>
            <a:off x="666750" y="5600700"/>
            <a:ext cx="1066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B83724"/>
                </a:solidFill>
              </a:defRPr>
            </a:pPr>
            <a:r>
              <a:rPr sz="1800" b="1" i="0">
                <a:solidFill>
                  <a:srgbClr val="B83724"/>
                </a:solidFill>
              </a:rPr>
              <a:t>Mini-whiteboard challenge: sketch or calculate one idea you expect to use today.</a:t>
            </a:r>
          </a:p>
        </p:txBody>
      </p:sp>
    </p:spTree>
    <p:extLst>
      <p:ext uri="{BB962C8B-B14F-4D97-AF65-F5344CB8AC3E}">
        <p14:creationId xmlns:p14="http://schemas.microsoft.com/office/powerpoint/2010/main" val="1797116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1F88D875-78DA-42F7-9E6D-E20DF552A08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AP1 · UNIT 6 · AP PHYSICS 1: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D325B1DE-D66F-4CAF-81AB-8149DF790C91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A760EE68-3D02-4D76-9E96-8DA38A373E1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D93FA8AF-230F-4983-B328-BA62A428D32D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AP1-U6 · 5–8%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0F62367B-EE29-4A70-BA2B-F22BCF41286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Build the model before reaching for numbers</a:t>
            </a:r>
          </a:p>
        </p:txBody>
      </p:sp>
      <p:sp>
        <p:nvSpPr>
          <p:cNvPr id="6" name="core-index-1">
            <a:extLst>
              <a:ext uri="{FF2B5EF4-FFF2-40B4-BE49-F238E27FC236}">
                <a16:creationId xmlns:a16="http://schemas.microsoft.com/office/drawing/2014/main" id="{DFF7E05F-FEA8-4349-B7A6-4EDDB8A4381E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7" name="core-point-1">
            <a:extLst>
              <a:ext uri="{FF2B5EF4-FFF2-40B4-BE49-F238E27FC236}">
                <a16:creationId xmlns:a16="http://schemas.microsoft.com/office/drawing/2014/main" id="{5CDCC7BB-2211-4B76-A7CC-901CFD2A31CD}"/>
              </a:ext>
            </a:extLst>
          </p:cNvPr>
          <p:cNvSpPr>
            <a:spLocks noGrp="1"/>
          </p:cNvSpPr>
          <p:nvPr/>
        </p:nvSpPr>
        <p:spPr>
          <a:xfrm>
            <a:off x="1257300" y="17811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Algebra-based: Rotational kinetic energy depends on I and angular speed.</a:t>
            </a:r>
          </a:p>
        </p:txBody>
      </p:sp>
      <p:sp>
        <p:nvSpPr>
          <p:cNvPr id="8" name="core-index-2">
            <a:extLst>
              <a:ext uri="{FF2B5EF4-FFF2-40B4-BE49-F238E27FC236}">
                <a16:creationId xmlns:a16="http://schemas.microsoft.com/office/drawing/2014/main" id="{28552B6B-67CA-4CE0-9DEC-0DC98C48796B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9" name="core-point-2">
            <a:extLst>
              <a:ext uri="{FF2B5EF4-FFF2-40B4-BE49-F238E27FC236}">
                <a16:creationId xmlns:a16="http://schemas.microsoft.com/office/drawing/2014/main" id="{4D69D0E9-2A91-4AD4-82B4-6E4BD292AC45}"/>
              </a:ext>
            </a:extLst>
          </p:cNvPr>
          <p:cNvSpPr>
            <a:spLocks noGrp="1"/>
          </p:cNvSpPr>
          <p:nvPr/>
        </p:nvSpPr>
        <p:spPr>
          <a:xfrm>
            <a:off x="1257300" y="25622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Algebra-based: Angular momentum is conserved when external torque impulse is negligible.</a:t>
            </a:r>
          </a:p>
        </p:txBody>
      </p:sp>
      <p:sp>
        <p:nvSpPr>
          <p:cNvPr id="10" name="core-index-3">
            <a:extLst>
              <a:ext uri="{FF2B5EF4-FFF2-40B4-BE49-F238E27FC236}">
                <a16:creationId xmlns:a16="http://schemas.microsoft.com/office/drawing/2014/main" id="{58C444F3-30D7-4BA4-81B0-26F267DC2B7A}"/>
              </a:ext>
            </a:extLst>
          </p:cNvPr>
          <p:cNvSpPr>
            <a:spLocks noGrp="1"/>
          </p:cNvSpPr>
          <p:nvPr/>
        </p:nvSpPr>
        <p:spPr>
          <a:xfrm>
            <a:off x="685800" y="33718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03</a:t>
            </a:r>
          </a:p>
        </p:txBody>
      </p:sp>
      <p:sp>
        <p:nvSpPr>
          <p:cNvPr id="11" name="core-point-3">
            <a:extLst>
              <a:ext uri="{FF2B5EF4-FFF2-40B4-BE49-F238E27FC236}">
                <a16:creationId xmlns:a16="http://schemas.microsoft.com/office/drawing/2014/main" id="{C9194E0C-48BD-41D6-ABD0-C63DC633B38A}"/>
              </a:ext>
            </a:extLst>
          </p:cNvPr>
          <p:cNvSpPr>
            <a:spLocks noGrp="1"/>
          </p:cNvSpPr>
          <p:nvPr/>
        </p:nvSpPr>
        <p:spPr>
          <a:xfrm>
            <a:off x="1257300" y="33432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Algebra-based: Rolling without slipping links translation and rotation.</a:t>
            </a:r>
          </a:p>
        </p:txBody>
      </p:sp>
      <p:sp>
        <p:nvSpPr>
          <p:cNvPr id="12" name="core-index-4">
            <a:extLst>
              <a:ext uri="{FF2B5EF4-FFF2-40B4-BE49-F238E27FC236}">
                <a16:creationId xmlns:a16="http://schemas.microsoft.com/office/drawing/2014/main" id="{33E57E8F-1FF6-41D5-B06C-DFB687B7C43F}"/>
              </a:ext>
            </a:extLst>
          </p:cNvPr>
          <p:cNvSpPr>
            <a:spLocks noGrp="1"/>
          </p:cNvSpPr>
          <p:nvPr/>
        </p:nvSpPr>
        <p:spPr>
          <a:xfrm>
            <a:off x="685800" y="41529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04</a:t>
            </a:r>
          </a:p>
        </p:txBody>
      </p:sp>
      <p:sp>
        <p:nvSpPr>
          <p:cNvPr id="13" name="core-point-4">
            <a:extLst>
              <a:ext uri="{FF2B5EF4-FFF2-40B4-BE49-F238E27FC236}">
                <a16:creationId xmlns:a16="http://schemas.microsoft.com/office/drawing/2014/main" id="{AE8C2C90-4F96-4277-8F96-25FC39E0E50C}"/>
              </a:ext>
            </a:extLst>
          </p:cNvPr>
          <p:cNvSpPr>
            <a:spLocks noGrp="1"/>
          </p:cNvSpPr>
          <p:nvPr/>
        </p:nvSpPr>
        <p:spPr>
          <a:xfrm>
            <a:off x="1257300" y="41243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Algebra-based: Internal work can change kinetic energy while angular momentum remains constant.</a:t>
            </a:r>
          </a:p>
        </p:txBody>
      </p:sp>
      <p:sp>
        <p:nvSpPr>
          <p:cNvPr id="14" name="equation-panel">
            <a:extLst>
              <a:ext uri="{FF2B5EF4-FFF2-40B4-BE49-F238E27FC236}">
                <a16:creationId xmlns:a16="http://schemas.microsoft.com/office/drawing/2014/main" id="{8F4A5056-7D4A-4239-83A3-E620A1A37EE0}"/>
              </a:ext>
            </a:extLst>
          </p:cNvPr>
          <p:cNvSpPr>
            <a:spLocks noGrp="1"/>
          </p:cNvSpPr>
          <p:nvPr/>
        </p:nvSpPr>
        <p:spPr>
          <a:xfrm>
            <a:off x="7858125" y="1809750"/>
            <a:ext cx="3667125" cy="2952750"/>
          </a:xfrm>
          <a:prstGeom prst="roundRect">
            <a:avLst>
              <a:gd name="adj" fmla="val 387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5" name="equation-label">
            <a:extLst>
              <a:ext uri="{FF2B5EF4-FFF2-40B4-BE49-F238E27FC236}">
                <a16:creationId xmlns:a16="http://schemas.microsoft.com/office/drawing/2014/main" id="{DDC52900-DA4F-418D-85C0-A74D81D88BA2}"/>
              </a:ext>
            </a:extLst>
          </p:cNvPr>
          <p:cNvSpPr>
            <a:spLocks noGrp="1"/>
          </p:cNvSpPr>
          <p:nvPr/>
        </p:nvSpPr>
        <p:spPr>
          <a:xfrm>
            <a:off x="8143875" y="2095500"/>
            <a:ext cx="3095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EQUATIONS TO OWN</a:t>
            </a:r>
          </a:p>
        </p:txBody>
      </p:sp>
      <p:sp>
        <p:nvSpPr>
          <p:cNvPr id="16" name="equation-expression-1">
            <a:extLst>
              <a:ext uri="{FF2B5EF4-FFF2-40B4-BE49-F238E27FC236}">
                <a16:creationId xmlns:a16="http://schemas.microsoft.com/office/drawing/2014/main" id="{6DB747EC-9B18-48B1-BED0-E54CE9E751FB}"/>
              </a:ext>
            </a:extLst>
          </p:cNvPr>
          <p:cNvSpPr>
            <a:spLocks noGrp="1"/>
          </p:cNvSpPr>
          <p:nvPr/>
        </p:nvSpPr>
        <p:spPr>
          <a:xfrm>
            <a:off x="8143875" y="2552700"/>
            <a:ext cx="3095625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ALGEBRA-BASED · Krot = ½Iω²</a:t>
            </a:r>
          </a:p>
        </p:txBody>
      </p:sp>
      <p:sp>
        <p:nvSpPr>
          <p:cNvPr id="17" name="equation-units-1">
            <a:extLst>
              <a:ext uri="{FF2B5EF4-FFF2-40B4-BE49-F238E27FC236}">
                <a16:creationId xmlns:a16="http://schemas.microsoft.com/office/drawing/2014/main" id="{1EA42649-1CAF-42BF-91FA-87BF263B63D5}"/>
              </a:ext>
            </a:extLst>
          </p:cNvPr>
          <p:cNvSpPr>
            <a:spLocks noGrp="1"/>
          </p:cNvSpPr>
          <p:nvPr/>
        </p:nvSpPr>
        <p:spPr>
          <a:xfrm>
            <a:off x="8143875" y="32766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J</a:t>
            </a:r>
          </a:p>
        </p:txBody>
      </p:sp>
      <p:sp>
        <p:nvSpPr>
          <p:cNvPr id="18" name="equation-expression-2">
            <a:extLst>
              <a:ext uri="{FF2B5EF4-FFF2-40B4-BE49-F238E27FC236}">
                <a16:creationId xmlns:a16="http://schemas.microsoft.com/office/drawing/2014/main" id="{E32D4518-6295-4141-9BB1-25D476A2230D}"/>
              </a:ext>
            </a:extLst>
          </p:cNvPr>
          <p:cNvSpPr>
            <a:spLocks noGrp="1"/>
          </p:cNvSpPr>
          <p:nvPr/>
        </p:nvSpPr>
        <p:spPr>
          <a:xfrm>
            <a:off x="8143875" y="3714750"/>
            <a:ext cx="30956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ALGEBRA-BASED · L = Iω</a:t>
            </a:r>
          </a:p>
        </p:txBody>
      </p:sp>
      <p:sp>
        <p:nvSpPr>
          <p:cNvPr id="19" name="equation-units-2">
            <a:extLst>
              <a:ext uri="{FF2B5EF4-FFF2-40B4-BE49-F238E27FC236}">
                <a16:creationId xmlns:a16="http://schemas.microsoft.com/office/drawing/2014/main" id="{59662589-F852-433F-AEE1-94C7EBF1CBD0}"/>
              </a:ext>
            </a:extLst>
          </p:cNvPr>
          <p:cNvSpPr>
            <a:spLocks noGrp="1"/>
          </p:cNvSpPr>
          <p:nvPr/>
        </p:nvSpPr>
        <p:spPr>
          <a:xfrm>
            <a:off x="8143875" y="42672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kg·m²/s</a:t>
            </a:r>
          </a:p>
        </p:txBody>
      </p:sp>
      <p:sp>
        <p:nvSpPr>
          <p:cNvPr id="20" name="vocabulary-label">
            <a:extLst>
              <a:ext uri="{FF2B5EF4-FFF2-40B4-BE49-F238E27FC236}">
                <a16:creationId xmlns:a16="http://schemas.microsoft.com/office/drawing/2014/main" id="{D54C5F93-4ABE-4D1B-85D5-6476D8576AE8}"/>
              </a:ext>
            </a:extLst>
          </p:cNvPr>
          <p:cNvSpPr>
            <a:spLocks noGrp="1"/>
          </p:cNvSpPr>
          <p:nvPr/>
        </p:nvSpPr>
        <p:spPr>
          <a:xfrm>
            <a:off x="7858125" y="4895850"/>
            <a:ext cx="36671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SAY IT PRECISELY</a:t>
            </a:r>
          </a:p>
        </p:txBody>
      </p:sp>
      <p:sp>
        <p:nvSpPr>
          <p:cNvPr id="21" name="vocabulary">
            <a:extLst>
              <a:ext uri="{FF2B5EF4-FFF2-40B4-BE49-F238E27FC236}">
                <a16:creationId xmlns:a16="http://schemas.microsoft.com/office/drawing/2014/main" id="{B2A03964-8E8F-4C90-9631-211BA0EDF9AE}"/>
              </a:ext>
            </a:extLst>
          </p:cNvPr>
          <p:cNvSpPr>
            <a:spLocks noGrp="1"/>
          </p:cNvSpPr>
          <p:nvPr/>
        </p:nvSpPr>
        <p:spPr>
          <a:xfrm>
            <a:off x="7858125" y="5257800"/>
            <a:ext cx="3667125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angular momentum · rotational kinetic energy · rolling · external torque · rotational inertia · work</a:t>
            </a:r>
          </a:p>
        </p:txBody>
      </p:sp>
    </p:spTree>
    <p:extLst>
      <p:ext uri="{BB962C8B-B14F-4D97-AF65-F5344CB8AC3E}">
        <p14:creationId xmlns:p14="http://schemas.microsoft.com/office/powerpoint/2010/main" val="1076243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1CFD1F-EC4C-7220-15F0-B995B62839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7962FA64-CF38-0AF8-A041-1F80F384F3B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AP1 · UNIT 6 · AP PHYSICS 1: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0434A36-4B07-6010-A2E5-E1370414A35B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0146595-601A-8127-9B60-F23E9202EC46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B42F261-ED6B-DBA2-8E57-D28083112B9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AP1-U6 · 5–8%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30C3B6E4-1ABE-60C4-FA89-E2F5E8A3AC5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lang="en-US" sz="3600" b="1" i="0">
                <a:solidFill>
                  <a:srgbClr val="0A332E"/>
                </a:solidFill>
              </a:rPr>
              <a:t>In one sentence</a:t>
            </a:r>
            <a:endParaRPr sz="36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>
              <a:ext uri="{FF2B5EF4-FFF2-40B4-BE49-F238E27FC236}">
                <a16:creationId xmlns:a16="http://schemas.microsoft.com/office/drawing/2014/main" id="{77BEE047-3DE3-EFB2-5187-036B5C22FE30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4" name="simple-definition">
            <a:extLst>
              <a:ext uri="{FF2B5EF4-FFF2-40B4-BE49-F238E27FC236}">
                <a16:creationId xmlns:a16="http://schemas.microsoft.com/office/drawing/2014/main" id="{D4A6F2C8-2EAE-230E-E1E4-703D7FBEA459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Spin has its own momentum and its own energy: angular momentum, which cannot change unless an outside torque acts, and rotational kinetic energy, which can change while that momentum stays put.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7112A43-284A-9291-DF8C-BA66972D7F42}"/>
              </a:ext>
            </a:extLst>
          </p:cNvPr>
          <p:cNvCxnSpPr/>
          <p:nvPr/>
        </p:nvCxnSpPr>
        <p:spPr>
          <a:xfrm>
            <a:off x="1397000" y="4824118"/>
            <a:ext cx="2286000" cy="0"/>
          </a:xfrm>
          <a:prstGeom prst="line">
            <a:avLst/>
          </a:prstGeom>
          <a:ln w="19050">
            <a:solidFill>
              <a:srgbClr val="6B7F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37BE0223-21BE-D041-B518-DF597D5A67A1}"/>
              </a:ext>
            </a:extLst>
          </p:cNvPr>
          <p:cNvSpPr/>
          <p:nvPr/>
        </p:nvSpPr>
        <p:spPr>
          <a:xfrm>
            <a:off x="1244600" y="4649141"/>
            <a:ext cx="304800" cy="349955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A5AACEB-351D-3F9C-9D9F-2745DCA752BC}"/>
              </a:ext>
            </a:extLst>
          </p:cNvPr>
          <p:cNvSpPr/>
          <p:nvPr/>
        </p:nvSpPr>
        <p:spPr>
          <a:xfrm>
            <a:off x="3530600" y="4649141"/>
            <a:ext cx="304800" cy="349955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21EBEB4-1480-5CC2-FE5F-9A09480316AC}"/>
              </a:ext>
            </a:extLst>
          </p:cNvPr>
          <p:cNvSpPr/>
          <p:nvPr/>
        </p:nvSpPr>
        <p:spPr>
          <a:xfrm>
            <a:off x="2235200" y="4474163"/>
            <a:ext cx="609600" cy="699911"/>
          </a:xfrm>
          <a:prstGeom prst="ellipse">
            <a:avLst/>
          </a:prstGeom>
          <a:noFill/>
          <a:ln w="19050">
            <a:solidFill>
              <a:srgbClr val="102E29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600">
                <a:solidFill>
                  <a:srgbClr val="102E29"/>
                </a:solidFill>
              </a:rPr>
              <a:t>ω₁</a:t>
            </a:r>
            <a:endParaRPr lang="en-US" sz="1600">
              <a:solidFill>
                <a:srgbClr val="102E29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2B3D08F-1086-CF36-FF93-85A6875CD95A}"/>
              </a:ext>
            </a:extLst>
          </p:cNvPr>
          <p:cNvSpPr txBox="1"/>
          <p:nvPr/>
        </p:nvSpPr>
        <p:spPr>
          <a:xfrm>
            <a:off x="1524000" y="5319889"/>
            <a:ext cx="203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large I, slow </a:t>
            </a:r>
            <a:r>
              <a:rPr lang="el-GR" sz="1600">
                <a:solidFill>
                  <a:srgbClr val="102E29"/>
                </a:solidFill>
              </a:rPr>
              <a:t>ω</a:t>
            </a:r>
            <a:endParaRPr lang="en-US" sz="1600">
              <a:solidFill>
                <a:srgbClr val="102E29"/>
              </a:solidFill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F4EF599-1DD0-77E1-7DC4-4788F5C35533}"/>
              </a:ext>
            </a:extLst>
          </p:cNvPr>
          <p:cNvCxnSpPr/>
          <p:nvPr/>
        </p:nvCxnSpPr>
        <p:spPr>
          <a:xfrm>
            <a:off x="4013200" y="4824118"/>
            <a:ext cx="889000" cy="0"/>
          </a:xfrm>
          <a:prstGeom prst="line">
            <a:avLst/>
          </a:prstGeom>
          <a:ln w="3175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0E1A984-6014-1894-D133-F0EB8A94D95A}"/>
              </a:ext>
            </a:extLst>
          </p:cNvPr>
          <p:cNvSpPr txBox="1"/>
          <p:nvPr/>
        </p:nvSpPr>
        <p:spPr>
          <a:xfrm>
            <a:off x="3886200" y="4386674"/>
            <a:ext cx="12192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EF5C3E"/>
                </a:solidFill>
              </a:rPr>
              <a:t>pull in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CC0C89A-C610-E8A0-A7AD-82C207CC26D4}"/>
              </a:ext>
            </a:extLst>
          </p:cNvPr>
          <p:cNvCxnSpPr/>
          <p:nvPr/>
        </p:nvCxnSpPr>
        <p:spPr>
          <a:xfrm>
            <a:off x="5537200" y="4824118"/>
            <a:ext cx="1117600" cy="0"/>
          </a:xfrm>
          <a:prstGeom prst="line">
            <a:avLst/>
          </a:prstGeom>
          <a:ln w="19050">
            <a:solidFill>
              <a:srgbClr val="6B7F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>
            <a:extLst>
              <a:ext uri="{FF2B5EF4-FFF2-40B4-BE49-F238E27FC236}">
                <a16:creationId xmlns:a16="http://schemas.microsoft.com/office/drawing/2014/main" id="{3281B38A-C2A9-E02A-1C6D-903940E9861B}"/>
              </a:ext>
            </a:extLst>
          </p:cNvPr>
          <p:cNvSpPr/>
          <p:nvPr/>
        </p:nvSpPr>
        <p:spPr>
          <a:xfrm>
            <a:off x="5384800" y="4649141"/>
            <a:ext cx="304800" cy="349955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F232769-CB47-1BD6-A5B5-1D8C1687BD96}"/>
              </a:ext>
            </a:extLst>
          </p:cNvPr>
          <p:cNvSpPr/>
          <p:nvPr/>
        </p:nvSpPr>
        <p:spPr>
          <a:xfrm>
            <a:off x="6502400" y="4649141"/>
            <a:ext cx="304800" cy="349955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DE1DF86-1BF8-7DD5-9963-9979DBE47BCD}"/>
              </a:ext>
            </a:extLst>
          </p:cNvPr>
          <p:cNvSpPr/>
          <p:nvPr/>
        </p:nvSpPr>
        <p:spPr>
          <a:xfrm>
            <a:off x="5791200" y="4474163"/>
            <a:ext cx="609600" cy="699911"/>
          </a:xfrm>
          <a:prstGeom prst="ellipse">
            <a:avLst/>
          </a:prstGeom>
          <a:noFill/>
          <a:ln w="19050">
            <a:solidFill>
              <a:srgbClr val="102E29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600">
                <a:solidFill>
                  <a:srgbClr val="102E29"/>
                </a:solidFill>
              </a:rPr>
              <a:t>ω₂</a:t>
            </a:r>
            <a:endParaRPr lang="en-US" sz="1600">
              <a:solidFill>
                <a:srgbClr val="102E29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CC519C0-2122-9D2A-CE37-87E5A3187018}"/>
              </a:ext>
            </a:extLst>
          </p:cNvPr>
          <p:cNvSpPr txBox="1"/>
          <p:nvPr/>
        </p:nvSpPr>
        <p:spPr>
          <a:xfrm>
            <a:off x="5080000" y="5319889"/>
            <a:ext cx="203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small I, fast </a:t>
            </a:r>
            <a:r>
              <a:rPr lang="el-GR" sz="1600">
                <a:solidFill>
                  <a:srgbClr val="102E29"/>
                </a:solidFill>
              </a:rPr>
              <a:t>ω</a:t>
            </a:r>
            <a:endParaRPr lang="en-US" sz="1600">
              <a:solidFill>
                <a:srgbClr val="102E29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BDCE373-B4C1-72F1-3327-9B52C47F6558}"/>
              </a:ext>
            </a:extLst>
          </p:cNvPr>
          <p:cNvSpPr txBox="1"/>
          <p:nvPr/>
        </p:nvSpPr>
        <p:spPr>
          <a:xfrm>
            <a:off x="7874000" y="4328348"/>
            <a:ext cx="3429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L = Iω stays the same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BAAF814-A331-0EA2-7486-032003B5CFFD}"/>
              </a:ext>
            </a:extLst>
          </p:cNvPr>
          <p:cNvSpPr txBox="1"/>
          <p:nvPr/>
        </p:nvSpPr>
        <p:spPr>
          <a:xfrm>
            <a:off x="7874000" y="4824118"/>
            <a:ext cx="3429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but K = ½Iω² rises, because pulling the masses in takes work.</a:t>
            </a:r>
          </a:p>
        </p:txBody>
      </p:sp>
      <p:sp>
        <p:nvSpPr>
          <p:cNvPr id="39" name="diagram-caption">
            <a:extLst>
              <a:ext uri="{FF2B5EF4-FFF2-40B4-BE49-F238E27FC236}">
                <a16:creationId xmlns:a16="http://schemas.microsoft.com/office/drawing/2014/main" id="{C3946941-F00D-1177-E249-4AA61C11165D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Same angular momentum, more kinetic energy: the difference was paid for by internal work.</a:t>
            </a:r>
          </a:p>
        </p:txBody>
      </p:sp>
    </p:spTree>
    <p:extLst>
      <p:ext uri="{BB962C8B-B14F-4D97-AF65-F5344CB8AC3E}">
        <p14:creationId xmlns:p14="http://schemas.microsoft.com/office/powerpoint/2010/main" val="3285101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2D8C5E52-F008-431F-B0E0-42727181863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AP1 · UNIT 6 · AP PHYSICS 1: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C559E24-3DD5-4165-8216-DFB6DD712A7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1D08C2E0-B06C-4F3B-ADC9-C17445634BC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88C8A283-9764-4E68-87CF-EB344BAAE80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AP1-U6 · 5–8%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06D7D37F-CDDA-4150-AFC3-C5096E8B0DF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Angular momentum is linear in angular speed</a:t>
            </a:r>
          </a:p>
        </p:txBody>
      </p:sp>
      <p:sp>
        <p:nvSpPr>
          <p:cNvPr id="6" name="graph-mode">
            <a:extLst>
              <a:ext uri="{FF2B5EF4-FFF2-40B4-BE49-F238E27FC236}">
                <a16:creationId xmlns:a16="http://schemas.microsoft.com/office/drawing/2014/main" id="{5529A956-7A9E-4D94-BA07-CD868DC80CCB}"/>
              </a:ext>
            </a:extLst>
          </p:cNvPr>
          <p:cNvSpPr>
            <a:spLocks noGrp="1"/>
          </p:cNvSpPr>
          <p:nvPr/>
        </p:nvSpPr>
        <p:spPr>
          <a:xfrm>
            <a:off x="666750" y="1657350"/>
            <a:ext cx="3429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INTERACTIVE GRAPH · PREDICT → EDIT → EXPLAIN</a:t>
            </a:r>
          </a:p>
        </p:txBody>
      </p:sp>
      <p:sp>
        <p:nvSpPr>
          <p:cNvPr id="7" name="graph-prompt">
            <a:extLst>
              <a:ext uri="{FF2B5EF4-FFF2-40B4-BE49-F238E27FC236}">
                <a16:creationId xmlns:a16="http://schemas.microsoft.com/office/drawing/2014/main" id="{737EEACC-B019-4FB1-B840-EC9856B87912}"/>
              </a:ext>
            </a:extLst>
          </p:cNvPr>
          <p:cNvSpPr>
            <a:spLocks noGrp="1"/>
          </p:cNvSpPr>
          <p:nvPr/>
        </p:nvSpPr>
        <p:spPr>
          <a:xfrm>
            <a:off x="666750" y="2362200"/>
            <a:ext cx="3143250" cy="1314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0A332E"/>
                </a:solidFill>
              </a:defRPr>
            </a:pPr>
            <a:r>
              <a:rPr sz="1950" b="1" i="0">
                <a:solidFill>
                  <a:srgbClr val="0A332E"/>
                </a:solidFill>
              </a:rPr>
              <a:t>Predict the shape first. Then click the native chart in PowerPoint, change one value and explain what physics changed.</a:t>
            </a:r>
          </a:p>
        </p:txBody>
      </p:sp>
      <p:sp>
        <p:nvSpPr>
          <p:cNvPr id="8" name="graph-data">
            <a:extLst>
              <a:ext uri="{FF2B5EF4-FFF2-40B4-BE49-F238E27FC236}">
                <a16:creationId xmlns:a16="http://schemas.microsoft.com/office/drawing/2014/main" id="{F8C35FAD-6AC4-42EA-B566-57CEEDC8AC7C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3143250" cy="876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Data: Editable model data: (0, 0), (1, 2), …, (3, 6), (4, 8).</a:t>
            </a:r>
          </a:p>
        </p:txBody>
      </p:sp>
      <p:sp>
        <p:nvSpPr>
          <p:cNvPr id="9" name="graph-scale">
            <a:extLst>
              <a:ext uri="{FF2B5EF4-FFF2-40B4-BE49-F238E27FC236}">
                <a16:creationId xmlns:a16="http://schemas.microsoft.com/office/drawing/2014/main" id="{26186146-36B3-49FC-A7D4-AF59DA7F9DFB}"/>
              </a:ext>
            </a:extLst>
          </p:cNvPr>
          <p:cNvSpPr>
            <a:spLocks noGrp="1"/>
          </p:cNvSpPr>
          <p:nvPr/>
        </p:nvSpPr>
        <p:spPr>
          <a:xfrm>
            <a:off x="666750" y="4953000"/>
            <a:ext cx="3143250" cy="1028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Scale: 0–8 kg·m²/s. Axes: Angular speed / rad/s; Angular momentum / kg·m²/s.</a:t>
            </a:r>
          </a:p>
        </p:txBody>
      </p:sp>
      <p:sp>
        <p:nvSpPr>
          <p:cNvPr id="10" name="chart-frame">
            <a:extLst>
              <a:ext uri="{FF2B5EF4-FFF2-40B4-BE49-F238E27FC236}">
                <a16:creationId xmlns:a16="http://schemas.microsoft.com/office/drawing/2014/main" id="{7A189EBA-E711-4696-AFA4-DD51666B7D59}"/>
              </a:ext>
            </a:extLst>
          </p:cNvPr>
          <p:cNvSpPr>
            <a:spLocks noGrp="1"/>
          </p:cNvSpPr>
          <p:nvPr/>
        </p:nvSpPr>
        <p:spPr>
          <a:xfrm>
            <a:off x="4143375" y="1790700"/>
            <a:ext cx="7381875" cy="4191000"/>
          </a:xfrm>
          <a:prstGeom prst="roundRect">
            <a:avLst>
              <a:gd name="adj" fmla="val 2727"/>
            </a:avLst>
          </a:prstGeom>
          <a:solidFill>
            <a:srgbClr val="FCFAF1"/>
          </a:solidFill>
          <a:ln w="9525">
            <a:solidFill>
              <a:srgbClr val="A9BBB4"/>
            </a:solidFill>
            <a:prstDash val="solid"/>
          </a:ln>
        </p:spPr>
      </p:sp>
      <p:graphicFrame>
        <p:nvGraphicFramePr>
          <p:cNvPr id="22" name="Chart"/>
          <p:cNvGraphicFramePr/>
          <p:nvPr/>
        </p:nvGraphicFramePr>
        <p:xfrm>
          <a:off x="4429125" y="2076450"/>
          <a:ext cx="6810375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14481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B0EE6119-778B-400D-821A-4F896B7EF587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AP1 · UNIT 6 · AP PHYSICS 1: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9B43F771-DF2B-45FE-A8D6-788C8B206305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D5A04F98-88CA-4915-93EC-B2EDC21F583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18DFD95-DEF9-4F81-88DF-DC5BB19BEB0D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AP1-U6 · 5–8%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746E8118-65E8-428C-85F1-11121746B765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Worked problem: model → equation → answer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C2C2A321-7BE2-4853-BA62-02B2B34413C5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ALGEBRA-BASED · FULLY WORKED PROBLEM · SHOW THE METHOD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17376634-178F-4775-9355-2A0549EA9D81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BB325B45-A410-4ED5-BDE4-E4A399545A6F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wheel with I = 0.80 kg·m² spins at 6.0 rad/s. Find its rotational kinetic energy.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EB350847-78F7-4A22-9623-80D8353E664D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B83724"/>
                </a:solidFill>
              </a:defRPr>
            </a:pPr>
            <a:r>
              <a:rPr sz="1800" b="1" i="0">
                <a:solidFill>
                  <a:srgbClr val="B83724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D7085454-8E2C-4B60-A0A8-356F311DA8F1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13E2D736-A530-4888-AE12-12BC63922679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Use Krot = ½Iω².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CCE69E1B-02D7-46C3-81DD-C471DB1CB78C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B83724"/>
                </a:solidFill>
              </a:defRPr>
            </a:pPr>
            <a:r>
              <a:rPr sz="1800" b="1" i="0">
                <a:solidFill>
                  <a:srgbClr val="B83724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67646158-FB90-48F3-BE02-8861037B9317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4B2B1BC7-19FA-471F-8432-239D0C24088F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Substitute: 0.5(0.80)(6.0²).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32835290-BF57-4A94-AD93-F6F493625DA8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B83724"/>
                </a:solidFill>
              </a:defRPr>
            </a:pPr>
            <a:r>
              <a:rPr sz="1800" b="1" i="0">
                <a:solidFill>
                  <a:srgbClr val="B83724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5DF5EB08-C301-4960-8A25-2A150675A7AF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0DAB1487-EEA1-4A2E-A939-ADCF6E2E5806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Keep radians dimensionless in the energy unit.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39659C68-F780-4DC5-B1A6-7EBDB4479F94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AF0DE8D3-450D-44BC-B6CA-83E04932FD9A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Krot = 14.4 J.</a:t>
            </a:r>
          </a:p>
        </p:txBody>
      </p:sp>
    </p:spTree>
    <p:extLst>
      <p:ext uri="{BB962C8B-B14F-4D97-AF65-F5344CB8AC3E}">
        <p14:creationId xmlns:p14="http://schemas.microsoft.com/office/powerpoint/2010/main" val="12595591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F92DA805-D42E-47C9-B3A8-3AEF1800352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AP1 · UNIT 6 · AP PHYSICS 1: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C4B852A-B57F-4F49-A404-207F5A291B41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BD2C23B5-2554-4CE8-A956-050629626A9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8651DA0C-D06A-4C47-8198-B23FA207853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AP1-U6 · 5–8%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C8B0937B-71FE-4AEA-BA61-E46ACB80991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Guided problem: finish the reasoning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5F9F592E-FC29-46CC-B6CB-88F6C64B21AB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ALGEBRA-BASED · GUIDED WORKED PROBLEM · TRY EACH STEP BEFORE READING ON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8BC74E26-59AD-4DB1-ACB3-B2FCE207B669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5A6A89E0-4300-43FC-AA74-2EA7AE8FE3B4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skater changes I from 4.0 to 1.6 kg·m² with negligible external torque. Initial ω = 2.0 rad/s. Find final ω.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46BBC5CA-E228-4FC3-A25E-AC9E964BB11A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B83724"/>
                </a:solidFill>
              </a:defRPr>
            </a:pPr>
            <a:r>
              <a:rPr sz="1800" b="1" i="0">
                <a:solidFill>
                  <a:srgbClr val="B83724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6CB6C85C-51A2-4B59-B8C7-10F47BA532EE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0D2E9252-C407-4F42-BC7C-95636A70C6CD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ωf = Iiωi/If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FD9F06E3-E450-40AF-A556-FC034433FB82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B83724"/>
                </a:solidFill>
              </a:defRPr>
            </a:pPr>
            <a:r>
              <a:rPr sz="1800" b="1" i="0">
                <a:solidFill>
                  <a:srgbClr val="B83724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7834FDA5-4E0E-4EED-A85F-4690202D8B12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28212B28-C999-4C9D-8591-D543A1C36BE5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ωf = (4.0)(2.0)/1.6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F6E7A223-1958-4BD8-805F-9AF82224F03F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B83724"/>
                </a:solidFill>
              </a:defRPr>
            </a:pPr>
            <a:r>
              <a:rPr sz="1800" b="1" i="0">
                <a:solidFill>
                  <a:srgbClr val="B83724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9D9017E7-7764-4B04-8E94-29EB5AF66270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7F741B03-6E79-418B-9457-C2CB36DE5C1E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Check the direction, significant figures and physical meaning of the result.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2B4FD0BB-37C8-4FAF-84E2-7185B4687D7F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43A7D801-145F-4231-96B0-BE95DC1FF341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ωf = 5.0 rad/s.</a:t>
            </a:r>
          </a:p>
        </p:txBody>
      </p:sp>
    </p:spTree>
    <p:extLst>
      <p:ext uri="{BB962C8B-B14F-4D97-AF65-F5344CB8AC3E}">
        <p14:creationId xmlns:p14="http://schemas.microsoft.com/office/powerpoint/2010/main" val="1239580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99CC4DB0-65FB-49F7-97BF-4EA6D646E79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AP1 · UNIT 6 · AP PHYSICS 1: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F0F24D0-E1A1-446B-8441-A7AAFC12AC34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A7ACA01C-B13D-4515-B130-5234614842C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C41FA8D9-F96B-4AF7-AFF4-ED292EC4638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AP1-U6 · 5–8%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246853CF-7815-49C2-BE84-2787DA86193B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activity-format">
            <a:extLst>
              <a:ext uri="{FF2B5EF4-FFF2-40B4-BE49-F238E27FC236}">
                <a16:creationId xmlns:a16="http://schemas.microsoft.com/office/drawing/2014/main" id="{68D085B3-FC22-40EA-B20E-921BCBBD6D3F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CLASS ACTIVITY · AP SCIENCE-PRACTICE ACTIVITY</a:t>
            </a:r>
          </a:p>
        </p:txBody>
      </p:sp>
      <p:sp>
        <p:nvSpPr>
          <p:cNvPr id="7" name="materials-label">
            <a:extLst>
              <a:ext uri="{FF2B5EF4-FFF2-40B4-BE49-F238E27FC236}">
                <a16:creationId xmlns:a16="http://schemas.microsoft.com/office/drawing/2014/main" id="{9A410853-4037-42F2-B6FD-998DDFA35C9C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2571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YOU NEED</a:t>
            </a:r>
          </a:p>
        </p:txBody>
      </p:sp>
      <p:sp>
        <p:nvSpPr>
          <p:cNvPr id="8" name="materials">
            <a:extLst>
              <a:ext uri="{FF2B5EF4-FFF2-40B4-BE49-F238E27FC236}">
                <a16:creationId xmlns:a16="http://schemas.microsoft.com/office/drawing/2014/main" id="{B9CB6473-1C87-4BE2-AFA5-A4C7EC6C4E01}"/>
              </a:ext>
            </a:extLst>
          </p:cNvPr>
          <p:cNvSpPr>
            <a:spLocks noGrp="1"/>
          </p:cNvSpPr>
          <p:nvPr/>
        </p:nvSpPr>
        <p:spPr>
          <a:xfrm>
            <a:off x="666750" y="2667000"/>
            <a:ext cx="3429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F4F0E2"/>
                </a:solidFill>
              </a:defRPr>
            </a:pPr>
            <a:r>
              <a:rPr sz="1875" b="0" i="0">
                <a:solidFill>
                  <a:srgbClr val="F4F0E2"/>
                </a:solidFill>
              </a:rPr>
              <a:t>• editable slide • mini-whiteboards • calculator when useful</a:t>
            </a:r>
          </a:p>
        </p:txBody>
      </p:sp>
      <p:sp>
        <p:nvSpPr>
          <p:cNvPr id="9" name="activity-step-1">
            <a:extLst>
              <a:ext uri="{FF2B5EF4-FFF2-40B4-BE49-F238E27FC236}">
                <a16:creationId xmlns:a16="http://schemas.microsoft.com/office/drawing/2014/main" id="{9FA358B6-FAF5-417B-8A1C-BEB995B0CD56}"/>
              </a:ext>
            </a:extLst>
          </p:cNvPr>
          <p:cNvSpPr>
            <a:spLocks noGrp="1"/>
          </p:cNvSpPr>
          <p:nvPr/>
        </p:nvSpPr>
        <p:spPr>
          <a:xfrm>
            <a:off x="4905375" y="2143125"/>
            <a:ext cx="514350" cy="5143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0" name="activity-step-number-1">
            <a:extLst>
              <a:ext uri="{FF2B5EF4-FFF2-40B4-BE49-F238E27FC236}">
                <a16:creationId xmlns:a16="http://schemas.microsoft.com/office/drawing/2014/main" id="{58B8B2BF-42C6-4F90-818C-0CCA97B9D170}"/>
              </a:ext>
            </a:extLst>
          </p:cNvPr>
          <p:cNvSpPr>
            <a:spLocks noGrp="1"/>
          </p:cNvSpPr>
          <p:nvPr/>
        </p:nvSpPr>
        <p:spPr>
          <a:xfrm>
            <a:off x="4905375" y="22098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11" name="activity-step-text-1">
            <a:extLst>
              <a:ext uri="{FF2B5EF4-FFF2-40B4-BE49-F238E27FC236}">
                <a16:creationId xmlns:a16="http://schemas.microsoft.com/office/drawing/2014/main" id="{59927285-4882-4F0C-8A99-BD51C0E0918C}"/>
              </a:ext>
            </a:extLst>
          </p:cNvPr>
          <p:cNvSpPr>
            <a:spLocks noGrp="1"/>
          </p:cNvSpPr>
          <p:nvPr/>
        </p:nvSpPr>
        <p:spPr>
          <a:xfrm>
            <a:off x="5715000" y="20955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Compare a hoop and solid disk on the same gentle ramp using a simulation or teacher demo.</a:t>
            </a:r>
          </a:p>
        </p:txBody>
      </p:sp>
      <p:sp>
        <p:nvSpPr>
          <p:cNvPr id="12" name="activity-step-2">
            <a:extLst>
              <a:ext uri="{FF2B5EF4-FFF2-40B4-BE49-F238E27FC236}">
                <a16:creationId xmlns:a16="http://schemas.microsoft.com/office/drawing/2014/main" id="{374B73FD-3E1C-4DF1-A2F6-06704A632886}"/>
              </a:ext>
            </a:extLst>
          </p:cNvPr>
          <p:cNvSpPr>
            <a:spLocks noGrp="1"/>
          </p:cNvSpPr>
          <p:nvPr/>
        </p:nvSpPr>
        <p:spPr>
          <a:xfrm>
            <a:off x="4905375" y="3209925"/>
            <a:ext cx="514350" cy="5143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3" name="activity-step-number-2">
            <a:extLst>
              <a:ext uri="{FF2B5EF4-FFF2-40B4-BE49-F238E27FC236}">
                <a16:creationId xmlns:a16="http://schemas.microsoft.com/office/drawing/2014/main" id="{E10DB5C3-5A95-48F4-BCCB-005D1D2036A2}"/>
              </a:ext>
            </a:extLst>
          </p:cNvPr>
          <p:cNvSpPr>
            <a:spLocks noGrp="1"/>
          </p:cNvSpPr>
          <p:nvPr/>
        </p:nvSpPr>
        <p:spPr>
          <a:xfrm>
            <a:off x="4905375" y="32766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4" name="activity-step-text-2">
            <a:extLst>
              <a:ext uri="{FF2B5EF4-FFF2-40B4-BE49-F238E27FC236}">
                <a16:creationId xmlns:a16="http://schemas.microsoft.com/office/drawing/2014/main" id="{9D690746-4397-45CB-A0D5-E2A56D830E9A}"/>
              </a:ext>
            </a:extLst>
          </p:cNvPr>
          <p:cNvSpPr>
            <a:spLocks noGrp="1"/>
          </p:cNvSpPr>
          <p:nvPr/>
        </p:nvSpPr>
        <p:spPr>
          <a:xfrm>
            <a:off x="5715000" y="31623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Predict first, then identify the energy partitions.</a:t>
            </a:r>
          </a:p>
        </p:txBody>
      </p:sp>
      <p:sp>
        <p:nvSpPr>
          <p:cNvPr id="15" name="activity-step-3">
            <a:extLst>
              <a:ext uri="{FF2B5EF4-FFF2-40B4-BE49-F238E27FC236}">
                <a16:creationId xmlns:a16="http://schemas.microsoft.com/office/drawing/2014/main" id="{FCB56C3E-B7C7-4F55-B75C-F8E761F0AD1A}"/>
              </a:ext>
            </a:extLst>
          </p:cNvPr>
          <p:cNvSpPr>
            <a:spLocks noGrp="1"/>
          </p:cNvSpPr>
          <p:nvPr/>
        </p:nvSpPr>
        <p:spPr>
          <a:xfrm>
            <a:off x="4905375" y="4276725"/>
            <a:ext cx="514350" cy="5143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6" name="activity-step-number-3">
            <a:extLst>
              <a:ext uri="{FF2B5EF4-FFF2-40B4-BE49-F238E27FC236}">
                <a16:creationId xmlns:a16="http://schemas.microsoft.com/office/drawing/2014/main" id="{18CAB67F-62B9-4391-A684-49B8BABAEE7F}"/>
              </a:ext>
            </a:extLst>
          </p:cNvPr>
          <p:cNvSpPr>
            <a:spLocks noGrp="1"/>
          </p:cNvSpPr>
          <p:nvPr/>
        </p:nvSpPr>
        <p:spPr>
          <a:xfrm>
            <a:off x="4905375" y="43434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7" name="activity-step-text-3">
            <a:extLst>
              <a:ext uri="{FF2B5EF4-FFF2-40B4-BE49-F238E27FC236}">
                <a16:creationId xmlns:a16="http://schemas.microsoft.com/office/drawing/2014/main" id="{E3FBF900-D2C4-4649-ACC1-97B60ACE7205}"/>
              </a:ext>
            </a:extLst>
          </p:cNvPr>
          <p:cNvSpPr>
            <a:spLocks noGrp="1"/>
          </p:cNvSpPr>
          <p:nvPr/>
        </p:nvSpPr>
        <p:spPr>
          <a:xfrm>
            <a:off x="5715000" y="42291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Explain the result without saying only ‘shape’.</a:t>
            </a:r>
          </a:p>
        </p:txBody>
      </p:sp>
      <p:sp>
        <p:nvSpPr>
          <p:cNvPr id="18" name="rule-70-518">
            <a:extLst>
              <a:ext uri="{FF2B5EF4-FFF2-40B4-BE49-F238E27FC236}">
                <a16:creationId xmlns:a16="http://schemas.microsoft.com/office/drawing/2014/main" id="{0C0FD5C0-AD6C-4485-A61C-942CE0FED691}"/>
              </a:ext>
            </a:extLst>
          </p:cNvPr>
          <p:cNvSpPr>
            <a:spLocks noGrp="1"/>
          </p:cNvSpPr>
          <p:nvPr/>
        </p:nvSpPr>
        <p:spPr>
          <a:xfrm>
            <a:off x="666750" y="4933950"/>
            <a:ext cx="10477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9" name="success-check">
            <a:extLst>
              <a:ext uri="{FF2B5EF4-FFF2-40B4-BE49-F238E27FC236}">
                <a16:creationId xmlns:a16="http://schemas.microsoft.com/office/drawing/2014/main" id="{6AFE010D-501F-4545-99C2-98EAF8F72E66}"/>
              </a:ext>
            </a:extLst>
          </p:cNvPr>
          <p:cNvSpPr>
            <a:spLocks noGrp="1"/>
          </p:cNvSpPr>
          <p:nvPr/>
        </p:nvSpPr>
        <p:spPr>
          <a:xfrm>
            <a:off x="666750" y="5219700"/>
            <a:ext cx="10572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F45B43"/>
                </a:solidFill>
              </a:defRPr>
            </a:pPr>
            <a:r>
              <a:rPr sz="1875" b="1" i="0">
                <a:solidFill>
                  <a:srgbClr val="F45B43"/>
                </a:solidFill>
              </a:rPr>
              <a:t>Success check: The explanation links rotational inertia to translational acceleration and energy partition.</a:t>
            </a:r>
          </a:p>
        </p:txBody>
      </p:sp>
    </p:spTree>
    <p:extLst>
      <p:ext uri="{BB962C8B-B14F-4D97-AF65-F5344CB8AC3E}">
        <p14:creationId xmlns:p14="http://schemas.microsoft.com/office/powerpoint/2010/main" val="1261367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5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FF2B5EF4-FFF2-40B4-BE49-F238E27FC236}">
                <a16:creationId xmlns:a16="http://schemas.microsoft.com/office/drawing/2014/main" id="{306F94E5-C452-4871-A276-C341DE3C3FF4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AP1 · UNIT 6 · AP PHYSICS 1: ALGEBRA-BASED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BC78DC13-57AA-4A5F-AED1-F5D2FE4A959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B342E"/>
                </a:solidFill>
              </a:defRPr>
            </a:pPr>
            <a:r>
              <a:rPr lang="en-US" sz="1650" b="1" i="0">
                <a:solidFill>
                  <a:srgbClr val="0B342E"/>
                </a:solidFill>
              </a:rPr>
              <a:t>09 / 13</a:t>
            </a:r>
            <a:endParaRPr sz="1650" b="1" i="0">
              <a:solidFill>
                <a:srgbClr val="0B34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4B1206CA-6BB0-4693-B025-3D5DBD14B6A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F5025F2-3BED-4C3E-A2F5-B02664F5505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GIOPHYSICS · COLLEGE BOARD AP PHYSICS · AP1-U6 · 5–8%</a:t>
            </a:r>
          </a:p>
        </p:txBody>
      </p:sp>
      <p:sp>
        <p:nvSpPr>
          <p:cNvPr id="5" name="misconception-label">
            <a:extLst>
              <a:ext uri="{FF2B5EF4-FFF2-40B4-BE49-F238E27FC236}">
                <a16:creationId xmlns:a16="http://schemas.microsoft.com/office/drawing/2014/main" id="{2C537D4F-70A8-48B9-9A30-627E878049CE}"/>
              </a:ext>
            </a:extLst>
          </p:cNvPr>
          <p:cNvSpPr>
            <a:spLocks noGrp="1"/>
          </p:cNvSpPr>
          <p:nvPr/>
        </p:nvSpPr>
        <p:spPr>
          <a:xfrm>
            <a:off x="666750" y="666750"/>
            <a:ext cx="8096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MISCONCEPTION SHOWDOWN · SPOT THE MISTAKE</a:t>
            </a:r>
          </a:p>
        </p:txBody>
      </p:sp>
      <p:sp>
        <p:nvSpPr>
          <p:cNvPr id="6" name="misconception-claim">
            <a:extLst>
              <a:ext uri="{FF2B5EF4-FFF2-40B4-BE49-F238E27FC236}">
                <a16:creationId xmlns:a16="http://schemas.microsoft.com/office/drawing/2014/main" id="{6F875FFA-6157-41E6-9704-555906101D9E}"/>
              </a:ext>
            </a:extLst>
          </p:cNvPr>
          <p:cNvSpPr>
            <a:spLocks noGrp="1"/>
          </p:cNvSpPr>
          <p:nvPr/>
        </p:nvSpPr>
        <p:spPr>
          <a:xfrm>
            <a:off x="666750" y="1285875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B342E"/>
                </a:solidFill>
              </a:defRPr>
            </a:pPr>
            <a:r>
              <a:rPr sz="3600" b="1" i="0">
                <a:solidFill>
                  <a:srgbClr val="0B342E"/>
                </a:solidFill>
              </a:rPr>
              <a:t>“If angular momentum is conserved, rotational kinetic energy must also be conserved.”</a:t>
            </a:r>
          </a:p>
        </p:txBody>
      </p:sp>
      <p:sp>
        <p:nvSpPr>
          <p:cNvPr id="7" name="correction-frame">
            <a:extLst>
              <a:ext uri="{FF2B5EF4-FFF2-40B4-BE49-F238E27FC236}">
                <a16:creationId xmlns:a16="http://schemas.microsoft.com/office/drawing/2014/main" id="{6B40CC84-00D4-4D4B-9F07-123B65B93A13}"/>
              </a:ext>
            </a:extLst>
          </p:cNvPr>
          <p:cNvSpPr>
            <a:spLocks noGrp="1"/>
          </p:cNvSpPr>
          <p:nvPr/>
        </p:nvSpPr>
        <p:spPr>
          <a:xfrm>
            <a:off x="666750" y="3048000"/>
            <a:ext cx="10858500" cy="857250"/>
          </a:xfrm>
          <a:prstGeom prst="roundRect">
            <a:avLst>
              <a:gd name="adj" fmla="val 13333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FF2B5EF4-FFF2-40B4-BE49-F238E27FC236}">
                <a16:creationId xmlns:a16="http://schemas.microsoft.com/office/drawing/2014/main" id="{8573449A-31A9-48A6-9887-D3F2B0E6255B}"/>
              </a:ext>
            </a:extLst>
          </p:cNvPr>
          <p:cNvSpPr>
            <a:spLocks noGrp="1"/>
          </p:cNvSpPr>
          <p:nvPr/>
        </p:nvSpPr>
        <p:spPr>
          <a:xfrm>
            <a:off x="952500" y="32385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Internal work can change rotational kinetic energy while total angular momentum stays constant.</a:t>
            </a:r>
          </a:p>
        </p:txBody>
      </p:sp>
      <p:sp>
        <p:nvSpPr>
          <p:cNvPr id="9" name="humor-line">
            <a:extLst>
              <a:ext uri="{FF2B5EF4-FFF2-40B4-BE49-F238E27FC236}">
                <a16:creationId xmlns:a16="http://schemas.microsoft.com/office/drawing/2014/main" id="{C45F1C56-C5DC-43E7-8779-FCC8D1F0712D}"/>
              </a:ext>
            </a:extLst>
          </p:cNvPr>
          <p:cNvSpPr>
            <a:spLocks noGrp="1"/>
          </p:cNvSpPr>
          <p:nvPr/>
        </p:nvSpPr>
        <p:spPr>
          <a:xfrm>
            <a:off x="1238250" y="4324350"/>
            <a:ext cx="971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0" i="1">
                <a:solidFill>
                  <a:srgbClr val="0B342E"/>
                </a:solidFill>
              </a:defRPr>
            </a:pPr>
            <a:r>
              <a:rPr sz="1950" b="0" i="1">
                <a:solidFill>
                  <a:srgbClr val="0B342E"/>
                </a:solidFill>
              </a:rPr>
              <a:t>Conservation laws are colleagues, not identical twins.</a:t>
            </a:r>
          </a:p>
        </p:txBody>
      </p:sp>
      <p:sp>
        <p:nvSpPr>
          <p:cNvPr id="10" name="misconception-check">
            <a:extLst>
              <a:ext uri="{FF2B5EF4-FFF2-40B4-BE49-F238E27FC236}">
                <a16:creationId xmlns:a16="http://schemas.microsoft.com/office/drawing/2014/main" id="{C0014C45-B54F-4929-8D19-12B0FCBC49D4}"/>
              </a:ext>
            </a:extLst>
          </p:cNvPr>
          <p:cNvSpPr>
            <a:spLocks noGrp="1"/>
          </p:cNvSpPr>
          <p:nvPr/>
        </p:nvSpPr>
        <p:spPr>
          <a:xfrm>
            <a:off x="952500" y="5286375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0B342E"/>
                </a:solidFill>
              </a:defRPr>
            </a:pPr>
            <a:r>
              <a:rPr sz="1875" b="1" i="0">
                <a:solidFill>
                  <a:srgbClr val="0B342E"/>
                </a:solidFill>
              </a:rPr>
              <a:t>Mini-whiteboard: What energy source speeds up a skater who pulls in their arms?</a:t>
            </a:r>
          </a:p>
        </p:txBody>
      </p:sp>
    </p:spTree>
    <p:extLst>
      <p:ext uri="{BB962C8B-B14F-4D97-AF65-F5344CB8AC3E}">
        <p14:creationId xmlns:p14="http://schemas.microsoft.com/office/powerpoint/2010/main" val="134792328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5698</Words>
  <Application>Microsoft Office PowerPoint</Application>
  <DocSecurity>0</DocSecurity>
  <PresentationFormat>Widescreen</PresentationFormat>
  <Paragraphs>393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2026-08-14T20:14:36Z</dcterms:created>
  <dcterms:modified xsi:type="dcterms:W3CDTF">2026-08-15T16:01:16Z</dcterms:modified>
</cp:coreProperties>
</file>