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Gauge pressure in water</c:v>
          </c:tx>
          <c:spPr>
            <a:ln w="28575">
              <a:solidFill>
                <a:srgbClr val="B83724"/>
              </a:solidFill>
              <a:prstDash val="solid"/>
            </a:ln>
          </c:spPr>
          <c:marker>
            <c:symbol val="circle"/>
            <c:size val="7"/>
            <c:spPr>
              <a:solidFill>
                <a:srgbClr val="B83724"/>
              </a:solidFill>
            </c:spPr>
          </c:marker>
          <c:xVal>
            <c:numLit>
              <c:formatCode>General</c:formatCode>
              <c:ptCount val="5"/>
              <c:pt idx="0">
                <c:v>0</c:v>
              </c:pt>
              <c:pt idx="1">
                <c:v>1</c:v>
              </c:pt>
              <c:pt idx="2">
                <c:v>2</c:v>
              </c:pt>
              <c:pt idx="3">
                <c:v>3</c:v>
              </c:pt>
              <c:pt idx="4">
                <c:v>4</c:v>
              </c:pt>
            </c:numLit>
          </c:xVal>
          <c:yVal>
            <c:numLit>
              <c:formatCode>General</c:formatCode>
              <c:ptCount val="5"/>
              <c:pt idx="0">
                <c:v>0</c:v>
              </c:pt>
              <c:pt idx="1">
                <c:v>9.8000000000000007</c:v>
              </c:pt>
              <c:pt idx="2">
                <c:v>19.600000000000001</c:v>
              </c:pt>
              <c:pt idx="3">
                <c:v>29.4</c:v>
              </c:pt>
              <c:pt idx="4">
                <c:v>39.200000000000003</c:v>
              </c:pt>
            </c:numLit>
          </c:yVal>
          <c:smooth val="0"/>
          <c:extLst>
            <c:ext xmlns:c16="http://schemas.microsoft.com/office/drawing/2014/chart" uri="{C3380CC4-5D6E-409C-BE32-E72D297353CC}">
              <c16:uniqueId val="{00000000-FA88-4563-831E-B5122BE14D5D}"/>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Gauge pressure / kPa</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10"/>
      </c:valAx>
      <c:valAx>
        <c:axId val="48650112"/>
        <c:scaling>
          <c:orientation val="minMax"/>
        </c:scaling>
        <c:delete val="0"/>
        <c:axPos val="b"/>
        <c:title>
          <c:tx>
            <c:rich>
              <a:bodyPr/>
              <a:lstStyle/>
              <a:p>
                <a:r>
                  <a:t>Depth / m</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1"/>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https://giophysics.com/chapter-13/pressure-fluids</a:t>
            </a:r>
          </a:p>
          <a:p>
            <a:r>
              <a:t>This deck uses original GioPhysics worked examples and AP-style questions; it does not reproduce College Board exam questions.</a:t>
            </a:r>
          </a:p>
          <a:p>
            <a:r>
              <a:t>[Visual description]</a:t>
            </a:r>
          </a:p>
          <a:p>
            <a:r>
              <a:t>A dark-green opening slide with the exact topic title “Fluids”, an accent ring for group AP1, and a single hook question.</a:t>
            </a:r>
          </a:p>
          <a:p>
            <a:r>
              <a:t>[Teacher cue]</a:t>
            </a:r>
          </a:p>
          <a:p>
            <a:r>
              <a:t>Ask the hook question before revealing any explanation. Listen for the representations students choose, then connect their answers to AP unit 8.</a:t>
            </a:r>
          </a:p>
          <a:p>
            <a:r>
              <a:t>[Syllabus coverage]</a:t>
            </a:r>
          </a:p>
          <a:p>
            <a:r>
              <a:t>Pressure in a static fluid increases with depth.; Buoyant force equals the weight of displaced fluid.; Mass conservation links cross-sectional area and flow speed.; Bernoulli’s relation connects pressure, speed and height along a streamline.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Use low-pressure fluids, eye protection and securely clamped apparatus; clean spills immediately.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https://giophysics.com/chapter-13/pressure-fluids</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Pressure in a static fluid increases with depth.; Buoyant force equals the weight of displaced fluid.; Mass conservation links cross-sectional area and flow speed.; Bernoulli’s relation connects pressure, speed and height along a streamline.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Use low-pressure fluids, eye protection and securely clamped apparatus; clean spills immediately.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https://giophysics.com/chapter-13/pressure-fluids</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Pressure in a static fluid increases with depth.; Buoyant force equals the weight of displaced fluid.; Mass conservation links cross-sectional area and flow speed.; Bernoulli’s relation connects pressure, speed and height along a streamline.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Use low-pressure fluids, eye protection and securely clamped apparatus; clean spills immediately.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https://giophysics.com/chapter-13/pressure-fluids</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Pressure in a static fluid increases with depth.; Buoyant force equals the weight of displaced fluid.; Mass conservation links cross-sectional area and flow speed.; Bernoulli’s relation connects pressure, speed and height along a streamline.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Use low-pressure fluids, eye protection and securely clamped apparatus; clean spills immediately.</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https://giophysics.com/chapter-13/pressure-fluids</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Pressure in a static fluid increases with depth.; Buoyant force equals the weight of displaced fluid.; Mass conservation links cross-sectional area and flow speed.; Bernoulli’s relation connects pressure, speed and height along a streamline.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Use low-pressure fluids, eye protection and securely clamped apparatus; clean spills immediately.</a:t>
            </a:r>
          </a:p>
          <a:p>
            <a:r>
              <a:t>[Quiz answers] 1. P = P₀ + ρgh — It is one of the unit’s governing relationships. 2. 1.B — Practice 1.B is creating quantitative graphs with scales and units. 3. They still have weight; floating equilibrium means buoyant force equals weight.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https://giophysics.com/chapter-13/pressure-fluids</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Pressure in a static fluid increases with depth.; Buoyant force equals the weight of displaced fluid.; Mass conservation links cross-sectional area and flow speed.; Bernoulli’s relation connects pressure, speed and height along a streamline.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Use low-pressure fluids, eye protection and securely clamped apparatus; clean spills immediately.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https://giophysics.com/chapter-13/pressure-fluids</a:t>
            </a:r>
          </a:p>
          <a:p>
            <a:r>
              <a:t>This deck uses original GioPhysics worked examples and AP-style questions; it does not reproduce College Board exam questions.</a:t>
            </a:r>
          </a:p>
          <a:p>
            <a:r>
              <a:t>[Visual description]</a:t>
            </a:r>
          </a:p>
          <a:p>
            <a:r>
              <a:t>Five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Pressure in a static fluid increases with depth.; Buoyant force equals the weight of displaced fluid.; Mass conservation links cross-sectional area and flow speed.; Bernoulli’s relation connects pressure, speed and height along a streamline.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Use low-pressure fluids, eye protection and securely clamped apparatus; clean spills immediately.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DC8F0-CAA2-4E72-078E-17C2ABCFD7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6F8BA2-F481-3D2B-022C-412577E9DA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3DE7A5-E66A-2C6D-854E-D4C6F4AA5275}"/>
              </a:ext>
            </a:extLst>
          </p:cNvPr>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https://giophysics.com/chapter-13/pressure-fluids</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water surface, block, submerged part = water displaced, F_B up, mg down, Floating means F_B = mg. A caption reads: The block sits at the depth where the water it pushes aside weighs exactly what the block weighs.</a:t>
            </a:r>
          </a:p>
          <a:p>
            <a:r>
              <a:t>[Teacher cue]</a:t>
            </a:r>
          </a:p>
          <a:p>
            <a:r>
              <a:t>Explain one governing idea at a time. Ask students to restate it using one vocabulary word, then reveal the equation only after its variables and mathematical boundary are named.</a:t>
            </a:r>
          </a:p>
          <a:p>
            <a:r>
              <a:t>[Syllabus coverage]</a:t>
            </a:r>
          </a:p>
          <a:p>
            <a:r>
              <a:t>Pressure in a static fluid increases with depth.; Buoyant force equals the weight of displaced fluid.; Mass conservation links cross-sectional area and flow speed.; Bernoulli’s relation connects pressure, speed and height along a streamline.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Use low-pressure fluids, eye protection and securely clamped apparatus; clean spills immediately.</a:t>
            </a:r>
          </a:p>
        </p:txBody>
      </p:sp>
      <p:sp>
        <p:nvSpPr>
          <p:cNvPr id="4" name="Slide Number Placeholder 3">
            <a:extLst>
              <a:ext uri="{FF2B5EF4-FFF2-40B4-BE49-F238E27FC236}">
                <a16:creationId xmlns:a16="http://schemas.microsoft.com/office/drawing/2014/main" id="{58B81193-733C-7C0D-C29C-E1DAD07779C4}"/>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639953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https://giophysics.com/chapter-13/pressure-fluids</a:t>
            </a:r>
          </a:p>
          <a:p>
            <a:r>
              <a:t>This deck uses original GioPhysics worked examples and AP-style questions; it does not reproduce College Board exam questions.</a:t>
            </a:r>
          </a:p>
          <a:p>
            <a:r>
              <a:t>[Visual description]</a:t>
            </a:r>
          </a:p>
          <a:p>
            <a:r>
              <a:t>An editable scatter chart plots Gauge pressure in kPa against Depth in m; Depth remains in m; Gauge pressure remains in kPa.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infer fluid density from slope and compare with a second fluid of half the density.</a:t>
            </a:r>
          </a:p>
          <a:p>
            <a:r>
              <a:t>[Syllabus coverage]</a:t>
            </a:r>
          </a:p>
          <a:p>
            <a:r>
              <a:t>Pressure in a static fluid increases with depth.; Buoyant force equals the weight of displaced fluid.; Mass conservation links cross-sectional area and flow speed.; Bernoulli’s relation connects pressure, speed and height along a streamline.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Use low-pressure fluids, eye protection and securely clamped apparatus; clean spills immediately.</a:t>
            </a:r>
          </a:p>
          <a:p>
            <a:r>
              <a:t>[Quantitative visual] Values: Editable model data: (0, 0), (1, 9.8), (2, 19.6), (3, 29.4), (4, 39.2). Data: illustrative lesson data. Scale: 0 to 39.2 kPa.</a:t>
            </a:r>
          </a:p>
          <a:p>
            <a:r>
              <a:t>Units: x uses metres; y uses pascals.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https://giophysics.com/chapter-13/pressure-fluids</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Pressure in a static fluid increases with depth.; Buoyant force equals the weight of displaced fluid.; Mass conservation links cross-sectional area and flow speed.; Bernoulli’s relation connects pressure, speed and height along a streamline.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Use low-pressure fluids, eye protection and securely clamped apparatus; clean spills immediately.</a:t>
            </a:r>
          </a:p>
          <a:p>
            <a:r>
              <a:t>[Worked problem] Steps: 1) Use Pgauge = ρgh. 2) Substitute 1000(9.8)(3.0). 3) Convert pascals to kilopascals. Answer: Pgauge = 29.4 kPa.</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https://giophysics.com/chapter-13/pressure-fluids</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Pressure in a static fluid increases with depth.; Buoyant force equals the weight of displaced fluid.; Mass conservation links cross-sectional area and flow speed.; Bernoulli’s relation connects pressure, speed and height along a streamline.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Use low-pressure fluids, eye protection and securely clamped apparatus; clean spills immediately.</a:t>
            </a:r>
          </a:p>
          <a:p>
            <a:r>
              <a:t>[Worked problem] Steps: 1) FB = (1000)(0.020)(9.8) 2) Buoyant force points upward. 3) Check the direction, significant figures and physical meaning of the result. Answer: FB = 196 N upward.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https://giophysics.com/chapter-13/pressure-fluids</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Pressure in a static fluid increases with depth.; Buoyant force equals the weight of displaced fluid.; Mass conservation links cross-sectional area and flow speed.; Bernoulli’s relation connects pressure, speed and height along a streamline.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Use low-pressure fluids, eye protection and securely clamped apparatus; clean spills immediately.</a:t>
            </a:r>
          </a:p>
          <a:p>
            <a:r>
              <a:t>[Safety] Use low-pressure fluids, eye protection and securely clamped apparatus; clean spills immediately.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https://giophysics.com/chapter-13/pressure-fluids</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Pressure in a static fluid increases with depth.; Buoyant force equals the weight of displaced fluid.; Mass conservation links cross-sectional area and flow speed.; Bernoulli’s relation connects pressure, speed and height along a streamline.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Use low-pressure fluids, eye protection and securely clamped apparatus; clean spills immediately.</a:t>
            </a:r>
          </a:p>
          <a:p>
            <a:r>
              <a:t>[Humor] The water is supportive, not magical.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9FE239E8-A4FD-4C1A-A4A8-FE962F05C5FB}"/>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EF8D3292-3AF2-4E5E-8006-7B9AC90EB9AB}"/>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AP PHYSICS 1: ALGEBRA-BASED · UNIT 8 · 10–15% OF MCQ SECTION</a:t>
            </a:r>
          </a:p>
        </p:txBody>
      </p:sp>
      <p:sp>
        <p:nvSpPr>
          <p:cNvPr id="3" name="topic-title">
            <a:extLst>
              <a:ext uri="{FF2B5EF4-FFF2-40B4-BE49-F238E27FC236}">
                <a16:creationId xmlns:a16="http://schemas.microsoft.com/office/drawing/2014/main" id="{7CA2C558-43EA-4EA6-994C-9950D8B7BAED}"/>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Fluids</a:t>
            </a:r>
          </a:p>
        </p:txBody>
      </p:sp>
      <p:sp>
        <p:nvSpPr>
          <p:cNvPr id="4" name="lesson-title">
            <a:extLst>
              <a:ext uri="{FF2B5EF4-FFF2-40B4-BE49-F238E27FC236}">
                <a16:creationId xmlns:a16="http://schemas.microsoft.com/office/drawing/2014/main" id="{C3A2FD22-829B-4D82-9EE7-4A1EEBCC1437}"/>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Why Steel Ships Float</a:t>
            </a:r>
          </a:p>
        </p:txBody>
      </p:sp>
      <p:sp>
        <p:nvSpPr>
          <p:cNvPr id="5" name="lesson-hook">
            <a:extLst>
              <a:ext uri="{FF2B5EF4-FFF2-40B4-BE49-F238E27FC236}">
                <a16:creationId xmlns:a16="http://schemas.microsoft.com/office/drawing/2014/main" id="{C06E718B-8C44-42FC-B0C4-873C0030FAC8}"/>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Why can a huge steel ship float while a small steel bolt sinks?</a:t>
            </a:r>
          </a:p>
        </p:txBody>
      </p:sp>
      <p:sp>
        <p:nvSpPr>
          <p:cNvPr id="6" name="topic-ring">
            <a:extLst>
              <a:ext uri="{FF2B5EF4-FFF2-40B4-BE49-F238E27FC236}">
                <a16:creationId xmlns:a16="http://schemas.microsoft.com/office/drawing/2014/main" id="{E75DFE16-F285-43F9-8E10-5D641CA77450}"/>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BCF196C0-6A8C-4514-AFB6-C03F00F434FC}"/>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AC0F7B5E-88DF-4C29-8DC6-CB3517CF6D45}"/>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ALGEBRA-BASED · NO CALCULUS REQUIRED</a:t>
            </a:r>
          </a:p>
        </p:txBody>
      </p:sp>
      <p:sp>
        <p:nvSpPr>
          <p:cNvPr id="9" name="group-label">
            <a:extLst>
              <a:ext uri="{FF2B5EF4-FFF2-40B4-BE49-F238E27FC236}">
                <a16:creationId xmlns:a16="http://schemas.microsoft.com/office/drawing/2014/main" id="{FFC8AEB2-57DA-4250-BB54-87D17BFB937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8 · AP PHYSICS 1: ALGEBRA-BASED</a:t>
            </a:r>
          </a:p>
        </p:txBody>
      </p:sp>
      <p:sp>
        <p:nvSpPr>
          <p:cNvPr id="10" name="page-number">
            <a:extLst>
              <a:ext uri="{FF2B5EF4-FFF2-40B4-BE49-F238E27FC236}">
                <a16:creationId xmlns:a16="http://schemas.microsoft.com/office/drawing/2014/main" id="{C57B13B9-7740-4BF1-8536-487A51DD3AA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F7B49D5D-AFE4-4A15-851C-49CEC7515E2D}"/>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371F2AA5-5BBE-4C86-95A1-828AA121C82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AP1-U8 · 10–15%</a:t>
            </a:r>
          </a:p>
        </p:txBody>
      </p:sp>
    </p:spTree>
    <p:extLst>
      <p:ext uri="{BB962C8B-B14F-4D97-AF65-F5344CB8AC3E}">
        <p14:creationId xmlns:p14="http://schemas.microsoft.com/office/powerpoint/2010/main" val="1978136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68050C0B-C413-446D-AF7C-11C6B15A678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8 · AP PHYSICS 1: ALGEBRA-BASED</a:t>
            </a:r>
          </a:p>
        </p:txBody>
      </p:sp>
      <p:sp>
        <p:nvSpPr>
          <p:cNvPr id="2" name="page-number">
            <a:extLst>
              <a:ext uri="{FF2B5EF4-FFF2-40B4-BE49-F238E27FC236}">
                <a16:creationId xmlns:a16="http://schemas.microsoft.com/office/drawing/2014/main" id="{672A1E64-185C-4A44-80B1-D58E299771D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39008D07-546A-4720-BFA2-5DEA3D9EECE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37DC188-153D-4330-AAF7-B182AFF6BE3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AP1-U8 · 10–15%</a:t>
            </a:r>
          </a:p>
        </p:txBody>
      </p:sp>
      <p:sp>
        <p:nvSpPr>
          <p:cNvPr id="5" name="slide-title">
            <a:extLst>
              <a:ext uri="{FF2B5EF4-FFF2-40B4-BE49-F238E27FC236}">
                <a16:creationId xmlns:a16="http://schemas.microsoft.com/office/drawing/2014/main" id="{719BD064-C33B-4905-9571-D00B7ABA052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1163EF49-D87B-435F-B6CD-DBFDA4C6AD53}"/>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3 MARKS · DERIVE · CALCULATE · JUSTIFY</a:t>
            </a:r>
          </a:p>
        </p:txBody>
      </p:sp>
      <p:sp>
        <p:nvSpPr>
          <p:cNvPr id="7" name="exam-question-frame">
            <a:extLst>
              <a:ext uri="{FF2B5EF4-FFF2-40B4-BE49-F238E27FC236}">
                <a16:creationId xmlns:a16="http://schemas.microsoft.com/office/drawing/2014/main" id="{6D27EA86-BC77-4373-91F4-87A59160DC30}"/>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2BE8E5C5-6F8E-44BB-9068-367340E32C54}"/>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Water flows from a 4.0 cm² section at 2.0 m/s into a 1.0 cm² section at the same height. Find the new speed and compare the pressures qualitatively.</a:t>
            </a:r>
          </a:p>
        </p:txBody>
      </p:sp>
      <p:sp>
        <p:nvSpPr>
          <p:cNvPr id="9" name="exam-method-frame">
            <a:extLst>
              <a:ext uri="{FF2B5EF4-FFF2-40B4-BE49-F238E27FC236}">
                <a16:creationId xmlns:a16="http://schemas.microsoft.com/office/drawing/2014/main" id="{6481A8AE-EF44-4EBE-BFE1-17BAA9DFF9DB}"/>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B6D92843-2AFA-4170-83B7-94F8D87F5353}"/>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A54A4A9B-460B-4DEE-A6CE-27E0C86442FD}"/>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2111842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387E6075-5E4A-434D-9FCB-433FD99A061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8 · AP PHYSICS 1: ALGEBRA-BASED</a:t>
            </a:r>
          </a:p>
        </p:txBody>
      </p:sp>
      <p:sp>
        <p:nvSpPr>
          <p:cNvPr id="2" name="page-number">
            <a:extLst>
              <a:ext uri="{FF2B5EF4-FFF2-40B4-BE49-F238E27FC236}">
                <a16:creationId xmlns:a16="http://schemas.microsoft.com/office/drawing/2014/main" id="{2FFBE2B7-BCE7-48FA-B05B-141A3371CE6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7C99BDA8-5BFF-45E4-B96B-2E111551E78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123F620-6129-4FB9-8DB5-8F69DDA252B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AP1-U8 · 10–15%</a:t>
            </a:r>
          </a:p>
        </p:txBody>
      </p:sp>
      <p:sp>
        <p:nvSpPr>
          <p:cNvPr id="5" name="slide-title">
            <a:extLst>
              <a:ext uri="{FF2B5EF4-FFF2-40B4-BE49-F238E27FC236}">
                <a16:creationId xmlns:a16="http://schemas.microsoft.com/office/drawing/2014/main" id="{89061554-144D-493E-9269-B1BC0AD47E9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EB89BAEC-94C5-4447-9CAE-7AF7210E9495}"/>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FB3D7E6B-ED8E-43C1-9DBD-9D589703065F}"/>
              </a:ext>
            </a:extLst>
          </p:cNvPr>
          <p:cNvSpPr>
            <a:spLocks noGrp="1"/>
          </p:cNvSpPr>
          <p:nvPr/>
        </p:nvSpPr>
        <p:spPr>
          <a:xfrm>
            <a:off x="666750" y="2266950"/>
            <a:ext cx="457200" cy="457200"/>
          </a:xfrm>
          <a:prstGeom prst="ellipse">
            <a:avLst/>
          </a:prstGeom>
          <a:solidFill>
            <a:srgbClr val="B83724"/>
          </a:solidFill>
          <a:ln w="0">
            <a:noFill/>
            <a:prstDash val="solid"/>
          </a:ln>
        </p:spPr>
      </p:sp>
      <p:sp>
        <p:nvSpPr>
          <p:cNvPr id="8" name="mark-number-text-1">
            <a:extLst>
              <a:ext uri="{FF2B5EF4-FFF2-40B4-BE49-F238E27FC236}">
                <a16:creationId xmlns:a16="http://schemas.microsoft.com/office/drawing/2014/main" id="{FA378AB1-4B7B-4F61-A6C1-4E832024A02A}"/>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134DEB71-80DD-4B2D-9DDA-CD6EF290BD38}"/>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Continuity: A1v1 = A2v2 gives v2 = 8.0 m/s.</a:t>
            </a:r>
          </a:p>
        </p:txBody>
      </p:sp>
      <p:sp>
        <p:nvSpPr>
          <p:cNvPr id="10" name="mark-number-2">
            <a:extLst>
              <a:ext uri="{FF2B5EF4-FFF2-40B4-BE49-F238E27FC236}">
                <a16:creationId xmlns:a16="http://schemas.microsoft.com/office/drawing/2014/main" id="{379127B9-2514-4F5E-B030-780DB7896B9E}"/>
              </a:ext>
            </a:extLst>
          </p:cNvPr>
          <p:cNvSpPr>
            <a:spLocks noGrp="1"/>
          </p:cNvSpPr>
          <p:nvPr/>
        </p:nvSpPr>
        <p:spPr>
          <a:xfrm>
            <a:off x="666750" y="3333750"/>
            <a:ext cx="457200" cy="457200"/>
          </a:xfrm>
          <a:prstGeom prst="ellipse">
            <a:avLst/>
          </a:prstGeom>
          <a:solidFill>
            <a:srgbClr val="B83724"/>
          </a:solidFill>
          <a:ln w="0">
            <a:noFill/>
            <a:prstDash val="solid"/>
          </a:ln>
        </p:spPr>
      </p:sp>
      <p:sp>
        <p:nvSpPr>
          <p:cNvPr id="11" name="mark-number-text-2">
            <a:extLst>
              <a:ext uri="{FF2B5EF4-FFF2-40B4-BE49-F238E27FC236}">
                <a16:creationId xmlns:a16="http://schemas.microsoft.com/office/drawing/2014/main" id="{F5AA8A0E-7C54-48D4-B971-23B45CFB1E98}"/>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333D881B-E4BE-4D75-81CE-B692C1314557}"/>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At the same height, higher speed corresponds to lower pressure in the ideal Bernoulli model.</a:t>
            </a:r>
          </a:p>
        </p:txBody>
      </p:sp>
      <p:sp>
        <p:nvSpPr>
          <p:cNvPr id="13" name="mark-number-3">
            <a:extLst>
              <a:ext uri="{FF2B5EF4-FFF2-40B4-BE49-F238E27FC236}">
                <a16:creationId xmlns:a16="http://schemas.microsoft.com/office/drawing/2014/main" id="{154015EE-88B1-4B89-8F62-202D95EEA4A8}"/>
              </a:ext>
            </a:extLst>
          </p:cNvPr>
          <p:cNvSpPr>
            <a:spLocks noGrp="1"/>
          </p:cNvSpPr>
          <p:nvPr/>
        </p:nvSpPr>
        <p:spPr>
          <a:xfrm>
            <a:off x="666750" y="4400550"/>
            <a:ext cx="457200" cy="457200"/>
          </a:xfrm>
          <a:prstGeom prst="ellipse">
            <a:avLst/>
          </a:prstGeom>
          <a:solidFill>
            <a:srgbClr val="B83724"/>
          </a:solidFill>
          <a:ln w="0">
            <a:noFill/>
            <a:prstDash val="solid"/>
          </a:ln>
        </p:spPr>
      </p:sp>
      <p:sp>
        <p:nvSpPr>
          <p:cNvPr id="14" name="mark-number-text-3">
            <a:extLst>
              <a:ext uri="{FF2B5EF4-FFF2-40B4-BE49-F238E27FC236}">
                <a16:creationId xmlns:a16="http://schemas.microsoft.com/office/drawing/2014/main" id="{1F79C57C-160A-4665-AEED-DC239E04A1E9}"/>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C09D64B2-8807-4975-826A-23210C7A682C}"/>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The narrow section has lower pressure.</a:t>
            </a:r>
          </a:p>
        </p:txBody>
      </p:sp>
      <p:sp>
        <p:nvSpPr>
          <p:cNvPr id="16" name="improvement-band">
            <a:extLst>
              <a:ext uri="{FF2B5EF4-FFF2-40B4-BE49-F238E27FC236}">
                <a16:creationId xmlns:a16="http://schemas.microsoft.com/office/drawing/2014/main" id="{331CB959-1211-4208-9B36-130EC448B146}"/>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23489247-9E40-4B12-B3E3-0EA9485B1CEF}"/>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357283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06269920-5EBC-4068-85B7-FBBAE2CD38C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8 · AP PHYSICS 1: ALGEBRA-BASED</a:t>
            </a:r>
          </a:p>
        </p:txBody>
      </p:sp>
      <p:sp>
        <p:nvSpPr>
          <p:cNvPr id="2" name="page-number">
            <a:extLst>
              <a:ext uri="{FF2B5EF4-FFF2-40B4-BE49-F238E27FC236}">
                <a16:creationId xmlns:a16="http://schemas.microsoft.com/office/drawing/2014/main" id="{2C3DA5D4-2E18-4C60-964D-0D0E758157E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FF535DDB-FB73-4C91-AEA5-059B7B94823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BF640C2-C4CB-4F3F-9E22-9C56324118D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AP1-U8 · 10–15%</a:t>
            </a:r>
          </a:p>
        </p:txBody>
      </p:sp>
      <p:sp>
        <p:nvSpPr>
          <p:cNvPr id="5" name="slide-title">
            <a:extLst>
              <a:ext uri="{FF2B5EF4-FFF2-40B4-BE49-F238E27FC236}">
                <a16:creationId xmlns:a16="http://schemas.microsoft.com/office/drawing/2014/main" id="{77490DA6-3F8C-45BE-B778-4AE0D8F5B37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11B4C3E0-E75C-4C29-AC37-A4FE14C752C8}"/>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40387662-1554-4574-B30A-66FD37B8FCB2}"/>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Q1</a:t>
            </a:r>
          </a:p>
        </p:txBody>
      </p:sp>
      <p:sp>
        <p:nvSpPr>
          <p:cNvPr id="8" name="quiz-question-1">
            <a:extLst>
              <a:ext uri="{FF2B5EF4-FFF2-40B4-BE49-F238E27FC236}">
                <a16:creationId xmlns:a16="http://schemas.microsoft.com/office/drawing/2014/main" id="{2D378CD1-E59A-4D7F-BF6B-5673349D1071}"/>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BC8FAA20-553B-4758-B0E8-3FC64FC38BE1}"/>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P = P₀ + ρgh · B speed = distance only · C energy = force/time · D field = charge × time</a:t>
            </a:r>
          </a:p>
        </p:txBody>
      </p:sp>
      <p:sp>
        <p:nvSpPr>
          <p:cNvPr id="10" name="rule-70-425">
            <a:extLst>
              <a:ext uri="{FF2B5EF4-FFF2-40B4-BE49-F238E27FC236}">
                <a16:creationId xmlns:a16="http://schemas.microsoft.com/office/drawing/2014/main" id="{887FAEE4-B726-407A-99E0-F2485A4C6D4F}"/>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4CF2711F-78EB-4186-A22A-5EDBBCF33C36}"/>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Q2</a:t>
            </a:r>
          </a:p>
        </p:txBody>
      </p:sp>
      <p:sp>
        <p:nvSpPr>
          <p:cNvPr id="12" name="quiz-question-2">
            <a:extLst>
              <a:ext uri="{FF2B5EF4-FFF2-40B4-BE49-F238E27FC236}">
                <a16:creationId xmlns:a16="http://schemas.microsoft.com/office/drawing/2014/main" id="{E1B4657B-BAA9-4A76-A65F-D69F5EEBDFF4}"/>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9016673C-5ED6-4E63-96B8-39108D38A103}"/>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34CD492F-9C86-4746-8F46-3F9BD09F3D50}"/>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50254F59-7F16-4F8C-9B21-3A56A219EF40}"/>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Q3</a:t>
            </a:r>
          </a:p>
        </p:txBody>
      </p:sp>
      <p:sp>
        <p:nvSpPr>
          <p:cNvPr id="16" name="quiz-question-3">
            <a:extLst>
              <a:ext uri="{FF2B5EF4-FFF2-40B4-BE49-F238E27FC236}">
                <a16:creationId xmlns:a16="http://schemas.microsoft.com/office/drawing/2014/main" id="{CA9208DB-860D-404E-9E8E-A0EAEA78F4FB}"/>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13867BFA-3CA2-4C42-8517-83A9ECB2C6E1}"/>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They still have weight; floating equilibrium…force equals weight. · B Floating objects have no weight because buoyancy cancels gravity. · C Signs and units never matter · D A graph is decorative</a:t>
            </a:r>
          </a:p>
        </p:txBody>
      </p:sp>
      <p:sp>
        <p:nvSpPr>
          <p:cNvPr id="18" name="quiz-question-label-4">
            <a:extLst>
              <a:ext uri="{FF2B5EF4-FFF2-40B4-BE49-F238E27FC236}">
                <a16:creationId xmlns:a16="http://schemas.microsoft.com/office/drawing/2014/main" id="{3E1D44E5-F0F1-4ADB-8AEB-E21AD5DBBBAD}"/>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Q4</a:t>
            </a:r>
          </a:p>
        </p:txBody>
      </p:sp>
      <p:sp>
        <p:nvSpPr>
          <p:cNvPr id="19" name="quiz-question-4">
            <a:extLst>
              <a:ext uri="{FF2B5EF4-FFF2-40B4-BE49-F238E27FC236}">
                <a16:creationId xmlns:a16="http://schemas.microsoft.com/office/drawing/2014/main" id="{99607FDE-AD4A-4F2D-B423-D1A4008CBF6E}"/>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999811DF-0575-4294-A5B1-FD1AC09A13E3}"/>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4393809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5B161E10-2CC1-4FB2-A7F7-0FC63F0AD40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8 · AP PHYSICS 1: ALGEBRA-BASED</a:t>
            </a:r>
          </a:p>
        </p:txBody>
      </p:sp>
      <p:sp>
        <p:nvSpPr>
          <p:cNvPr id="2" name="page-number">
            <a:extLst>
              <a:ext uri="{FF2B5EF4-FFF2-40B4-BE49-F238E27FC236}">
                <a16:creationId xmlns:a16="http://schemas.microsoft.com/office/drawing/2014/main" id="{6807D3C6-3622-4D4F-AD77-5E8BC757121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300D1C4E-D315-4697-B898-8A0AAF5882CF}"/>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97753CFF-48C3-4887-BE3D-8F2F688BA94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AP1-U8 · 10–15%</a:t>
            </a:r>
          </a:p>
        </p:txBody>
      </p:sp>
      <p:sp>
        <p:nvSpPr>
          <p:cNvPr id="5" name="slide-title">
            <a:extLst>
              <a:ext uri="{FF2B5EF4-FFF2-40B4-BE49-F238E27FC236}">
                <a16:creationId xmlns:a16="http://schemas.microsoft.com/office/drawing/2014/main" id="{477F3815-AD6C-45F8-B504-8AF862DE823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C1E278D6-4FF7-4EB1-AD2F-1436CA9DD7EC}"/>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F4CED4FF-B043-456F-8F92-7B381A2297A1}"/>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0C8B66E5-2616-4250-B4ED-FE610069F2DD}"/>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P = P₀ + ρgh</a:t>
            </a:r>
          </a:p>
        </p:txBody>
      </p:sp>
      <p:sp>
        <p:nvSpPr>
          <p:cNvPr id="9" name="answer-reason-1">
            <a:extLst>
              <a:ext uri="{FF2B5EF4-FFF2-40B4-BE49-F238E27FC236}">
                <a16:creationId xmlns:a16="http://schemas.microsoft.com/office/drawing/2014/main" id="{B27632D7-1507-4EAC-B0C4-74038B8C5E10}"/>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39715FB1-9C1B-4B7C-B560-5205F930F40A}"/>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48A546EE-CEBC-45AD-B17C-6AE30D93D861}"/>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D2D3A48D-94E1-4283-8695-34B033DB27C0}"/>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D577F663-4CED-4567-9B14-0B233E959999}"/>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1.B</a:t>
            </a:r>
          </a:p>
        </p:txBody>
      </p:sp>
      <p:sp>
        <p:nvSpPr>
          <p:cNvPr id="14" name="answer-reason-2">
            <a:extLst>
              <a:ext uri="{FF2B5EF4-FFF2-40B4-BE49-F238E27FC236}">
                <a16:creationId xmlns:a16="http://schemas.microsoft.com/office/drawing/2014/main" id="{9727CC0E-4F48-44D3-9807-D8F9D23CF3C7}"/>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2E57A850-DAF4-415D-B7A7-F72DFB72E454}"/>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75F3D7FD-AAD8-484B-8ABA-634B29A40C66}"/>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9D904B30-C930-4DDF-80E3-75E16ED2730C}"/>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5DB86A39-EF18-4D32-8F01-14DD5B23101A}"/>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They still have weight; floating equilibrium means buoyant force equals weight.</a:t>
            </a:r>
          </a:p>
        </p:txBody>
      </p:sp>
      <p:sp>
        <p:nvSpPr>
          <p:cNvPr id="19" name="answer-reason-3">
            <a:extLst>
              <a:ext uri="{FF2B5EF4-FFF2-40B4-BE49-F238E27FC236}">
                <a16:creationId xmlns:a16="http://schemas.microsoft.com/office/drawing/2014/main" id="{049177E2-ECDA-496A-973B-D9878504735D}"/>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D0B6B609-2C4E-4235-BEAA-413C3581C555}"/>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F2677332-7960-4596-9E67-D55ADF20EDDC}"/>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B48FD915-F430-4D94-972B-6D2E00DAA2CA}"/>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C2F69BB9-B248-46CB-ACE3-4DF4D05EB884}"/>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Units and a physical interpretation</a:t>
            </a:r>
          </a:p>
        </p:txBody>
      </p:sp>
      <p:sp>
        <p:nvSpPr>
          <p:cNvPr id="24" name="answer-reason-4">
            <a:extLst>
              <a:ext uri="{FF2B5EF4-FFF2-40B4-BE49-F238E27FC236}">
                <a16:creationId xmlns:a16="http://schemas.microsoft.com/office/drawing/2014/main" id="{320BE3C0-C7B2-4147-838C-37CE156456A1}"/>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612901BE-7121-46B3-8329-EE1A908AE026}"/>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2108539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A0B4E4D5-EDE0-42ED-A4F2-7727523FEA0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8 · AP PHYSICS 1: ALGEBRA-BASED</a:t>
            </a:r>
          </a:p>
        </p:txBody>
      </p:sp>
      <p:sp>
        <p:nvSpPr>
          <p:cNvPr id="2" name="page-number">
            <a:extLst>
              <a:ext uri="{FF2B5EF4-FFF2-40B4-BE49-F238E27FC236}">
                <a16:creationId xmlns:a16="http://schemas.microsoft.com/office/drawing/2014/main" id="{F2360ED1-41A7-42F0-84B2-5595B906BEC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ECF28D05-5A69-40E3-A48A-768E1F988F3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963123D-ADFC-44DD-BEDD-C42E1197A7C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AP1-U8 · 10–15%</a:t>
            </a:r>
          </a:p>
        </p:txBody>
      </p:sp>
      <p:sp>
        <p:nvSpPr>
          <p:cNvPr id="5" name="slide-title">
            <a:extLst>
              <a:ext uri="{FF2B5EF4-FFF2-40B4-BE49-F238E27FC236}">
                <a16:creationId xmlns:a16="http://schemas.microsoft.com/office/drawing/2014/main" id="{CC130679-31EA-470D-B2B7-46042859CBC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88769A42-FCEB-4566-859A-A13A1BB0175A}"/>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7989F7A5-BC0A-40BE-B449-B447C83CC39B}"/>
              </a:ext>
            </a:extLst>
          </p:cNvPr>
          <p:cNvSpPr>
            <a:spLocks noGrp="1"/>
          </p:cNvSpPr>
          <p:nvPr/>
        </p:nvSpPr>
        <p:spPr>
          <a:xfrm>
            <a:off x="723900" y="2209800"/>
            <a:ext cx="495300" cy="495300"/>
          </a:xfrm>
          <a:prstGeom prst="ellipse">
            <a:avLst/>
          </a:prstGeom>
          <a:solidFill>
            <a:srgbClr val="B83724"/>
          </a:solidFill>
          <a:ln w="0">
            <a:noFill/>
            <a:prstDash val="solid"/>
          </a:ln>
        </p:spPr>
      </p:sp>
      <p:sp>
        <p:nvSpPr>
          <p:cNvPr id="8" name="retrieval-number-text-1">
            <a:extLst>
              <a:ext uri="{FF2B5EF4-FFF2-40B4-BE49-F238E27FC236}">
                <a16:creationId xmlns:a16="http://schemas.microsoft.com/office/drawing/2014/main" id="{BC18B4C2-AC8A-43C1-83F2-87B9FC502688}"/>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6084909B-8203-435F-864D-D1DFC8E12F59}"/>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2.0 kg block has volume 2.5 × 10⁻⁴ m³. What is its density?</a:t>
            </a:r>
          </a:p>
        </p:txBody>
      </p:sp>
      <p:sp>
        <p:nvSpPr>
          <p:cNvPr id="10" name="retrieval-number-2">
            <a:extLst>
              <a:ext uri="{FF2B5EF4-FFF2-40B4-BE49-F238E27FC236}">
                <a16:creationId xmlns:a16="http://schemas.microsoft.com/office/drawing/2014/main" id="{1E9DA725-6610-40E9-A8C6-EE41BBB3E0C6}"/>
              </a:ext>
            </a:extLst>
          </p:cNvPr>
          <p:cNvSpPr>
            <a:spLocks noGrp="1"/>
          </p:cNvSpPr>
          <p:nvPr/>
        </p:nvSpPr>
        <p:spPr>
          <a:xfrm>
            <a:off x="723900" y="3276600"/>
            <a:ext cx="495300" cy="495300"/>
          </a:xfrm>
          <a:prstGeom prst="ellipse">
            <a:avLst/>
          </a:prstGeom>
          <a:solidFill>
            <a:srgbClr val="B83724"/>
          </a:solidFill>
          <a:ln w="0">
            <a:noFill/>
            <a:prstDash val="solid"/>
          </a:ln>
        </p:spPr>
      </p:sp>
      <p:sp>
        <p:nvSpPr>
          <p:cNvPr id="11" name="retrieval-number-text-2">
            <a:extLst>
              <a:ext uri="{FF2B5EF4-FFF2-40B4-BE49-F238E27FC236}">
                <a16:creationId xmlns:a16="http://schemas.microsoft.com/office/drawing/2014/main" id="{636ADE23-C656-46C2-B5E9-A981BAA29C5D}"/>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9ACE6DBF-5049-419A-8370-C8C3F1972EE5}"/>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is the weight of 1.0 × 10⁻³ m³ of water? Use ρ = 1000 kg/m³ and g = 9.8 m/s².</a:t>
            </a:r>
          </a:p>
        </p:txBody>
      </p:sp>
      <p:sp>
        <p:nvSpPr>
          <p:cNvPr id="13" name="retrieval-number-3">
            <a:extLst>
              <a:ext uri="{FF2B5EF4-FFF2-40B4-BE49-F238E27FC236}">
                <a16:creationId xmlns:a16="http://schemas.microsoft.com/office/drawing/2014/main" id="{17E75844-F039-4FE6-9603-46E3A7FCF188}"/>
              </a:ext>
            </a:extLst>
          </p:cNvPr>
          <p:cNvSpPr>
            <a:spLocks noGrp="1"/>
          </p:cNvSpPr>
          <p:nvPr/>
        </p:nvSpPr>
        <p:spPr>
          <a:xfrm>
            <a:off x="723900" y="4343400"/>
            <a:ext cx="495300" cy="495300"/>
          </a:xfrm>
          <a:prstGeom prst="ellipse">
            <a:avLst/>
          </a:prstGeom>
          <a:solidFill>
            <a:srgbClr val="B83724"/>
          </a:solidFill>
          <a:ln w="0">
            <a:noFill/>
            <a:prstDash val="solid"/>
          </a:ln>
        </p:spPr>
      </p:sp>
      <p:sp>
        <p:nvSpPr>
          <p:cNvPr id="14" name="retrieval-number-text-3">
            <a:extLst>
              <a:ext uri="{FF2B5EF4-FFF2-40B4-BE49-F238E27FC236}">
                <a16:creationId xmlns:a16="http://schemas.microsoft.com/office/drawing/2014/main" id="{A4804E55-635B-490B-B810-073BF1B0FC47}"/>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506D81DC-258D-4B06-B4AA-4C12BBABC27F}"/>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60 N force presses on 0.020 m². What is the pressure?</a:t>
            </a:r>
          </a:p>
        </p:txBody>
      </p:sp>
      <p:sp>
        <p:nvSpPr>
          <p:cNvPr id="16" name="retrieval-close">
            <a:extLst>
              <a:ext uri="{FF2B5EF4-FFF2-40B4-BE49-F238E27FC236}">
                <a16:creationId xmlns:a16="http://schemas.microsoft.com/office/drawing/2014/main" id="{C73EFEF0-B633-4F16-8293-410208BF8D3D}"/>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Mini-whiteboard challenge: sketch or calculate one idea you expect to use today.</a:t>
            </a:r>
          </a:p>
        </p:txBody>
      </p:sp>
    </p:spTree>
    <p:extLst>
      <p:ext uri="{BB962C8B-B14F-4D97-AF65-F5344CB8AC3E}">
        <p14:creationId xmlns:p14="http://schemas.microsoft.com/office/powerpoint/2010/main" val="797254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47FF2FAD-00C5-40D1-B0B4-063481485C4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8 · AP PHYSICS 1: ALGEBRA-BASED</a:t>
            </a:r>
          </a:p>
        </p:txBody>
      </p:sp>
      <p:sp>
        <p:nvSpPr>
          <p:cNvPr id="2" name="page-number">
            <a:extLst>
              <a:ext uri="{FF2B5EF4-FFF2-40B4-BE49-F238E27FC236}">
                <a16:creationId xmlns:a16="http://schemas.microsoft.com/office/drawing/2014/main" id="{6B1B15F6-D7D7-42ED-973B-33E577A5853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0CE48422-4FD8-4CC1-82BB-7F3DD1DE72C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04C1467-605C-4510-AAA0-A04DEB5192B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AP1-U8 · 10–15%</a:t>
            </a:r>
          </a:p>
        </p:txBody>
      </p:sp>
      <p:sp>
        <p:nvSpPr>
          <p:cNvPr id="5" name="slide-title">
            <a:extLst>
              <a:ext uri="{FF2B5EF4-FFF2-40B4-BE49-F238E27FC236}">
                <a16:creationId xmlns:a16="http://schemas.microsoft.com/office/drawing/2014/main" id="{DEC343B2-5B94-4361-8FF0-BB97DA3B196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C1BFE22F-7C16-4B9C-B91E-E62F770AA56D}"/>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01</a:t>
            </a:r>
          </a:p>
        </p:txBody>
      </p:sp>
      <p:sp>
        <p:nvSpPr>
          <p:cNvPr id="7" name="core-point-1">
            <a:extLst>
              <a:ext uri="{FF2B5EF4-FFF2-40B4-BE49-F238E27FC236}">
                <a16:creationId xmlns:a16="http://schemas.microsoft.com/office/drawing/2014/main" id="{1EBF0F2B-0D35-4345-9973-03E63502AEF9}"/>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Pressure in a static fluid increases with depth.</a:t>
            </a:r>
          </a:p>
        </p:txBody>
      </p:sp>
      <p:sp>
        <p:nvSpPr>
          <p:cNvPr id="8" name="core-index-2">
            <a:extLst>
              <a:ext uri="{FF2B5EF4-FFF2-40B4-BE49-F238E27FC236}">
                <a16:creationId xmlns:a16="http://schemas.microsoft.com/office/drawing/2014/main" id="{D2AC803B-57E9-4884-9E16-8EAB04E82195}"/>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02</a:t>
            </a:r>
          </a:p>
        </p:txBody>
      </p:sp>
      <p:sp>
        <p:nvSpPr>
          <p:cNvPr id="9" name="core-point-2">
            <a:extLst>
              <a:ext uri="{FF2B5EF4-FFF2-40B4-BE49-F238E27FC236}">
                <a16:creationId xmlns:a16="http://schemas.microsoft.com/office/drawing/2014/main" id="{D7A778A5-7E98-44AC-B723-48F0BA693F4C}"/>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Buoyant force equals the weight of displaced fluid.</a:t>
            </a:r>
          </a:p>
        </p:txBody>
      </p:sp>
      <p:sp>
        <p:nvSpPr>
          <p:cNvPr id="10" name="core-index-3">
            <a:extLst>
              <a:ext uri="{FF2B5EF4-FFF2-40B4-BE49-F238E27FC236}">
                <a16:creationId xmlns:a16="http://schemas.microsoft.com/office/drawing/2014/main" id="{7DB7F90E-D8E9-4371-906B-17328BFD6B2D}"/>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03</a:t>
            </a:r>
          </a:p>
        </p:txBody>
      </p:sp>
      <p:sp>
        <p:nvSpPr>
          <p:cNvPr id="11" name="core-point-3">
            <a:extLst>
              <a:ext uri="{FF2B5EF4-FFF2-40B4-BE49-F238E27FC236}">
                <a16:creationId xmlns:a16="http://schemas.microsoft.com/office/drawing/2014/main" id="{4A6DD0E5-7388-45DD-AC72-E37E18EFC33B}"/>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Mass conservation links cross-sectional area and flow speed.</a:t>
            </a:r>
          </a:p>
        </p:txBody>
      </p:sp>
      <p:sp>
        <p:nvSpPr>
          <p:cNvPr id="12" name="core-index-4">
            <a:extLst>
              <a:ext uri="{FF2B5EF4-FFF2-40B4-BE49-F238E27FC236}">
                <a16:creationId xmlns:a16="http://schemas.microsoft.com/office/drawing/2014/main" id="{94B9C084-C4D7-4784-8247-596026516A79}"/>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04</a:t>
            </a:r>
          </a:p>
        </p:txBody>
      </p:sp>
      <p:sp>
        <p:nvSpPr>
          <p:cNvPr id="23" name="core-index-5">
            <a:extLst>
              <a:ext uri="{FF2B5EF4-FFF2-40B4-BE49-F238E27FC236}">
                <a16:creationId xmlns:a16="http://schemas.microsoft.com/office/drawing/2014/main" id="{94B9C084-C4D7-4784-8247-596026516A79}"/>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05</a:t>
            </a:r>
          </a:p>
        </p:txBody>
      </p:sp>
      <p:sp>
        <p:nvSpPr>
          <p:cNvPr id="13" name="core-point-4">
            <a:extLst>
              <a:ext uri="{FF2B5EF4-FFF2-40B4-BE49-F238E27FC236}">
                <a16:creationId xmlns:a16="http://schemas.microsoft.com/office/drawing/2014/main" id="{1FBE1BBE-7424-4B1A-88B4-1A81063162D9}"/>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Bernoulli’s relation connects pressure, speed and height along a streamline.</a:t>
            </a:r>
          </a:p>
        </p:txBody>
      </p:sp>
      <p:sp>
        <p:nvSpPr>
          <p:cNvPr id="24" name="core-point-5">
            <a:extLst>
              <a:ext uri="{FF2B5EF4-FFF2-40B4-BE49-F238E27FC236}">
                <a16:creationId xmlns:a16="http://schemas.microsoft.com/office/drawing/2014/main" id="{1FBE1BBE-7424-4B1A-88B4-1A81063162D9}"/>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Along a streamline P + ½ρv² + ρgy stays constant, so faster or higher flow means lower pressure.</a:t>
            </a:r>
          </a:p>
        </p:txBody>
      </p:sp>
      <p:sp>
        <p:nvSpPr>
          <p:cNvPr id="14" name="equation-panel">
            <a:extLst>
              <a:ext uri="{FF2B5EF4-FFF2-40B4-BE49-F238E27FC236}">
                <a16:creationId xmlns:a16="http://schemas.microsoft.com/office/drawing/2014/main" id="{C221AE7C-B930-4D2D-B1D2-4384A6A6292E}"/>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B65DE530-F952-4BE3-A7F4-D22F725CE26C}"/>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6" name="equation-expression-1">
            <a:extLst>
              <a:ext uri="{FF2B5EF4-FFF2-40B4-BE49-F238E27FC236}">
                <a16:creationId xmlns:a16="http://schemas.microsoft.com/office/drawing/2014/main" id="{8580D8AA-2969-45C6-A889-F738FF0133DA}"/>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P = P₀ + ρgh</a:t>
            </a:r>
          </a:p>
        </p:txBody>
      </p:sp>
      <p:sp>
        <p:nvSpPr>
          <p:cNvPr id="17" name="equation-units-1">
            <a:extLst>
              <a:ext uri="{FF2B5EF4-FFF2-40B4-BE49-F238E27FC236}">
                <a16:creationId xmlns:a16="http://schemas.microsoft.com/office/drawing/2014/main" id="{085D5A38-C766-4ADF-9800-97F555E64320}"/>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Pa</a:t>
            </a:r>
          </a:p>
        </p:txBody>
      </p:sp>
      <p:sp>
        <p:nvSpPr>
          <p:cNvPr id="18" name="equation-expression-2">
            <a:extLst>
              <a:ext uri="{FF2B5EF4-FFF2-40B4-BE49-F238E27FC236}">
                <a16:creationId xmlns:a16="http://schemas.microsoft.com/office/drawing/2014/main" id="{72FC2187-A0FD-49DD-AA5B-3DD7D4C1D090}"/>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FB = ρfluidVdisplacedg</a:t>
            </a:r>
          </a:p>
        </p:txBody>
      </p:sp>
      <p:sp>
        <p:nvSpPr>
          <p:cNvPr id="19" name="equation-units-2">
            <a:extLst>
              <a:ext uri="{FF2B5EF4-FFF2-40B4-BE49-F238E27FC236}">
                <a16:creationId xmlns:a16="http://schemas.microsoft.com/office/drawing/2014/main" id="{201E6EEF-F9BE-43AD-B9E4-C15A17992493}"/>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N</a:t>
            </a:r>
          </a:p>
        </p:txBody>
      </p:sp>
      <p:sp>
        <p:nvSpPr>
          <p:cNvPr id="20" name="vocabulary-label">
            <a:extLst>
              <a:ext uri="{FF2B5EF4-FFF2-40B4-BE49-F238E27FC236}">
                <a16:creationId xmlns:a16="http://schemas.microsoft.com/office/drawing/2014/main" id="{B140B28A-8E25-4B8E-9E63-43386E242C3C}"/>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SAY IT PRECISELY</a:t>
            </a:r>
          </a:p>
        </p:txBody>
      </p:sp>
      <p:sp>
        <p:nvSpPr>
          <p:cNvPr id="21" name="vocabulary">
            <a:extLst>
              <a:ext uri="{FF2B5EF4-FFF2-40B4-BE49-F238E27FC236}">
                <a16:creationId xmlns:a16="http://schemas.microsoft.com/office/drawing/2014/main" id="{00E3E494-2FD1-4B67-A919-CC740E3485A5}"/>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density · pressure · buoyancy · continuity · volume flow rate · Bernoulli</a:t>
            </a:r>
          </a:p>
        </p:txBody>
      </p:sp>
    </p:spTree>
    <p:extLst>
      <p:ext uri="{BB962C8B-B14F-4D97-AF65-F5344CB8AC3E}">
        <p14:creationId xmlns:p14="http://schemas.microsoft.com/office/powerpoint/2010/main" val="2103338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E18E5E-86C2-EE95-095A-EC284E84B956}"/>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D697AEBB-A1A5-59BA-AED6-504DC42EE93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8 · AP PHYSICS 1: ALGEBRA-BASED</a:t>
            </a:r>
          </a:p>
        </p:txBody>
      </p:sp>
      <p:sp>
        <p:nvSpPr>
          <p:cNvPr id="2" name="page-number">
            <a:extLst>
              <a:ext uri="{FF2B5EF4-FFF2-40B4-BE49-F238E27FC236}">
                <a16:creationId xmlns:a16="http://schemas.microsoft.com/office/drawing/2014/main" id="{F2F3A62C-2A32-CC28-64ED-919E51AB37E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2A3E89AB-57C9-0C57-FE10-EBE1E894EBB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5241BA4-52B6-5A7D-E40E-45E6A9E32DE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AP1-U8 · 10–15%</a:t>
            </a:r>
          </a:p>
        </p:txBody>
      </p:sp>
      <p:sp>
        <p:nvSpPr>
          <p:cNvPr id="5" name="slide-title">
            <a:extLst>
              <a:ext uri="{FF2B5EF4-FFF2-40B4-BE49-F238E27FC236}">
                <a16:creationId xmlns:a16="http://schemas.microsoft.com/office/drawing/2014/main" id="{9D40AC7B-498B-AB4C-E618-A288BC1BF1B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F1A4B94F-3B99-0F2D-79CA-6042000CB59A}"/>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85EDF0AC-6AC3-E3DD-AD95-D479C3B9E195}"/>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Fluids are substances that cannot hold a shape, so they push on every surface they touch; that push grows with depth, and the extra push underneath an object is what lifts it.</a:t>
            </a:r>
          </a:p>
        </p:txBody>
      </p:sp>
      <p:cxnSp>
        <p:nvCxnSpPr>
          <p:cNvPr id="25" name="Straight Connector 24">
            <a:extLst>
              <a:ext uri="{FF2B5EF4-FFF2-40B4-BE49-F238E27FC236}">
                <a16:creationId xmlns:a16="http://schemas.microsoft.com/office/drawing/2014/main" id="{766654F1-0797-1AC3-27BA-ABA8113EA28B}"/>
              </a:ext>
            </a:extLst>
          </p:cNvPr>
          <p:cNvCxnSpPr/>
          <p:nvPr/>
        </p:nvCxnSpPr>
        <p:spPr>
          <a:xfrm>
            <a:off x="1143000" y="4357511"/>
            <a:ext cx="4826000" cy="0"/>
          </a:xfrm>
          <a:prstGeom prst="line">
            <a:avLst/>
          </a:prstGeom>
          <a:ln w="19050">
            <a:solidFill>
              <a:srgbClr val="6B7F79"/>
            </a:solidFill>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DEE1F23-041C-031B-BD4D-3AB997AA0F12}"/>
              </a:ext>
            </a:extLst>
          </p:cNvPr>
          <p:cNvCxnSpPr/>
          <p:nvPr/>
        </p:nvCxnSpPr>
        <p:spPr>
          <a:xfrm>
            <a:off x="1143000" y="4357511"/>
            <a:ext cx="0" cy="1516474"/>
          </a:xfrm>
          <a:prstGeom prst="line">
            <a:avLst/>
          </a:prstGeom>
          <a:ln w="19050">
            <a:solidFill>
              <a:srgbClr val="6B7F79"/>
            </a:solidFill>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E222858-9D82-3D3D-6A35-2D4D69FD7784}"/>
              </a:ext>
            </a:extLst>
          </p:cNvPr>
          <p:cNvCxnSpPr/>
          <p:nvPr/>
        </p:nvCxnSpPr>
        <p:spPr>
          <a:xfrm>
            <a:off x="5969000" y="4357511"/>
            <a:ext cx="0" cy="1516474"/>
          </a:xfrm>
          <a:prstGeom prst="line">
            <a:avLst/>
          </a:prstGeom>
          <a:ln w="19050">
            <a:solidFill>
              <a:srgbClr val="6B7F79"/>
            </a:solidFill>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508B322-94FF-6BA5-F8EB-2DDC22BD3954}"/>
              </a:ext>
            </a:extLst>
          </p:cNvPr>
          <p:cNvCxnSpPr/>
          <p:nvPr/>
        </p:nvCxnSpPr>
        <p:spPr>
          <a:xfrm>
            <a:off x="1143000" y="5873985"/>
            <a:ext cx="4826000" cy="0"/>
          </a:xfrm>
          <a:prstGeom prst="line">
            <a:avLst/>
          </a:prstGeom>
          <a:ln w="19050">
            <a:solidFill>
              <a:srgbClr val="6B7F79"/>
            </a:solidFill>
            <a:tailEnd type="non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522C728A-09E6-C97B-BD04-F6140202D9B7}"/>
              </a:ext>
            </a:extLst>
          </p:cNvPr>
          <p:cNvSpPr txBox="1"/>
          <p:nvPr/>
        </p:nvSpPr>
        <p:spPr>
          <a:xfrm>
            <a:off x="1193800" y="4065882"/>
            <a:ext cx="1905000" cy="276999"/>
          </a:xfrm>
          <a:prstGeom prst="rect">
            <a:avLst/>
          </a:prstGeom>
          <a:noFill/>
        </p:spPr>
        <p:txBody>
          <a:bodyPr vert="horz" wrap="square" lIns="0" tIns="0" bIns="0" rtlCol="0">
            <a:noAutofit/>
          </a:bodyPr>
          <a:lstStyle/>
          <a:p>
            <a:r>
              <a:rPr lang="en-US" sz="1600">
                <a:solidFill>
                  <a:srgbClr val="6B7F79"/>
                </a:solidFill>
              </a:rPr>
              <a:t>water surface</a:t>
            </a:r>
          </a:p>
        </p:txBody>
      </p:sp>
      <p:sp>
        <p:nvSpPr>
          <p:cNvPr id="30" name="Rectangle 29">
            <a:extLst>
              <a:ext uri="{FF2B5EF4-FFF2-40B4-BE49-F238E27FC236}">
                <a16:creationId xmlns:a16="http://schemas.microsoft.com/office/drawing/2014/main" id="{EE9489A1-FCC5-F6F4-CFE2-0ECCAF9CD15D}"/>
              </a:ext>
            </a:extLst>
          </p:cNvPr>
          <p:cNvSpPr/>
          <p:nvPr/>
        </p:nvSpPr>
        <p:spPr>
          <a:xfrm>
            <a:off x="2032000" y="4095045"/>
            <a:ext cx="1524000" cy="758237"/>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block</a:t>
            </a:r>
          </a:p>
        </p:txBody>
      </p:sp>
      <p:cxnSp>
        <p:nvCxnSpPr>
          <p:cNvPr id="31" name="Straight Connector 30">
            <a:extLst>
              <a:ext uri="{FF2B5EF4-FFF2-40B4-BE49-F238E27FC236}">
                <a16:creationId xmlns:a16="http://schemas.microsoft.com/office/drawing/2014/main" id="{36BD54E9-19B9-8779-7D40-0865355A462C}"/>
              </a:ext>
            </a:extLst>
          </p:cNvPr>
          <p:cNvCxnSpPr/>
          <p:nvPr/>
        </p:nvCxnSpPr>
        <p:spPr>
          <a:xfrm>
            <a:off x="2032000" y="4357511"/>
            <a:ext cx="1524000" cy="0"/>
          </a:xfrm>
          <a:prstGeom prst="line">
            <a:avLst/>
          </a:prstGeom>
          <a:ln w="25400">
            <a:solidFill>
              <a:srgbClr val="EF5C3E"/>
            </a:solidFill>
            <a:tailEnd type="non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30F59866-C2B4-F483-56F9-F708B566EF5A}"/>
              </a:ext>
            </a:extLst>
          </p:cNvPr>
          <p:cNvSpPr txBox="1"/>
          <p:nvPr/>
        </p:nvSpPr>
        <p:spPr>
          <a:xfrm>
            <a:off x="3708400" y="4415837"/>
            <a:ext cx="2108200" cy="276999"/>
          </a:xfrm>
          <a:prstGeom prst="rect">
            <a:avLst/>
          </a:prstGeom>
          <a:noFill/>
        </p:spPr>
        <p:txBody>
          <a:bodyPr vert="horz" wrap="square" lIns="0" tIns="0" bIns="0" rtlCol="0">
            <a:noAutofit/>
          </a:bodyPr>
          <a:lstStyle/>
          <a:p>
            <a:r>
              <a:rPr lang="en-US" sz="1600">
                <a:solidFill>
                  <a:srgbClr val="6B7F79"/>
                </a:solidFill>
              </a:rPr>
              <a:t>submerged part = water displaced</a:t>
            </a:r>
          </a:p>
        </p:txBody>
      </p:sp>
      <p:cxnSp>
        <p:nvCxnSpPr>
          <p:cNvPr id="33" name="Straight Connector 32">
            <a:extLst>
              <a:ext uri="{FF2B5EF4-FFF2-40B4-BE49-F238E27FC236}">
                <a16:creationId xmlns:a16="http://schemas.microsoft.com/office/drawing/2014/main" id="{BCBE0BF6-BD47-B37C-5A33-64AE220C8114}"/>
              </a:ext>
            </a:extLst>
          </p:cNvPr>
          <p:cNvCxnSpPr/>
          <p:nvPr/>
        </p:nvCxnSpPr>
        <p:spPr>
          <a:xfrm flipV="1">
            <a:off x="2413000" y="4882445"/>
            <a:ext cx="0" cy="78740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4F51DDCB-6A27-729E-77CB-6E444DE16FC1}"/>
              </a:ext>
            </a:extLst>
          </p:cNvPr>
          <p:cNvSpPr txBox="1"/>
          <p:nvPr/>
        </p:nvSpPr>
        <p:spPr>
          <a:xfrm>
            <a:off x="1778000" y="5699008"/>
            <a:ext cx="1270000" cy="276999"/>
          </a:xfrm>
          <a:prstGeom prst="rect">
            <a:avLst/>
          </a:prstGeom>
          <a:noFill/>
        </p:spPr>
        <p:txBody>
          <a:bodyPr vert="horz" wrap="square" lIns="0" tIns="0" bIns="0" rtlCol="0">
            <a:noAutofit/>
          </a:bodyPr>
          <a:lstStyle/>
          <a:p>
            <a:pPr algn="ctr"/>
            <a:r>
              <a:rPr lang="en-US" sz="1600">
                <a:solidFill>
                  <a:srgbClr val="EF5C3E"/>
                </a:solidFill>
              </a:rPr>
              <a:t>F_B up</a:t>
            </a:r>
          </a:p>
        </p:txBody>
      </p:sp>
      <p:cxnSp>
        <p:nvCxnSpPr>
          <p:cNvPr id="35" name="Straight Connector 34">
            <a:extLst>
              <a:ext uri="{FF2B5EF4-FFF2-40B4-BE49-F238E27FC236}">
                <a16:creationId xmlns:a16="http://schemas.microsoft.com/office/drawing/2014/main" id="{047C529D-15CA-3D9A-358E-70C15663733A}"/>
              </a:ext>
            </a:extLst>
          </p:cNvPr>
          <p:cNvCxnSpPr/>
          <p:nvPr/>
        </p:nvCxnSpPr>
        <p:spPr>
          <a:xfrm>
            <a:off x="3175000" y="4532489"/>
            <a:ext cx="0" cy="1137356"/>
          </a:xfrm>
          <a:prstGeom prst="line">
            <a:avLst/>
          </a:prstGeom>
          <a:ln w="3175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B4502028-D2B0-7164-E110-AA405A1BDB53}"/>
              </a:ext>
            </a:extLst>
          </p:cNvPr>
          <p:cNvSpPr txBox="1"/>
          <p:nvPr/>
        </p:nvSpPr>
        <p:spPr>
          <a:xfrm>
            <a:off x="3251200" y="5699008"/>
            <a:ext cx="1397000" cy="276999"/>
          </a:xfrm>
          <a:prstGeom prst="rect">
            <a:avLst/>
          </a:prstGeom>
          <a:noFill/>
        </p:spPr>
        <p:txBody>
          <a:bodyPr vert="horz" wrap="square" lIns="0" tIns="0" bIns="0" rtlCol="0">
            <a:noAutofit/>
          </a:bodyPr>
          <a:lstStyle/>
          <a:p>
            <a:r>
              <a:rPr lang="en-US" sz="1600">
                <a:solidFill>
                  <a:srgbClr val="102E29"/>
                </a:solidFill>
              </a:rPr>
              <a:t>mg down</a:t>
            </a:r>
          </a:p>
        </p:txBody>
      </p:sp>
      <p:sp>
        <p:nvSpPr>
          <p:cNvPr id="37" name="TextBox 36">
            <a:extLst>
              <a:ext uri="{FF2B5EF4-FFF2-40B4-BE49-F238E27FC236}">
                <a16:creationId xmlns:a16="http://schemas.microsoft.com/office/drawing/2014/main" id="{B9B6A0A9-BA17-F1DF-A130-823DC01AF0FA}"/>
              </a:ext>
            </a:extLst>
          </p:cNvPr>
          <p:cNvSpPr txBox="1"/>
          <p:nvPr/>
        </p:nvSpPr>
        <p:spPr>
          <a:xfrm>
            <a:off x="6604000" y="4124208"/>
            <a:ext cx="4826000" cy="276999"/>
          </a:xfrm>
          <a:prstGeom prst="rect">
            <a:avLst/>
          </a:prstGeom>
          <a:noFill/>
        </p:spPr>
        <p:txBody>
          <a:bodyPr vert="horz" wrap="square" lIns="0" tIns="0" bIns="0" rtlCol="0">
            <a:noAutofit/>
          </a:bodyPr>
          <a:lstStyle/>
          <a:p>
            <a:r>
              <a:rPr lang="en-US" sz="1600" b="1">
                <a:solidFill>
                  <a:srgbClr val="102E29"/>
                </a:solidFill>
              </a:rPr>
              <a:t>Floating means F_B = mg</a:t>
            </a:r>
          </a:p>
        </p:txBody>
      </p:sp>
      <p:sp>
        <p:nvSpPr>
          <p:cNvPr id="38" name="TextBox 37">
            <a:extLst>
              <a:ext uri="{FF2B5EF4-FFF2-40B4-BE49-F238E27FC236}">
                <a16:creationId xmlns:a16="http://schemas.microsoft.com/office/drawing/2014/main" id="{B09F286E-052D-5280-450E-F7E259CD9F18}"/>
              </a:ext>
            </a:extLst>
          </p:cNvPr>
          <p:cNvSpPr txBox="1"/>
          <p:nvPr/>
        </p:nvSpPr>
        <p:spPr>
          <a:xfrm>
            <a:off x="6604000" y="4619978"/>
            <a:ext cx="4826000" cy="276999"/>
          </a:xfrm>
          <a:prstGeom prst="rect">
            <a:avLst/>
          </a:prstGeom>
          <a:noFill/>
        </p:spPr>
        <p:txBody>
          <a:bodyPr vert="horz" wrap="square" lIns="0" tIns="0" bIns="0" rtlCol="0">
            <a:noAutofit/>
          </a:bodyPr>
          <a:lstStyle/>
          <a:p>
            <a:r>
              <a:rPr lang="en-US" sz="1600">
                <a:solidFill>
                  <a:srgbClr val="102E29"/>
                </a:solidFill>
              </a:rPr>
              <a:t>It sinks only until the displaced water weighs what the block weighs.</a:t>
            </a:r>
          </a:p>
        </p:txBody>
      </p:sp>
      <p:sp>
        <p:nvSpPr>
          <p:cNvPr id="39" name="diagram-caption">
            <a:extLst>
              <a:ext uri="{FF2B5EF4-FFF2-40B4-BE49-F238E27FC236}">
                <a16:creationId xmlns:a16="http://schemas.microsoft.com/office/drawing/2014/main" id="{7C887F61-702E-D54A-5B68-995727DD2746}"/>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The block sits at the depth where the water it pushes aside weighs exactly what the block weighs.</a:t>
            </a:r>
          </a:p>
        </p:txBody>
      </p:sp>
    </p:spTree>
    <p:extLst>
      <p:ext uri="{BB962C8B-B14F-4D97-AF65-F5344CB8AC3E}">
        <p14:creationId xmlns:p14="http://schemas.microsoft.com/office/powerpoint/2010/main" val="2206518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84F2E986-BAA2-4CFB-AC98-7E5084A282E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8 · AP PHYSICS 1: ALGEBRA-BASED</a:t>
            </a:r>
          </a:p>
        </p:txBody>
      </p:sp>
      <p:sp>
        <p:nvSpPr>
          <p:cNvPr id="2" name="page-number">
            <a:extLst>
              <a:ext uri="{FF2B5EF4-FFF2-40B4-BE49-F238E27FC236}">
                <a16:creationId xmlns:a16="http://schemas.microsoft.com/office/drawing/2014/main" id="{938D949B-3F0C-4D4F-95E3-1F7943BE1C1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52EA5F18-0A06-4434-874B-11AAF4BE570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25AADBC-9CC7-4A10-9A54-6325D2C0F66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AP1-U8 · 10–15%</a:t>
            </a:r>
          </a:p>
        </p:txBody>
      </p:sp>
      <p:sp>
        <p:nvSpPr>
          <p:cNvPr id="5" name="slide-title">
            <a:extLst>
              <a:ext uri="{FF2B5EF4-FFF2-40B4-BE49-F238E27FC236}">
                <a16:creationId xmlns:a16="http://schemas.microsoft.com/office/drawing/2014/main" id="{7C0AE0A1-C42E-4538-8493-0AF11A08932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Gauge pressure rises linearly with depth</a:t>
            </a:r>
          </a:p>
        </p:txBody>
      </p:sp>
      <p:sp>
        <p:nvSpPr>
          <p:cNvPr id="6" name="graph-mode">
            <a:extLst>
              <a:ext uri="{FF2B5EF4-FFF2-40B4-BE49-F238E27FC236}">
                <a16:creationId xmlns:a16="http://schemas.microsoft.com/office/drawing/2014/main" id="{699EA412-217D-4E3B-8CF0-CA91A6188AB8}"/>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INTERACTIVE GRAPH · PREDICT → EDIT → EXPLAIN</a:t>
            </a:r>
          </a:p>
        </p:txBody>
      </p:sp>
      <p:sp>
        <p:nvSpPr>
          <p:cNvPr id="7" name="graph-prompt">
            <a:extLst>
              <a:ext uri="{FF2B5EF4-FFF2-40B4-BE49-F238E27FC236}">
                <a16:creationId xmlns:a16="http://schemas.microsoft.com/office/drawing/2014/main" id="{CEDBAFB5-6780-4A53-BCF0-F6E699A0EFC2}"/>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0F1E7175-1871-45A7-A57E-D05BAD4BBEEF}"/>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0), (1, 9.8), …, (3, 29.4), (4, 39.2).</a:t>
            </a:r>
          </a:p>
        </p:txBody>
      </p:sp>
      <p:sp>
        <p:nvSpPr>
          <p:cNvPr id="9" name="graph-scale">
            <a:extLst>
              <a:ext uri="{FF2B5EF4-FFF2-40B4-BE49-F238E27FC236}">
                <a16:creationId xmlns:a16="http://schemas.microsoft.com/office/drawing/2014/main" id="{6D37EA57-4636-49E5-9A2F-F15677C7C412}"/>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0–39.2 kPa. Axes: Depth / m; Gauge pressure / kPa.</a:t>
            </a:r>
          </a:p>
        </p:txBody>
      </p:sp>
      <p:sp>
        <p:nvSpPr>
          <p:cNvPr id="10" name="chart-frame">
            <a:extLst>
              <a:ext uri="{FF2B5EF4-FFF2-40B4-BE49-F238E27FC236}">
                <a16:creationId xmlns:a16="http://schemas.microsoft.com/office/drawing/2014/main" id="{25F9334D-AE03-4EDE-A827-1A939CA714EF}"/>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0799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9DB0E83F-FC0C-41DD-B22E-418E5162D9D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8 · AP PHYSICS 1: ALGEBRA-BASED</a:t>
            </a:r>
          </a:p>
        </p:txBody>
      </p:sp>
      <p:sp>
        <p:nvSpPr>
          <p:cNvPr id="2" name="page-number">
            <a:extLst>
              <a:ext uri="{FF2B5EF4-FFF2-40B4-BE49-F238E27FC236}">
                <a16:creationId xmlns:a16="http://schemas.microsoft.com/office/drawing/2014/main" id="{BF67202B-38E2-4AFA-A089-5BDFA5694C3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EFC9662F-7263-4119-A6B0-80FD9AA3684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4744AAA-3CA0-473C-82A3-7A9FBDFA57E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AP1-U8 · 10–15%</a:t>
            </a:r>
          </a:p>
        </p:txBody>
      </p:sp>
      <p:sp>
        <p:nvSpPr>
          <p:cNvPr id="5" name="slide-title">
            <a:extLst>
              <a:ext uri="{FF2B5EF4-FFF2-40B4-BE49-F238E27FC236}">
                <a16:creationId xmlns:a16="http://schemas.microsoft.com/office/drawing/2014/main" id="{3F5D011A-C3EE-44FB-8411-B51DD542252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0705BE84-BBB1-44BA-B980-AF7465F63684}"/>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FULLY WORKED PROBLEM · SHOW THE METHOD</a:t>
            </a:r>
          </a:p>
        </p:txBody>
      </p:sp>
      <p:sp>
        <p:nvSpPr>
          <p:cNvPr id="7" name="problem-frame">
            <a:extLst>
              <a:ext uri="{FF2B5EF4-FFF2-40B4-BE49-F238E27FC236}">
                <a16:creationId xmlns:a16="http://schemas.microsoft.com/office/drawing/2014/main" id="{4C929CE2-523E-41A0-A310-D74B02C48465}"/>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188C22D2-F4AB-4FCB-A829-418B43CD0E06}"/>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Find the gauge pressure 3.0 m below the surface of water. Use ρ = 1000 kg/m³ and g = 9.8 m/s².</a:t>
            </a:r>
          </a:p>
        </p:txBody>
      </p:sp>
      <p:sp>
        <p:nvSpPr>
          <p:cNvPr id="9" name="step-label-1">
            <a:extLst>
              <a:ext uri="{FF2B5EF4-FFF2-40B4-BE49-F238E27FC236}">
                <a16:creationId xmlns:a16="http://schemas.microsoft.com/office/drawing/2014/main" id="{141AE0F1-56F3-4A11-ADF2-40386D9275B4}"/>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5666523D-87DF-43E2-95A5-700BF838A4B2}"/>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D239846C-BA3A-4F3F-AB0A-E7010DEAE8B5}"/>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Use Pgauge = ρgh.</a:t>
            </a:r>
          </a:p>
        </p:txBody>
      </p:sp>
      <p:sp>
        <p:nvSpPr>
          <p:cNvPr id="12" name="step-label-2">
            <a:extLst>
              <a:ext uri="{FF2B5EF4-FFF2-40B4-BE49-F238E27FC236}">
                <a16:creationId xmlns:a16="http://schemas.microsoft.com/office/drawing/2014/main" id="{BD2AEEAD-5092-47CF-9B8C-802994285FEF}"/>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D250F4AD-57A2-412E-8715-866AAAAB913F}"/>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D1F92D88-6D7F-4583-BBC3-5B3402B7CC23}"/>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Substitute 1000(9.8)(3.0).</a:t>
            </a:r>
          </a:p>
        </p:txBody>
      </p:sp>
      <p:sp>
        <p:nvSpPr>
          <p:cNvPr id="15" name="step-label-3">
            <a:extLst>
              <a:ext uri="{FF2B5EF4-FFF2-40B4-BE49-F238E27FC236}">
                <a16:creationId xmlns:a16="http://schemas.microsoft.com/office/drawing/2014/main" id="{C9FBDD90-3931-4888-9B8F-9F4809097A15}"/>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9B2DE768-CFCE-4F38-BFA4-9DAF5257F8E7}"/>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AA4F7187-A1E2-49C1-9526-68076601CCFA}"/>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Convert pascals to kilopascals.</a:t>
            </a:r>
          </a:p>
        </p:txBody>
      </p:sp>
      <p:sp>
        <p:nvSpPr>
          <p:cNvPr id="18" name="answer-frame">
            <a:extLst>
              <a:ext uri="{FF2B5EF4-FFF2-40B4-BE49-F238E27FC236}">
                <a16:creationId xmlns:a16="http://schemas.microsoft.com/office/drawing/2014/main" id="{33F65496-6DFF-41EC-9177-CBBE55F57D69}"/>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198B5EFA-7E81-427A-AC48-E7BF2524766F}"/>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Pgauge = 29.4 kPa.</a:t>
            </a:r>
          </a:p>
        </p:txBody>
      </p:sp>
    </p:spTree>
    <p:extLst>
      <p:ext uri="{BB962C8B-B14F-4D97-AF65-F5344CB8AC3E}">
        <p14:creationId xmlns:p14="http://schemas.microsoft.com/office/powerpoint/2010/main" val="929373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92E90E1B-14A1-48FD-B2AD-3F47E723F10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8 · AP PHYSICS 1: ALGEBRA-BASED</a:t>
            </a:r>
          </a:p>
        </p:txBody>
      </p:sp>
      <p:sp>
        <p:nvSpPr>
          <p:cNvPr id="2" name="page-number">
            <a:extLst>
              <a:ext uri="{FF2B5EF4-FFF2-40B4-BE49-F238E27FC236}">
                <a16:creationId xmlns:a16="http://schemas.microsoft.com/office/drawing/2014/main" id="{DF8E2B22-0168-4486-8188-BF2CA891E89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EE272D21-3A80-4607-98DE-99C106E3C9E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11F48A8-ED7A-4288-AEBE-25A724CDC48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AP1-U8 · 10–15%</a:t>
            </a:r>
          </a:p>
        </p:txBody>
      </p:sp>
      <p:sp>
        <p:nvSpPr>
          <p:cNvPr id="5" name="slide-title">
            <a:extLst>
              <a:ext uri="{FF2B5EF4-FFF2-40B4-BE49-F238E27FC236}">
                <a16:creationId xmlns:a16="http://schemas.microsoft.com/office/drawing/2014/main" id="{037740E8-071F-4417-921A-6D375800275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FB48BB9F-B5CF-4935-8F48-0B47F93DA618}"/>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GUIDED WORKED PROBLEM · TRY EACH STEP BEFORE READING ON</a:t>
            </a:r>
          </a:p>
        </p:txBody>
      </p:sp>
      <p:sp>
        <p:nvSpPr>
          <p:cNvPr id="7" name="problem-frame">
            <a:extLst>
              <a:ext uri="{FF2B5EF4-FFF2-40B4-BE49-F238E27FC236}">
                <a16:creationId xmlns:a16="http://schemas.microsoft.com/office/drawing/2014/main" id="{D8D7EE2B-E99E-4422-BB67-6F0CCDAC29F3}"/>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E998AAB9-1396-47F5-9C0A-7CE6902F4966}"/>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0.020 m³ object is fully submerged in water. Find the buoyant force.</a:t>
            </a:r>
          </a:p>
        </p:txBody>
      </p:sp>
      <p:sp>
        <p:nvSpPr>
          <p:cNvPr id="9" name="step-label-1">
            <a:extLst>
              <a:ext uri="{FF2B5EF4-FFF2-40B4-BE49-F238E27FC236}">
                <a16:creationId xmlns:a16="http://schemas.microsoft.com/office/drawing/2014/main" id="{08182AC5-EE3D-40EA-85D1-40D121B678E7}"/>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BF671C4B-4DBE-4031-A0CC-73BB8EAD53C3}"/>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6161490B-E993-4387-848E-1336BE331732}"/>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FB = (1000)(0.020)(9.8)</a:t>
            </a:r>
          </a:p>
        </p:txBody>
      </p:sp>
      <p:sp>
        <p:nvSpPr>
          <p:cNvPr id="12" name="step-label-2">
            <a:extLst>
              <a:ext uri="{FF2B5EF4-FFF2-40B4-BE49-F238E27FC236}">
                <a16:creationId xmlns:a16="http://schemas.microsoft.com/office/drawing/2014/main" id="{F9C97297-D379-481E-A5F4-5ED9CEE613C0}"/>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F1168D4D-9D58-4829-ABF2-4F2A613C902B}"/>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50E1364B-51FD-48A8-93CF-0331D9BC9651}"/>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Buoyant force points upward.</a:t>
            </a:r>
          </a:p>
        </p:txBody>
      </p:sp>
      <p:sp>
        <p:nvSpPr>
          <p:cNvPr id="15" name="step-label-3">
            <a:extLst>
              <a:ext uri="{FF2B5EF4-FFF2-40B4-BE49-F238E27FC236}">
                <a16:creationId xmlns:a16="http://schemas.microsoft.com/office/drawing/2014/main" id="{F6D21771-C26B-4157-8B44-56E334C6A935}"/>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F11DA087-C8B8-4EFA-A8DB-B65829BC24E8}"/>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E46B937A-F4D8-4191-A31B-8AA62469D3D0}"/>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D422194A-AF08-46F9-9976-AEB73B4249D5}"/>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B3744E90-603A-4709-B177-061FC2F8867A}"/>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FB = 196 N upward.</a:t>
            </a:r>
          </a:p>
        </p:txBody>
      </p:sp>
    </p:spTree>
    <p:extLst>
      <p:ext uri="{BB962C8B-B14F-4D97-AF65-F5344CB8AC3E}">
        <p14:creationId xmlns:p14="http://schemas.microsoft.com/office/powerpoint/2010/main" val="257420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E072A898-D39C-4E44-8B72-AE5049210A5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8 · AP PHYSICS 1: ALGEBRA-BASED</a:t>
            </a:r>
          </a:p>
        </p:txBody>
      </p:sp>
      <p:sp>
        <p:nvSpPr>
          <p:cNvPr id="2" name="page-number">
            <a:extLst>
              <a:ext uri="{FF2B5EF4-FFF2-40B4-BE49-F238E27FC236}">
                <a16:creationId xmlns:a16="http://schemas.microsoft.com/office/drawing/2014/main" id="{FCFA4802-36FC-418D-968E-29F2D584A61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798536B9-4DAB-42BB-99FE-EB725FC18D0C}"/>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4797712F-4A09-4AD0-8281-77C32A62F55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AP1-U8 · 10–15%</a:t>
            </a:r>
          </a:p>
        </p:txBody>
      </p:sp>
      <p:sp>
        <p:nvSpPr>
          <p:cNvPr id="5" name="slide-title">
            <a:extLst>
              <a:ext uri="{FF2B5EF4-FFF2-40B4-BE49-F238E27FC236}">
                <a16:creationId xmlns:a16="http://schemas.microsoft.com/office/drawing/2014/main" id="{523546D5-E8F1-4D4D-82A4-85568ACE19B5}"/>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AA574B04-749B-4B3B-A2BD-2B2329921C03}"/>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AP SCIENCE-PRACTICE ACTIVITY</a:t>
            </a:r>
          </a:p>
        </p:txBody>
      </p:sp>
      <p:sp>
        <p:nvSpPr>
          <p:cNvPr id="7" name="materials-label">
            <a:extLst>
              <a:ext uri="{FF2B5EF4-FFF2-40B4-BE49-F238E27FC236}">
                <a16:creationId xmlns:a16="http://schemas.microsoft.com/office/drawing/2014/main" id="{AFFC60F3-68C2-4572-B296-9970AA2C4DE6}"/>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2F58FA9B-67DF-4974-BE69-845F9EAECC58}"/>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3A857F9B-22B3-4C7C-BE83-E5B6B103FDDA}"/>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01472DFC-8996-4F45-9296-571853AA7C2B}"/>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C6DEEE88-7285-4BAE-AE8C-DACD66EBDC63}"/>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Use equal-size foil sheets and a basin of water.</a:t>
            </a:r>
          </a:p>
        </p:txBody>
      </p:sp>
      <p:sp>
        <p:nvSpPr>
          <p:cNvPr id="12" name="activity-step-2">
            <a:extLst>
              <a:ext uri="{FF2B5EF4-FFF2-40B4-BE49-F238E27FC236}">
                <a16:creationId xmlns:a16="http://schemas.microsoft.com/office/drawing/2014/main" id="{89FBE3D6-1230-4B83-9465-9F5507B91EBD}"/>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CA956195-C375-457D-98E5-7713E33A5D12}"/>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55DB7FF3-CA64-4EA7-AE5F-5BE07DF33680}"/>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Predict, build and measure the maximum supported mass.</a:t>
            </a:r>
          </a:p>
        </p:txBody>
      </p:sp>
      <p:sp>
        <p:nvSpPr>
          <p:cNvPr id="15" name="activity-step-3">
            <a:extLst>
              <a:ext uri="{FF2B5EF4-FFF2-40B4-BE49-F238E27FC236}">
                <a16:creationId xmlns:a16="http://schemas.microsoft.com/office/drawing/2014/main" id="{E8DF4DC1-47A8-4B0C-B99F-C3E3DECE6079}"/>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B6CB0A7B-E8B0-4A04-B01D-1C316F12C851}"/>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B451A3EB-F618-4348-8E02-1AB0A803DCE7}"/>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Explain the result using displaced volume and average density.</a:t>
            </a:r>
          </a:p>
        </p:txBody>
      </p:sp>
      <p:sp>
        <p:nvSpPr>
          <p:cNvPr id="18" name="rule-70-518">
            <a:extLst>
              <a:ext uri="{FF2B5EF4-FFF2-40B4-BE49-F238E27FC236}">
                <a16:creationId xmlns:a16="http://schemas.microsoft.com/office/drawing/2014/main" id="{64B14B16-2938-4A27-9568-C2763F76E8DD}"/>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F53562F2-EE24-43A8-A7F7-532676408614}"/>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The claim distinguishes material density from average object density.</a:t>
            </a:r>
          </a:p>
        </p:txBody>
      </p:sp>
    </p:spTree>
    <p:extLst>
      <p:ext uri="{BB962C8B-B14F-4D97-AF65-F5344CB8AC3E}">
        <p14:creationId xmlns:p14="http://schemas.microsoft.com/office/powerpoint/2010/main" val="1228857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FA0C2D83-9241-43E0-A6AE-F7A58E22B58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AP1 · UNIT 8 · AP PHYSICS 1: ALGEBRA-BASED</a:t>
            </a:r>
          </a:p>
        </p:txBody>
      </p:sp>
      <p:sp>
        <p:nvSpPr>
          <p:cNvPr id="2" name="page-number">
            <a:extLst>
              <a:ext uri="{FF2B5EF4-FFF2-40B4-BE49-F238E27FC236}">
                <a16:creationId xmlns:a16="http://schemas.microsoft.com/office/drawing/2014/main" id="{963F3305-19D6-4C1D-96A7-D473D14CD3A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08B45493-AD23-49A4-B303-368163D2A672}"/>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55D42259-B4B0-47D5-BEC0-A2E86C5798E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AP1-U8 · 10–15%</a:t>
            </a:r>
          </a:p>
        </p:txBody>
      </p:sp>
      <p:sp>
        <p:nvSpPr>
          <p:cNvPr id="5" name="misconception-label">
            <a:extLst>
              <a:ext uri="{FF2B5EF4-FFF2-40B4-BE49-F238E27FC236}">
                <a16:creationId xmlns:a16="http://schemas.microsoft.com/office/drawing/2014/main" id="{1FC5905A-BF2E-4BB0-BF97-39416ECA3CEB}"/>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20E978EA-208C-4C1A-BAB5-55316F511DDE}"/>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“Floating objects have no weight because buoyancy cancels gravity.”</a:t>
            </a:r>
          </a:p>
        </p:txBody>
      </p:sp>
      <p:sp>
        <p:nvSpPr>
          <p:cNvPr id="7" name="correction-frame">
            <a:extLst>
              <a:ext uri="{FF2B5EF4-FFF2-40B4-BE49-F238E27FC236}">
                <a16:creationId xmlns:a16="http://schemas.microsoft.com/office/drawing/2014/main" id="{AE7DB6C5-23E5-42FC-B739-A6257817C94E}"/>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684BAFEA-F699-4812-A9D7-17812F24D1F4}"/>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They still have weight; floating equilibrium means buoyant force equals weight.</a:t>
            </a:r>
          </a:p>
        </p:txBody>
      </p:sp>
      <p:sp>
        <p:nvSpPr>
          <p:cNvPr id="9" name="humor-line">
            <a:extLst>
              <a:ext uri="{FF2B5EF4-FFF2-40B4-BE49-F238E27FC236}">
                <a16:creationId xmlns:a16="http://schemas.microsoft.com/office/drawing/2014/main" id="{56D2F2FD-2B6F-4641-8630-65B912EBA2D9}"/>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The water is supportive, not magical.</a:t>
            </a:r>
          </a:p>
        </p:txBody>
      </p:sp>
      <p:sp>
        <p:nvSpPr>
          <p:cNvPr id="10" name="misconception-check">
            <a:extLst>
              <a:ext uri="{FF2B5EF4-FFF2-40B4-BE49-F238E27FC236}">
                <a16:creationId xmlns:a16="http://schemas.microsoft.com/office/drawing/2014/main" id="{D1F398C1-F442-4B78-B9D2-A2B779A4B57E}"/>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Sketch the two forces on a stationary floating block.</a:t>
            </a:r>
          </a:p>
        </p:txBody>
      </p:sp>
    </p:spTree>
    <p:extLst>
      <p:ext uri="{BB962C8B-B14F-4D97-AF65-F5344CB8AC3E}">
        <p14:creationId xmlns:p14="http://schemas.microsoft.com/office/powerpoint/2010/main" val="2006398051"/>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5619</Words>
  <Application>Microsoft Office PowerPoint</Application>
  <DocSecurity>0</DocSecurity>
  <PresentationFormat>Widescreen</PresentationFormat>
  <Paragraphs>393</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2026-08-14T20:14:38Z</dcterms:created>
  <dcterms:modified xsi:type="dcterms:W3CDTF">2026-08-15T16:01:17Z</dcterms:modified>
</cp:coreProperties>
</file>