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Measured acceleration</c:v>
          </c:tx>
          <c:spPr>
            <a:ln w="28575">
              <a:solidFill>
                <a:srgbClr val="B83724"/>
              </a:solidFill>
              <a:prstDash val="solid"/>
            </a:ln>
          </c:spPr>
          <c:marker>
            <c:symbol val="circle"/>
            <c:size val="7"/>
            <c:spPr>
              <a:solidFill>
                <a:srgbClr val="B83724"/>
              </a:solidFill>
            </c:spPr>
          </c:marker>
          <c:xVal>
            <c:numLit>
              <c:formatCode>General</c:formatCode>
              <c:ptCount val="5"/>
              <c:pt idx="0">
                <c:v>0</c:v>
              </c:pt>
              <c:pt idx="1">
                <c:v>2</c:v>
              </c:pt>
              <c:pt idx="2">
                <c:v>4</c:v>
              </c:pt>
              <c:pt idx="3">
                <c:v>6</c:v>
              </c:pt>
              <c:pt idx="4">
                <c:v>8</c:v>
              </c:pt>
            </c:numLit>
          </c:xVal>
          <c:yVal>
            <c:numLit>
              <c:formatCode>General</c:formatCode>
              <c:ptCount val="5"/>
              <c:pt idx="0">
                <c:v>0</c:v>
              </c:pt>
              <c:pt idx="1">
                <c:v>1</c:v>
              </c:pt>
              <c:pt idx="2">
                <c:v>2</c:v>
              </c:pt>
              <c:pt idx="3">
                <c:v>3</c:v>
              </c:pt>
              <c:pt idx="4">
                <c:v>4</c:v>
              </c:pt>
            </c:numLit>
          </c:yVal>
          <c:smooth val="0"/>
          <c:extLst>
            <c:ext xmlns:c16="http://schemas.microsoft.com/office/drawing/2014/chart" uri="{C3380CC4-5D6E-409C-BE32-E72D297353CC}">
              <c16:uniqueId val="{00000000-D187-41AF-BDDD-CF709E005ED0}"/>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Acceleration / m/s²</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Net force / 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 dark-green opening slide with the exact topic title “Force and Translational Dynamics”, an accent ring for group AP1, and a single hook question.</a:t>
            </a:r>
          </a:p>
          <a:p>
            <a:r>
              <a:t>[Teacher cue]</a:t>
            </a:r>
          </a:p>
          <a:p>
            <a:r>
              <a:t>Ask the hook question before revealing any explanation. Listen for the representations students choose, then connect their answers to AP unit 2.</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[Quiz answers] 1. ΣF = ma — It is one of the unit’s governing relationships. 2. 1.B — Practice 1.B is creating quantitative graphs with scales and units. 3. They act on different objects, so they do not cancel on one object’s free-body diagram.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452F6-F3DC-A71E-8E8F-375F469BBA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96148-8A02-C4F1-ADD3-CA2F3A7A10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FC0C14-15EB-0CD6-D532-C4BA8AC2C70E}"/>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m, mg from Earth, N from surface, f from surface, ΣF = ma, along the slope. A caption reads: Three forces, three named partners; nothing on this diagram acts without an object exerting it.</a:t>
            </a:r>
          </a:p>
          <a:p>
            <a:r>
              <a:t>[Teacher cue]</a:t>
            </a:r>
          </a:p>
          <a:p>
            <a:r>
              <a:t>Explain one governing idea at a time. Ask students to restate it using one vocabulary word, then reveal the equation only after its variables and mathematical boundary are named.</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42C0152D-F6C5-6DA8-EA00-B606E5997CCA}"/>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4141666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An editable scatter chart plots Acceleration in m/s² against Net force in N; Net force remains in N; Acceleration remains in m/s².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infer mass from the slope and predict how the line changes for twice the mass.</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[Quantitative visual] Values: Editable model data: (0, 0), (2, 1), (4, 2), (6, 3), (8, 4). Data: illustrative lesson data. Scale: 0 to 4 m/s².</a:t>
            </a:r>
          </a:p>
          <a:p>
            <a:r>
              <a:t>Units: x uses newtons; y uses m/s².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Draw and label the horizontal forces. 2) ΣF = 28 − 8 = 20 N right. 3) Use a = ΣF/m. Answer: a = 4.0 m/s² right.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N = m(g + a) 2) N = 60(9.8 + 1.5) 3) Check the direction, significant figures and physical meaning of the result. Answer: N = 678 N upward.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https://giophysics.com/chapter-3/newtons-laws-of-motion</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A free-body diagram shows only forces acting on the chosen system.; Net external force determines acceleration.; Interaction forces come in equal-and-opposite pairs on different objects.; The system boundary decides which forces are internal.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[Humor] Third-law pairs are loyal to different free-body diagrams.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26B8F6EC-9217-48AA-ACD5-8F25A6C9CAC5}"/>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3FDF6D26-44CB-47F3-AF69-447F77479FF7}"/>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2 · 18–23% OF MCQ SECTION</a:t>
            </a:r>
          </a:p>
        </p:txBody>
      </p:sp>
      <p:sp>
        <p:nvSpPr>
          <p:cNvPr id="3" name="topic-title">
            <a:extLst>
              <a:ext uri="{FF2B5EF4-FFF2-40B4-BE49-F238E27FC236}">
                <a16:creationId xmlns:a16="http://schemas.microsoft.com/office/drawing/2014/main" id="{8645A272-8CA2-4529-B7D5-FC94F604B836}"/>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Force and Translational Dynamics</a:t>
            </a:r>
          </a:p>
        </p:txBody>
      </p:sp>
      <p:sp>
        <p:nvSpPr>
          <p:cNvPr id="4" name="lesson-title">
            <a:extLst>
              <a:ext uri="{FF2B5EF4-FFF2-40B4-BE49-F238E27FC236}">
                <a16:creationId xmlns:a16="http://schemas.microsoft.com/office/drawing/2014/main" id="{4F4DA44C-3539-4CB5-AE33-A7CBA802C283}"/>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The Net Force Verdict</a:t>
            </a:r>
          </a:p>
        </p:txBody>
      </p:sp>
      <p:sp>
        <p:nvSpPr>
          <p:cNvPr id="5" name="lesson-hook">
            <a:extLst>
              <a:ext uri="{FF2B5EF4-FFF2-40B4-BE49-F238E27FC236}">
                <a16:creationId xmlns:a16="http://schemas.microsoft.com/office/drawing/2014/main" id="{4C78572A-0ADB-48DA-8921-20D58F5FBE9B}"/>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book rests on a table. Are there no forces, or several forces that cancel?</a:t>
            </a:r>
          </a:p>
        </p:txBody>
      </p:sp>
      <p:sp>
        <p:nvSpPr>
          <p:cNvPr id="6" name="topic-ring">
            <a:extLst>
              <a:ext uri="{FF2B5EF4-FFF2-40B4-BE49-F238E27FC236}">
                <a16:creationId xmlns:a16="http://schemas.microsoft.com/office/drawing/2014/main" id="{23D5AFDC-005F-4F94-AAF1-754F07AD65C0}"/>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661910E8-00F5-4508-B894-FCCE8DB6028F}"/>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03382E3C-5FFF-4A20-872F-E4F493BA8D75}"/>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A3C8F692-AE7D-4F34-9055-4E5FA4C1C70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2 · AP PHYSICS 1: ALGEBRA-BASED</a:t>
            </a:r>
          </a:p>
        </p:txBody>
      </p:sp>
      <p:sp>
        <p:nvSpPr>
          <p:cNvPr id="10" name="page-number">
            <a:extLst>
              <a:ext uri="{FF2B5EF4-FFF2-40B4-BE49-F238E27FC236}">
                <a16:creationId xmlns:a16="http://schemas.microsoft.com/office/drawing/2014/main" id="{DC506D13-566D-448A-88AA-5575CB43B1A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C14CF5F7-3DFA-4CE6-842A-3895DED6A762}"/>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E2744132-6C20-455C-82EB-41C5FDF5038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AP1-U2 · 18–23%</a:t>
            </a:r>
          </a:p>
        </p:txBody>
      </p:sp>
    </p:spTree>
    <p:extLst>
      <p:ext uri="{BB962C8B-B14F-4D97-AF65-F5344CB8AC3E}">
        <p14:creationId xmlns:p14="http://schemas.microsoft.com/office/powerpoint/2010/main" val="264492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5D751A37-60F5-4A9C-9456-5A2BAD8FF06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29B5EC29-CC11-46F7-A51D-77B8983C7AB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21F9873E-3F3D-4E95-A99E-8BAF25AB3B8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CDC625B-2E61-462C-93FE-983766298A2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9374A4EF-540A-4908-A436-1BF4772F755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43C453A1-DE37-4D6C-A112-D0114ADDA3FE}"/>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B86B41EB-0D77-48AD-9493-D2398BA822C7}"/>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D1D1789F-E137-4047-B64C-05128157E212}"/>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Two blocks of 2.0 kg and 3.0 kg touch on a frictionless table. A 15 N force pushes the 2.0 kg block. Find the acceleration and contact force on the 3.0 kg block.</a:t>
            </a:r>
          </a:p>
        </p:txBody>
      </p:sp>
      <p:sp>
        <p:nvSpPr>
          <p:cNvPr id="9" name="exam-method-frame">
            <a:extLst>
              <a:ext uri="{FF2B5EF4-FFF2-40B4-BE49-F238E27FC236}">
                <a16:creationId xmlns:a16="http://schemas.microsoft.com/office/drawing/2014/main" id="{132AE91D-7004-4789-82E5-C33065CB59D8}"/>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A6A12A04-CA52-4BB5-B958-985A619CDDCE}"/>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7E4F8395-FA84-4A80-8A84-E491AE17B762}"/>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2039319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EB5E06C0-757F-4001-8CA2-13A5CED6C13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D8BFCA57-708F-459B-9B13-4E1E9163CE3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90FE8543-E19F-4208-B40A-762AFFC7120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1551709-28E1-4023-A682-A60904E3096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9BA1C741-6AD4-4654-8414-4EF901D23CE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D5E516F5-6849-457A-BF10-A33ACD955C80}"/>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C9D5530D-D8C5-4BD7-A579-D9F393266DC5}"/>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ED40460E-1400-4A48-BD5D-4813238AA6A6}"/>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91DBF407-C28E-483E-AE43-3AF8F3965915}"/>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Treat both blocks as a 5.0 kg system: a = 15/5.0 = 3.0 m/s².</a:t>
            </a:r>
          </a:p>
        </p:txBody>
      </p:sp>
      <p:sp>
        <p:nvSpPr>
          <p:cNvPr id="10" name="mark-number-2">
            <a:extLst>
              <a:ext uri="{FF2B5EF4-FFF2-40B4-BE49-F238E27FC236}">
                <a16:creationId xmlns:a16="http://schemas.microsoft.com/office/drawing/2014/main" id="{4505F789-A354-4876-B073-654E8CCA6B9F}"/>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854924AB-1FF8-4636-89AC-D29F2DCD55B3}"/>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D3253B8C-EE74-4DA8-8E74-F6AB9C4F70CB}"/>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For the 3.0 kg block, contact force = ma.</a:t>
            </a:r>
          </a:p>
        </p:txBody>
      </p:sp>
      <p:sp>
        <p:nvSpPr>
          <p:cNvPr id="13" name="mark-number-3">
            <a:extLst>
              <a:ext uri="{FF2B5EF4-FFF2-40B4-BE49-F238E27FC236}">
                <a16:creationId xmlns:a16="http://schemas.microsoft.com/office/drawing/2014/main" id="{9D7C95A5-5590-49FC-98F6-6AD7004D6926}"/>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244839F8-AAA3-4B4C-8956-E4CA3426D1A6}"/>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098D6697-6807-4D9A-A0AC-9D5979F2DC30}"/>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Fcontact = 9.0 N.</a:t>
            </a:r>
          </a:p>
        </p:txBody>
      </p:sp>
      <p:sp>
        <p:nvSpPr>
          <p:cNvPr id="16" name="improvement-band">
            <a:extLst>
              <a:ext uri="{FF2B5EF4-FFF2-40B4-BE49-F238E27FC236}">
                <a16:creationId xmlns:a16="http://schemas.microsoft.com/office/drawing/2014/main" id="{6C6ABE46-2426-4A6F-B41B-69FD17DBF67C}"/>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B533C4FA-6899-494E-A622-8898E7CA4F61}"/>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65889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A47893E6-9A18-48B3-88C1-50F4E4A7195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C6B81461-1CBB-47E1-AEE2-32F0EA2C9CC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4AA3A8BF-BDE1-4ACE-93AF-D8E4885A80F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91D371B-CB70-4C0B-80AE-DDB3D053C02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7E8EC67E-BAAF-44C9-B56B-A78E766627C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A7E4C0F9-BAF6-45D2-B152-6FC3F45142C3}"/>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6602FDE7-5063-4DAA-A3B3-F72C7602AB7F}"/>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361A53DC-8ED8-4E49-8D3B-67E58EF8F7AD}"/>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0BE3301D-6092-496C-85BE-6BA50CB646BE}"/>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ΣF = ma · B speed = distance only · C energy = force/time · D field = charge × time</a:t>
            </a:r>
          </a:p>
        </p:txBody>
      </p:sp>
      <p:sp>
        <p:nvSpPr>
          <p:cNvPr id="10" name="rule-70-425">
            <a:extLst>
              <a:ext uri="{FF2B5EF4-FFF2-40B4-BE49-F238E27FC236}">
                <a16:creationId xmlns:a16="http://schemas.microsoft.com/office/drawing/2014/main" id="{B364F773-270D-4D8A-8C93-F03008A08258}"/>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CCCF9ED0-8100-40EB-BEF7-A767FAC13B76}"/>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8E528DAC-5B1A-4A96-BF9E-DC9FED89F7E5}"/>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4B574B4F-A51D-4DC2-A281-C2DB2BDD5027}"/>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5EA6DEBD-EF8B-4E30-B969-0BFCDA0A84AF}"/>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15668EB7-82B6-45DD-89AF-D92B604C624E}"/>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BF347615-1AAD-484E-9D80-306EDCC2C892}"/>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92193EAA-F086-4DB1-B1F3-8672A6666312}"/>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They act on different objects, so…object’s free-body diagram. · B Newton’s third-law forces cancel because they are equal and opposite. · C Signs and units never matter · D A graph is decorative</a:t>
            </a:r>
          </a:p>
        </p:txBody>
      </p:sp>
      <p:sp>
        <p:nvSpPr>
          <p:cNvPr id="18" name="quiz-question-label-4">
            <a:extLst>
              <a:ext uri="{FF2B5EF4-FFF2-40B4-BE49-F238E27FC236}">
                <a16:creationId xmlns:a16="http://schemas.microsoft.com/office/drawing/2014/main" id="{CDBBB56B-8484-4857-AC94-942F69996C54}"/>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C9ADA5E2-0696-48A4-AE12-4365D92CA160}"/>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EE41D33F-9BC4-46B6-A43C-3F4780E0936C}"/>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648557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652379DF-6600-4304-83D0-FF2E276FFFC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2 · AP PHYSICS 1: ALGEBRA-BASED</a:t>
            </a:r>
          </a:p>
        </p:txBody>
      </p:sp>
      <p:sp>
        <p:nvSpPr>
          <p:cNvPr id="2" name="page-number">
            <a:extLst>
              <a:ext uri="{FF2B5EF4-FFF2-40B4-BE49-F238E27FC236}">
                <a16:creationId xmlns:a16="http://schemas.microsoft.com/office/drawing/2014/main" id="{B8607987-F306-42C9-90CC-BDE4166A8E8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7095A028-E128-4011-AF99-BCED96E2D91B}"/>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B226ADB4-6C73-4BD4-825C-382BEE40A4E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AP1-U2 · 18–23%</a:t>
            </a:r>
          </a:p>
        </p:txBody>
      </p:sp>
      <p:sp>
        <p:nvSpPr>
          <p:cNvPr id="5" name="slide-title">
            <a:extLst>
              <a:ext uri="{FF2B5EF4-FFF2-40B4-BE49-F238E27FC236}">
                <a16:creationId xmlns:a16="http://schemas.microsoft.com/office/drawing/2014/main" id="{810BF7AA-6183-4FDC-94EF-AD3B85A3CAE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E8DE478B-DB6D-4BA9-BD4C-9E56A2B18D96}"/>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7AA2A3F2-8F94-4505-ACD1-A186D2BE476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1E43563F-3D98-4E1D-8EA1-2B1B24C832F4}"/>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ΣF = ma</a:t>
            </a:r>
          </a:p>
        </p:txBody>
      </p:sp>
      <p:sp>
        <p:nvSpPr>
          <p:cNvPr id="9" name="answer-reason-1">
            <a:extLst>
              <a:ext uri="{FF2B5EF4-FFF2-40B4-BE49-F238E27FC236}">
                <a16:creationId xmlns:a16="http://schemas.microsoft.com/office/drawing/2014/main" id="{57D7AC42-21CF-463F-AA13-3973C07B98DB}"/>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3AAD1669-5E95-46E6-9576-F7AFC3675078}"/>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88CDD550-F576-4D02-84B9-B87FB8139AA6}"/>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34AD4B03-C61D-493D-BA15-D7E66EB7C301}"/>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773B6871-B5AB-4EC4-9665-B7C28E321CAC}"/>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3F71FBB2-63A8-4AA6-A324-E1D4248C1767}"/>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2E221051-709B-43A1-9EE2-B69F91D78A2D}"/>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897CF59D-0C60-4E12-87B0-D6EEEF4ABC8F}"/>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907267FF-4589-461D-8D87-D256E5C58F21}"/>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1370BF89-7F16-43D0-B2E9-00475084652A}"/>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They act on different objects, so they do not cancel on one object’s free-body diagram.</a:t>
            </a:r>
          </a:p>
        </p:txBody>
      </p:sp>
      <p:sp>
        <p:nvSpPr>
          <p:cNvPr id="19" name="answer-reason-3">
            <a:extLst>
              <a:ext uri="{FF2B5EF4-FFF2-40B4-BE49-F238E27FC236}">
                <a16:creationId xmlns:a16="http://schemas.microsoft.com/office/drawing/2014/main" id="{A8B9EDA8-0867-45E5-9AAC-D6454B6378A0}"/>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842E43F7-C551-4EA6-837F-422D8BDD9783}"/>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5CEF4CA7-C758-44E4-AAA7-F21115E38022}"/>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46B4A0CD-AC01-41E8-8412-05A534BBAD09}"/>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51116797-A451-40CB-8C0F-0D9BCB40409B}"/>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876E68F7-B5E6-4707-9026-D766EE99DB34}"/>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753D46F2-44F8-425E-8413-4265506E924B}"/>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895603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29DF72C3-CC79-4CE9-9827-C0FDE2D3291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80111235-CDCD-43A6-9B08-278412F05F9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64F600D0-6BA3-4D97-995E-E58ED1A92A8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C772BFC-1253-4591-9176-18DD116FB15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0B494444-F4D2-4C0C-9BB8-B833DA5B39D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23DDE379-87C5-4223-8E29-E755CD354C38}"/>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7B1B3037-493E-47D8-B3A4-72563C44D780}"/>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2480F01E-FB6D-4706-A4DC-44B83EB4A7FF}"/>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73BD086F-8243-4147-BA5E-D788E83816B7}"/>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cart’s velocity changes from 2.0 m/s to 8.0 m/s in 3.0 s. What is its acceleration?</a:t>
            </a:r>
          </a:p>
        </p:txBody>
      </p:sp>
      <p:sp>
        <p:nvSpPr>
          <p:cNvPr id="10" name="retrieval-number-2">
            <a:extLst>
              <a:ext uri="{FF2B5EF4-FFF2-40B4-BE49-F238E27FC236}">
                <a16:creationId xmlns:a16="http://schemas.microsoft.com/office/drawing/2014/main" id="{E515368A-EAD8-47D3-906F-50AB4B268E09}"/>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1F318EEB-78F2-42A2-9B3F-E767FFADDE73}"/>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10F9CCFB-E9F7-47DF-84C7-435E827745BC}"/>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two things must you state to describe a force completely?</a:t>
            </a:r>
          </a:p>
        </p:txBody>
      </p:sp>
      <p:sp>
        <p:nvSpPr>
          <p:cNvPr id="13" name="retrieval-number-3">
            <a:extLst>
              <a:ext uri="{FF2B5EF4-FFF2-40B4-BE49-F238E27FC236}">
                <a16:creationId xmlns:a16="http://schemas.microsoft.com/office/drawing/2014/main" id="{C43A96A8-6D9F-4B16-99CB-0C32AB483318}"/>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3ABA43EC-1D27-4B9D-ADA2-EA623C2364ED}"/>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738FC11C-5E3C-48BC-B7AF-915968271CB2}"/>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2.0 kg book sits still on a table. What is the net force on it?</a:t>
            </a:r>
          </a:p>
        </p:txBody>
      </p:sp>
      <p:sp>
        <p:nvSpPr>
          <p:cNvPr id="16" name="retrieval-close">
            <a:extLst>
              <a:ext uri="{FF2B5EF4-FFF2-40B4-BE49-F238E27FC236}">
                <a16:creationId xmlns:a16="http://schemas.microsoft.com/office/drawing/2014/main" id="{53B5DC02-EF16-4292-8762-0AE4B8B3215C}"/>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1826886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4FE72DFB-26D2-4E18-8A8A-DD7E99ED896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DDB45B01-152B-43B4-B3BA-66D4AA2AC67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67401470-7812-460B-A48C-C673E1BB901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D0C381B-7006-41CC-9844-3A44BEAF8B8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71A8BC9E-75AC-4C75-8F22-A541D32483B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7D04E5E1-B1D4-48E5-97EB-E19577B1457B}"/>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D3D49288-E737-4636-A5A8-E6588DB2946F}"/>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 free-body diagram shows only forces acting on the chosen system.</a:t>
            </a:r>
          </a:p>
        </p:txBody>
      </p:sp>
      <p:sp>
        <p:nvSpPr>
          <p:cNvPr id="8" name="core-index-2">
            <a:extLst>
              <a:ext uri="{FF2B5EF4-FFF2-40B4-BE49-F238E27FC236}">
                <a16:creationId xmlns:a16="http://schemas.microsoft.com/office/drawing/2014/main" id="{DD181273-A8DE-4344-8575-B9C6BA89F9D0}"/>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79C5FF75-B43E-4184-A7A7-CB3B8C0BE6B8}"/>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Net external force determines acceleration.</a:t>
            </a:r>
          </a:p>
        </p:txBody>
      </p:sp>
      <p:sp>
        <p:nvSpPr>
          <p:cNvPr id="10" name="core-index-3">
            <a:extLst>
              <a:ext uri="{FF2B5EF4-FFF2-40B4-BE49-F238E27FC236}">
                <a16:creationId xmlns:a16="http://schemas.microsoft.com/office/drawing/2014/main" id="{DA705D15-D800-4A2C-85A8-85DCC1F21E2F}"/>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D3B9CEBA-1C19-40C4-8EB7-9ACF1AD094CC}"/>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Interaction forces come in equal-and-opposite pairs on different objects.</a:t>
            </a:r>
          </a:p>
        </p:txBody>
      </p:sp>
      <p:sp>
        <p:nvSpPr>
          <p:cNvPr id="12" name="core-index-4">
            <a:extLst>
              <a:ext uri="{FF2B5EF4-FFF2-40B4-BE49-F238E27FC236}">
                <a16:creationId xmlns:a16="http://schemas.microsoft.com/office/drawing/2014/main" id="{0925F0A9-DF85-4EBD-8EF0-D409EA2AFC08}"/>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23" name="core-index-5">
            <a:extLst>
              <a:ext uri="{FF2B5EF4-FFF2-40B4-BE49-F238E27FC236}">
                <a16:creationId xmlns:a16="http://schemas.microsoft.com/office/drawing/2014/main" id="{0925F0A9-DF85-4EBD-8EF0-D409EA2AFC08}"/>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05</a:t>
            </a:r>
          </a:p>
        </p:txBody>
      </p:sp>
      <p:sp>
        <p:nvSpPr>
          <p:cNvPr id="13" name="core-point-4">
            <a:extLst>
              <a:ext uri="{FF2B5EF4-FFF2-40B4-BE49-F238E27FC236}">
                <a16:creationId xmlns:a16="http://schemas.microsoft.com/office/drawing/2014/main" id="{6E519CD8-0690-404C-81CC-42E01A483C34}"/>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The system boundary decides which forces are internal.</a:t>
            </a:r>
          </a:p>
        </p:txBody>
      </p:sp>
      <p:sp>
        <p:nvSpPr>
          <p:cNvPr id="24" name="core-point-5">
            <a:extLst>
              <a:ext uri="{FF2B5EF4-FFF2-40B4-BE49-F238E27FC236}">
                <a16:creationId xmlns:a16="http://schemas.microsoft.com/office/drawing/2014/main" id="{6E519CD8-0690-404C-81CC-42E01A483C34}"/>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Static friction adjusts up to μsN to prevent sliding; once sliding starts fk = μkN, with μk smaller than μs.</a:t>
            </a:r>
          </a:p>
        </p:txBody>
      </p:sp>
      <p:sp>
        <p:nvSpPr>
          <p:cNvPr id="14" name="equation-panel">
            <a:extLst>
              <a:ext uri="{FF2B5EF4-FFF2-40B4-BE49-F238E27FC236}">
                <a16:creationId xmlns:a16="http://schemas.microsoft.com/office/drawing/2014/main" id="{F4BCBA60-6ADB-4B16-B8A6-AE377347CC37}"/>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6FF75DA8-C5CF-494A-88B6-F50DDA563B74}"/>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9A533135-29E3-46D9-8881-745E115B36E0}"/>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ΣF = ma</a:t>
            </a:r>
          </a:p>
        </p:txBody>
      </p:sp>
      <p:sp>
        <p:nvSpPr>
          <p:cNvPr id="17" name="equation-units-1">
            <a:extLst>
              <a:ext uri="{FF2B5EF4-FFF2-40B4-BE49-F238E27FC236}">
                <a16:creationId xmlns:a16="http://schemas.microsoft.com/office/drawing/2014/main" id="{E1E8E3BF-29E6-4AD4-8BCA-920D0A1FA8B1}"/>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a:t>
            </a:r>
          </a:p>
        </p:txBody>
      </p:sp>
      <p:sp>
        <p:nvSpPr>
          <p:cNvPr id="18" name="equation-expression-2">
            <a:extLst>
              <a:ext uri="{FF2B5EF4-FFF2-40B4-BE49-F238E27FC236}">
                <a16:creationId xmlns:a16="http://schemas.microsoft.com/office/drawing/2014/main" id="{F17C8075-3DA9-405B-937D-E7460D9E911E}"/>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fₖ = μₖN</a:t>
            </a:r>
          </a:p>
        </p:txBody>
      </p:sp>
      <p:sp>
        <p:nvSpPr>
          <p:cNvPr id="19" name="equation-units-2">
            <a:extLst>
              <a:ext uri="{FF2B5EF4-FFF2-40B4-BE49-F238E27FC236}">
                <a16:creationId xmlns:a16="http://schemas.microsoft.com/office/drawing/2014/main" id="{1638ABC7-FF79-412C-BAE5-B89B5FE47384}"/>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a:t>
            </a:r>
          </a:p>
        </p:txBody>
      </p:sp>
      <p:sp>
        <p:nvSpPr>
          <p:cNvPr id="20" name="vocabulary-label">
            <a:extLst>
              <a:ext uri="{FF2B5EF4-FFF2-40B4-BE49-F238E27FC236}">
                <a16:creationId xmlns:a16="http://schemas.microsoft.com/office/drawing/2014/main" id="{5A9DE66E-D727-4135-B551-B1CF98300766}"/>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0C823ED6-038C-4544-B863-9C871DA9E595}"/>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system · net force · free-body diagram · normal force · friction · interaction pair</a:t>
            </a:r>
          </a:p>
        </p:txBody>
      </p:sp>
    </p:spTree>
    <p:extLst>
      <p:ext uri="{BB962C8B-B14F-4D97-AF65-F5344CB8AC3E}">
        <p14:creationId xmlns:p14="http://schemas.microsoft.com/office/powerpoint/2010/main" val="241491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51791-CD81-6ED4-FED0-2E3B73ADA0BE}"/>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126BA5D7-8B7A-C1C4-C664-3F7CBB298E0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7477AE63-5553-E58D-5888-1A4FB91C765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E448E8F5-2E29-F9B4-3EE6-88FDC421361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F1D7B85-86C8-C60E-D7AC-06FD616A68B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231B388E-2405-7906-27F2-FB90D5F1D27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F2D541AB-23DD-0C9A-46C3-FF8680451EA7}"/>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912622A5-C6D4-6776-3C6C-EBA734013049}"/>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Dynamics is the part of mechanics that connects the forces acting on a chosen object to how its motion changes — every acceleration is explained by an unbalanced push or pull from something else.</a:t>
            </a:r>
          </a:p>
        </p:txBody>
      </p:sp>
      <p:cxnSp>
        <p:nvCxnSpPr>
          <p:cNvPr id="25" name="Straight Connector 24">
            <a:extLst>
              <a:ext uri="{FF2B5EF4-FFF2-40B4-BE49-F238E27FC236}">
                <a16:creationId xmlns:a16="http://schemas.microsoft.com/office/drawing/2014/main" id="{1A8F1F8B-6E52-6223-00B3-059A3B4A2F99}"/>
              </a:ext>
            </a:extLst>
          </p:cNvPr>
          <p:cNvCxnSpPr/>
          <p:nvPr/>
        </p:nvCxnSpPr>
        <p:spPr>
          <a:xfrm>
            <a:off x="1905000" y="5844822"/>
            <a:ext cx="5207000" cy="0"/>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8003A7F-ACC2-212B-4795-EE4FC765708E}"/>
              </a:ext>
            </a:extLst>
          </p:cNvPr>
          <p:cNvCxnSpPr/>
          <p:nvPr/>
        </p:nvCxnSpPr>
        <p:spPr>
          <a:xfrm flipV="1">
            <a:off x="1905000" y="4095045"/>
            <a:ext cx="5207000" cy="1749777"/>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FFCE69E-4360-7487-4346-2EB3B36A22FB}"/>
              </a:ext>
            </a:extLst>
          </p:cNvPr>
          <p:cNvCxnSpPr/>
          <p:nvPr/>
        </p:nvCxnSpPr>
        <p:spPr>
          <a:xfrm>
            <a:off x="7112000" y="4095045"/>
            <a:ext cx="0" cy="1749777"/>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5E3796FA-29E9-9C5C-1F02-05EB1DB84AF4}"/>
              </a:ext>
            </a:extLst>
          </p:cNvPr>
          <p:cNvSpPr/>
          <p:nvPr/>
        </p:nvSpPr>
        <p:spPr>
          <a:xfrm>
            <a:off x="4038600" y="4386674"/>
            <a:ext cx="558800" cy="641585"/>
          </a:xfrm>
          <a:prstGeom prst="ellipse">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m</a:t>
            </a:r>
          </a:p>
        </p:txBody>
      </p:sp>
      <p:cxnSp>
        <p:nvCxnSpPr>
          <p:cNvPr id="29" name="Straight Connector 28">
            <a:extLst>
              <a:ext uri="{FF2B5EF4-FFF2-40B4-BE49-F238E27FC236}">
                <a16:creationId xmlns:a16="http://schemas.microsoft.com/office/drawing/2014/main" id="{9C68BC9F-2280-7EA0-64BD-EB6FE30804EF}"/>
              </a:ext>
            </a:extLst>
          </p:cNvPr>
          <p:cNvCxnSpPr/>
          <p:nvPr/>
        </p:nvCxnSpPr>
        <p:spPr>
          <a:xfrm>
            <a:off x="4318000" y="4707467"/>
            <a:ext cx="0" cy="1108192"/>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D9E21478-0B60-B260-1703-9408B4FC5F3C}"/>
              </a:ext>
            </a:extLst>
          </p:cNvPr>
          <p:cNvSpPr txBox="1"/>
          <p:nvPr/>
        </p:nvSpPr>
        <p:spPr>
          <a:xfrm>
            <a:off x="4419600" y="5494867"/>
            <a:ext cx="1905000" cy="276999"/>
          </a:xfrm>
          <a:prstGeom prst="rect">
            <a:avLst/>
          </a:prstGeom>
          <a:noFill/>
        </p:spPr>
        <p:txBody>
          <a:bodyPr vert="horz" wrap="square" lIns="0" tIns="0" bIns="0" rtlCol="0">
            <a:noAutofit/>
          </a:bodyPr>
          <a:lstStyle/>
          <a:p>
            <a:r>
              <a:rPr lang="en-US" sz="1600">
                <a:solidFill>
                  <a:srgbClr val="102E29"/>
                </a:solidFill>
              </a:rPr>
              <a:t>mg from Earth</a:t>
            </a:r>
          </a:p>
        </p:txBody>
      </p:sp>
      <p:cxnSp>
        <p:nvCxnSpPr>
          <p:cNvPr id="31" name="Straight Connector 30">
            <a:extLst>
              <a:ext uri="{FF2B5EF4-FFF2-40B4-BE49-F238E27FC236}">
                <a16:creationId xmlns:a16="http://schemas.microsoft.com/office/drawing/2014/main" id="{6C6819DC-7EA7-2484-C3E3-44BCC730F11D}"/>
              </a:ext>
            </a:extLst>
          </p:cNvPr>
          <p:cNvCxnSpPr/>
          <p:nvPr/>
        </p:nvCxnSpPr>
        <p:spPr>
          <a:xfrm flipH="1" flipV="1">
            <a:off x="4127500" y="3934648"/>
            <a:ext cx="190500" cy="772819"/>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C09B0FA-1D40-6C99-664E-2E785DDF3379}"/>
              </a:ext>
            </a:extLst>
          </p:cNvPr>
          <p:cNvSpPr txBox="1"/>
          <p:nvPr/>
        </p:nvSpPr>
        <p:spPr>
          <a:xfrm>
            <a:off x="2768600" y="3657600"/>
            <a:ext cx="1397000" cy="276999"/>
          </a:xfrm>
          <a:prstGeom prst="rect">
            <a:avLst/>
          </a:prstGeom>
          <a:noFill/>
        </p:spPr>
        <p:txBody>
          <a:bodyPr vert="horz" wrap="square" lIns="0" tIns="0" bIns="0" rtlCol="0">
            <a:noAutofit/>
          </a:bodyPr>
          <a:lstStyle/>
          <a:p>
            <a:r>
              <a:rPr lang="en-US" sz="1600">
                <a:solidFill>
                  <a:srgbClr val="102E29"/>
                </a:solidFill>
              </a:rPr>
              <a:t>N from surface</a:t>
            </a:r>
          </a:p>
        </p:txBody>
      </p:sp>
      <p:cxnSp>
        <p:nvCxnSpPr>
          <p:cNvPr id="33" name="Straight Connector 32">
            <a:extLst>
              <a:ext uri="{FF2B5EF4-FFF2-40B4-BE49-F238E27FC236}">
                <a16:creationId xmlns:a16="http://schemas.microsoft.com/office/drawing/2014/main" id="{8F1A5B04-734C-67BE-4D8E-E385588A05C7}"/>
              </a:ext>
            </a:extLst>
          </p:cNvPr>
          <p:cNvCxnSpPr/>
          <p:nvPr/>
        </p:nvCxnSpPr>
        <p:spPr>
          <a:xfrm flipV="1">
            <a:off x="4318000" y="4415837"/>
            <a:ext cx="850900" cy="29163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1CD0B198-1ED9-5EB4-C4C0-230DA3486B29}"/>
              </a:ext>
            </a:extLst>
          </p:cNvPr>
          <p:cNvSpPr txBox="1"/>
          <p:nvPr/>
        </p:nvSpPr>
        <p:spPr>
          <a:xfrm>
            <a:off x="5257800" y="3949229"/>
            <a:ext cx="1778000" cy="276999"/>
          </a:xfrm>
          <a:prstGeom prst="rect">
            <a:avLst/>
          </a:prstGeom>
          <a:noFill/>
        </p:spPr>
        <p:txBody>
          <a:bodyPr vert="horz" wrap="square" lIns="0" tIns="0" bIns="0" rtlCol="0">
            <a:noAutofit/>
          </a:bodyPr>
          <a:lstStyle/>
          <a:p>
            <a:r>
              <a:rPr lang="en-US" sz="1600">
                <a:solidFill>
                  <a:srgbClr val="EF5C3E"/>
                </a:solidFill>
              </a:rPr>
              <a:t>f from surface</a:t>
            </a:r>
          </a:p>
        </p:txBody>
      </p:sp>
      <p:sp>
        <p:nvSpPr>
          <p:cNvPr id="35" name="TextBox 34">
            <a:extLst>
              <a:ext uri="{FF2B5EF4-FFF2-40B4-BE49-F238E27FC236}">
                <a16:creationId xmlns:a16="http://schemas.microsoft.com/office/drawing/2014/main" id="{A1FE8348-49FF-BD76-3127-1F0D0213DA45}"/>
              </a:ext>
            </a:extLst>
          </p:cNvPr>
          <p:cNvSpPr txBox="1"/>
          <p:nvPr/>
        </p:nvSpPr>
        <p:spPr>
          <a:xfrm>
            <a:off x="7620000" y="4328348"/>
            <a:ext cx="3810000" cy="276999"/>
          </a:xfrm>
          <a:prstGeom prst="rect">
            <a:avLst/>
          </a:prstGeom>
          <a:noFill/>
        </p:spPr>
        <p:txBody>
          <a:bodyPr vert="horz" wrap="square" lIns="0" tIns="0" bIns="0" rtlCol="0">
            <a:noAutofit/>
          </a:bodyPr>
          <a:lstStyle/>
          <a:p>
            <a:r>
              <a:rPr lang="en-US" sz="1600" b="1">
                <a:solidFill>
                  <a:srgbClr val="102E29"/>
                </a:solidFill>
              </a:rPr>
              <a:t>ΣF = ma, along the slope</a:t>
            </a:r>
          </a:p>
        </p:txBody>
      </p:sp>
      <p:sp>
        <p:nvSpPr>
          <p:cNvPr id="36" name="TextBox 35">
            <a:extLst>
              <a:ext uri="{FF2B5EF4-FFF2-40B4-BE49-F238E27FC236}">
                <a16:creationId xmlns:a16="http://schemas.microsoft.com/office/drawing/2014/main" id="{344CEAC5-C652-D0EF-C166-F70C68EC5007}"/>
              </a:ext>
            </a:extLst>
          </p:cNvPr>
          <p:cNvSpPr txBox="1"/>
          <p:nvPr/>
        </p:nvSpPr>
        <p:spPr>
          <a:xfrm>
            <a:off x="7620000" y="4794955"/>
            <a:ext cx="3810000" cy="276999"/>
          </a:xfrm>
          <a:prstGeom prst="rect">
            <a:avLst/>
          </a:prstGeom>
          <a:noFill/>
        </p:spPr>
        <p:txBody>
          <a:bodyPr vert="horz" wrap="square" lIns="0" tIns="0" bIns="0" rtlCol="0">
            <a:noAutofit/>
          </a:bodyPr>
          <a:lstStyle/>
          <a:p>
            <a:r>
              <a:rPr lang="en-US" sz="1600">
                <a:solidFill>
                  <a:srgbClr val="102E29"/>
                </a:solidFill>
              </a:rPr>
              <a:t>Every arrow names the object that exerts it. Nothing else belongs on the block.</a:t>
            </a:r>
          </a:p>
        </p:txBody>
      </p:sp>
      <p:sp>
        <p:nvSpPr>
          <p:cNvPr id="37" name="diagram-caption">
            <a:extLst>
              <a:ext uri="{FF2B5EF4-FFF2-40B4-BE49-F238E27FC236}">
                <a16:creationId xmlns:a16="http://schemas.microsoft.com/office/drawing/2014/main" id="{B4CE885F-E443-C126-5661-CBD0D5F37419}"/>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Three forces, three named partners; nothing on this diagram acts without an object exerting it.</a:t>
            </a:r>
          </a:p>
        </p:txBody>
      </p:sp>
    </p:spTree>
    <p:extLst>
      <p:ext uri="{BB962C8B-B14F-4D97-AF65-F5344CB8AC3E}">
        <p14:creationId xmlns:p14="http://schemas.microsoft.com/office/powerpoint/2010/main" val="2369623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88F99947-9056-4466-982D-DD1F8902E72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DBABB6CA-93BD-4E3A-BAC6-A19735D0601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8F417AC5-451F-42EB-B68F-09C6DDD0AC1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64FD6AD-3450-46C4-8D39-3BE3ACC9E44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04C0E43B-7BA4-454A-A733-0E6F99AAE6E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Acceleration is proportional to net force</a:t>
            </a:r>
          </a:p>
        </p:txBody>
      </p:sp>
      <p:sp>
        <p:nvSpPr>
          <p:cNvPr id="6" name="graph-mode">
            <a:extLst>
              <a:ext uri="{FF2B5EF4-FFF2-40B4-BE49-F238E27FC236}">
                <a16:creationId xmlns:a16="http://schemas.microsoft.com/office/drawing/2014/main" id="{0B56F336-E645-4947-870E-8E6808F68C80}"/>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B4E692BD-9628-438E-B2C6-491DB00CCE80}"/>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5F39889D-EAE2-443F-88F0-353F9187589B}"/>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(2, 1), …, (6, 3), (8, 4).</a:t>
            </a:r>
          </a:p>
        </p:txBody>
      </p:sp>
      <p:sp>
        <p:nvSpPr>
          <p:cNvPr id="9" name="graph-scale">
            <a:extLst>
              <a:ext uri="{FF2B5EF4-FFF2-40B4-BE49-F238E27FC236}">
                <a16:creationId xmlns:a16="http://schemas.microsoft.com/office/drawing/2014/main" id="{2A1FCB12-D189-4860-93D0-CAE9342554CC}"/>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0–4 m/s². Axes: Net force / N; Acceleration / m/s².</a:t>
            </a:r>
          </a:p>
        </p:txBody>
      </p:sp>
      <p:sp>
        <p:nvSpPr>
          <p:cNvPr id="10" name="chart-frame">
            <a:extLst>
              <a:ext uri="{FF2B5EF4-FFF2-40B4-BE49-F238E27FC236}">
                <a16:creationId xmlns:a16="http://schemas.microsoft.com/office/drawing/2014/main" id="{E7767426-6129-4120-93AB-D58E4AB51415}"/>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25967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0E1F3C4A-2AD4-44D6-98BF-66654FF0936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39B08666-D877-43FA-A7C0-57134968E2F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2F96A9F6-8666-4738-BA13-A6125147222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C6109E6-4BA4-426F-9FF8-949AE521E3D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CFB598E2-236C-47C3-939B-99FEF90A2CA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A70B9464-CA9E-4089-9834-1497FE871C1E}"/>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C1B6754B-E5A1-4D73-9B60-7AA287F8A81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DFFE217C-6566-4F25-8476-45600767D40F}"/>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5.0 kg crate is pulled right by 28 N while friction is 8 N left. Find its acceleration.</a:t>
            </a:r>
          </a:p>
        </p:txBody>
      </p:sp>
      <p:sp>
        <p:nvSpPr>
          <p:cNvPr id="9" name="step-label-1">
            <a:extLst>
              <a:ext uri="{FF2B5EF4-FFF2-40B4-BE49-F238E27FC236}">
                <a16:creationId xmlns:a16="http://schemas.microsoft.com/office/drawing/2014/main" id="{D270A228-AAF6-4BB7-8A03-054D75EBB2BB}"/>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85495279-0930-4C2B-A636-B0A080BF9402}"/>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BCDCA856-7309-44A7-A6F6-F2710C2D61A3}"/>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Draw and label the horizontal forces.</a:t>
            </a:r>
          </a:p>
        </p:txBody>
      </p:sp>
      <p:sp>
        <p:nvSpPr>
          <p:cNvPr id="12" name="step-label-2">
            <a:extLst>
              <a:ext uri="{FF2B5EF4-FFF2-40B4-BE49-F238E27FC236}">
                <a16:creationId xmlns:a16="http://schemas.microsoft.com/office/drawing/2014/main" id="{46672D0A-CB07-4038-A472-292818F38C4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F5023B69-F553-4147-B6A8-F92B65136792}"/>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FE559478-5737-44E2-9918-C9ADC636A6D6}"/>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ΣF = 28 − 8 = 20 N right.</a:t>
            </a:r>
          </a:p>
        </p:txBody>
      </p:sp>
      <p:sp>
        <p:nvSpPr>
          <p:cNvPr id="15" name="step-label-3">
            <a:extLst>
              <a:ext uri="{FF2B5EF4-FFF2-40B4-BE49-F238E27FC236}">
                <a16:creationId xmlns:a16="http://schemas.microsoft.com/office/drawing/2014/main" id="{26DD417C-F52E-48E0-8931-54D8238F177A}"/>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FBE71AE9-F7BD-4971-8052-079CC291CF2B}"/>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AAE9572F-EF1A-46D1-BDC2-AB6F5CABACB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a = ΣF/m.</a:t>
            </a:r>
          </a:p>
        </p:txBody>
      </p:sp>
      <p:sp>
        <p:nvSpPr>
          <p:cNvPr id="18" name="answer-frame">
            <a:extLst>
              <a:ext uri="{FF2B5EF4-FFF2-40B4-BE49-F238E27FC236}">
                <a16:creationId xmlns:a16="http://schemas.microsoft.com/office/drawing/2014/main" id="{A0D00113-AD21-46A3-A971-BA59088689E4}"/>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B500576-931D-4177-9AC9-DC9A6629F1C0}"/>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a = 4.0 m/s² right.</a:t>
            </a:r>
          </a:p>
        </p:txBody>
      </p:sp>
    </p:spTree>
    <p:extLst>
      <p:ext uri="{BB962C8B-B14F-4D97-AF65-F5344CB8AC3E}">
        <p14:creationId xmlns:p14="http://schemas.microsoft.com/office/powerpoint/2010/main" val="385311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7ED77856-7D1F-471E-AB23-FD4785E1463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2 · AP PHYSICS 1: ALGEBRA-BASED</a:t>
            </a:r>
          </a:p>
        </p:txBody>
      </p:sp>
      <p:sp>
        <p:nvSpPr>
          <p:cNvPr id="2" name="page-number">
            <a:extLst>
              <a:ext uri="{FF2B5EF4-FFF2-40B4-BE49-F238E27FC236}">
                <a16:creationId xmlns:a16="http://schemas.microsoft.com/office/drawing/2014/main" id="{5A7E74B9-CBCF-4D8F-AE5D-6F1B8029D0A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9129E5FC-FED5-4B44-990A-71EAFF94441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CAB2E8B-7D0F-4111-981B-0269A3A1C3C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AP1-U2 · 18–23%</a:t>
            </a:r>
          </a:p>
        </p:txBody>
      </p:sp>
      <p:sp>
        <p:nvSpPr>
          <p:cNvPr id="5" name="slide-title">
            <a:extLst>
              <a:ext uri="{FF2B5EF4-FFF2-40B4-BE49-F238E27FC236}">
                <a16:creationId xmlns:a16="http://schemas.microsoft.com/office/drawing/2014/main" id="{712C89C2-82CB-4538-9053-13D9F04C271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C9A5F5E7-CD18-476C-887D-E5681ED13387}"/>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5A749C72-0AEE-4130-94C5-5AFC71AD5FAB}"/>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CE15A982-2938-43DD-8CDC-69511C8C6CBB}"/>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60 kg rider in an elevator accelerates upward at 1.5 m/s². Find the normal force. Use g = 9.8 m/s².</a:t>
            </a:r>
          </a:p>
        </p:txBody>
      </p:sp>
      <p:sp>
        <p:nvSpPr>
          <p:cNvPr id="9" name="step-label-1">
            <a:extLst>
              <a:ext uri="{FF2B5EF4-FFF2-40B4-BE49-F238E27FC236}">
                <a16:creationId xmlns:a16="http://schemas.microsoft.com/office/drawing/2014/main" id="{A39552DD-E04C-46F0-81E9-170CFAC8A826}"/>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52BDA235-264C-4BA7-AEFE-7AA2996B1D11}"/>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2047B964-D2D9-4DF7-A75B-065F4167F1BD}"/>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 = m(g + a)</a:t>
            </a:r>
          </a:p>
        </p:txBody>
      </p:sp>
      <p:sp>
        <p:nvSpPr>
          <p:cNvPr id="12" name="step-label-2">
            <a:extLst>
              <a:ext uri="{FF2B5EF4-FFF2-40B4-BE49-F238E27FC236}">
                <a16:creationId xmlns:a16="http://schemas.microsoft.com/office/drawing/2014/main" id="{BC862E76-7183-4D24-A688-E1C5B2E6F967}"/>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AB317D22-F707-4DA2-822D-F4D3FCB47002}"/>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9E3B7547-4A96-47B5-BBFA-5FE91DEBC7D5}"/>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 = 60(9.8 + 1.5)</a:t>
            </a:r>
          </a:p>
        </p:txBody>
      </p:sp>
      <p:sp>
        <p:nvSpPr>
          <p:cNvPr id="15" name="step-label-3">
            <a:extLst>
              <a:ext uri="{FF2B5EF4-FFF2-40B4-BE49-F238E27FC236}">
                <a16:creationId xmlns:a16="http://schemas.microsoft.com/office/drawing/2014/main" id="{963B4EA0-915A-458F-B75D-34FB964A5146}"/>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DA756C5E-7652-4EAD-ACED-FF03000C1E04}"/>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56821F28-D51E-48C4-B368-E14556061585}"/>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D3EE77ED-96CD-4E83-91D7-4A82DB831121}"/>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A65D53A-2A06-4B48-B1AF-020D42767FAB}"/>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N = 678 N upward.</a:t>
            </a:r>
          </a:p>
        </p:txBody>
      </p:sp>
    </p:spTree>
    <p:extLst>
      <p:ext uri="{BB962C8B-B14F-4D97-AF65-F5344CB8AC3E}">
        <p14:creationId xmlns:p14="http://schemas.microsoft.com/office/powerpoint/2010/main" val="1818441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18FF740-3890-4CE2-9199-3842AA68D2C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2 · AP PHYSICS 1: ALGEBRA-BASED</a:t>
            </a:r>
          </a:p>
        </p:txBody>
      </p:sp>
      <p:sp>
        <p:nvSpPr>
          <p:cNvPr id="2" name="page-number">
            <a:extLst>
              <a:ext uri="{FF2B5EF4-FFF2-40B4-BE49-F238E27FC236}">
                <a16:creationId xmlns:a16="http://schemas.microsoft.com/office/drawing/2014/main" id="{D2219AAE-E19E-47C9-8909-4774E728D42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12206E9D-C6B1-46AE-A4F2-1FCF743446D0}"/>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69D68E7E-4C48-4ADB-880A-64D2D52E573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AP1-U2 · 18–23%</a:t>
            </a:r>
          </a:p>
        </p:txBody>
      </p:sp>
      <p:sp>
        <p:nvSpPr>
          <p:cNvPr id="5" name="slide-title">
            <a:extLst>
              <a:ext uri="{FF2B5EF4-FFF2-40B4-BE49-F238E27FC236}">
                <a16:creationId xmlns:a16="http://schemas.microsoft.com/office/drawing/2014/main" id="{56F051B8-7C8E-453B-AE26-E9D71E969AEF}"/>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AFE8724F-C40E-4930-9BBA-92B223FE2285}"/>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86586374-EBE4-42BC-BCDF-B974291AF33B}"/>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698E7662-57ED-4803-9A87-1FFF1B21A690}"/>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E9D11680-3CF5-4494-827C-1FD90C51FE84}"/>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09DDFBB8-B6BF-4595-851F-46ABF1458D7D}"/>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6AB30A88-4AD8-4334-81F6-0644FF2BBB34}"/>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Each team receives one physical scenario.</a:t>
            </a:r>
          </a:p>
        </p:txBody>
      </p:sp>
      <p:sp>
        <p:nvSpPr>
          <p:cNvPr id="12" name="activity-step-2">
            <a:extLst>
              <a:ext uri="{FF2B5EF4-FFF2-40B4-BE49-F238E27FC236}">
                <a16:creationId xmlns:a16="http://schemas.microsoft.com/office/drawing/2014/main" id="{05C40A7B-C5E6-4E56-8643-6E8B5C99584E}"/>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8A59B51B-0482-4C8E-BBA6-523927C1F724}"/>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EA5685E3-D4D2-4F0B-88F1-410305A7BA79}"/>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Draw the system boundary first, then force arrows.</a:t>
            </a:r>
          </a:p>
        </p:txBody>
      </p:sp>
      <p:sp>
        <p:nvSpPr>
          <p:cNvPr id="15" name="activity-step-3">
            <a:extLst>
              <a:ext uri="{FF2B5EF4-FFF2-40B4-BE49-F238E27FC236}">
                <a16:creationId xmlns:a16="http://schemas.microsoft.com/office/drawing/2014/main" id="{A88AF954-FED6-4652-9E76-B5A2A12ABF6A}"/>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18643306-85CA-44D4-BB64-C395DCA89734}"/>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5ECA3C70-7414-4501-ADF9-C92C8D09598D}"/>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Swap diagrams and identify one missing or extra force.</a:t>
            </a:r>
          </a:p>
        </p:txBody>
      </p:sp>
      <p:sp>
        <p:nvSpPr>
          <p:cNvPr id="18" name="rule-70-518">
            <a:extLst>
              <a:ext uri="{FF2B5EF4-FFF2-40B4-BE49-F238E27FC236}">
                <a16:creationId xmlns:a16="http://schemas.microsoft.com/office/drawing/2014/main" id="{3BBCF88E-9334-4A04-BEF6-6F642E8EE5F7}"/>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C8209796-59A6-44E9-9BEE-0A20A4EB1FC9}"/>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Every arrow has a force type and an interacting object.</a:t>
            </a:r>
          </a:p>
        </p:txBody>
      </p:sp>
    </p:spTree>
    <p:extLst>
      <p:ext uri="{BB962C8B-B14F-4D97-AF65-F5344CB8AC3E}">
        <p14:creationId xmlns:p14="http://schemas.microsoft.com/office/powerpoint/2010/main" val="1828769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FD5D040F-0784-432E-9833-A5B9C08B3CB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2 · AP PHYSICS 1: ALGEBRA-BASED</a:t>
            </a:r>
          </a:p>
        </p:txBody>
      </p:sp>
      <p:sp>
        <p:nvSpPr>
          <p:cNvPr id="2" name="page-number">
            <a:extLst>
              <a:ext uri="{FF2B5EF4-FFF2-40B4-BE49-F238E27FC236}">
                <a16:creationId xmlns:a16="http://schemas.microsoft.com/office/drawing/2014/main" id="{E42E17EC-5C20-4F42-BE17-45FE68B09BB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4754D11F-4E81-49D8-B112-11D19B28C7A4}"/>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4D20E935-CDCE-4C61-BCAB-64EA03F0D3D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AP1-U2 · 18–23%</a:t>
            </a:r>
          </a:p>
        </p:txBody>
      </p:sp>
      <p:sp>
        <p:nvSpPr>
          <p:cNvPr id="5" name="misconception-label">
            <a:extLst>
              <a:ext uri="{FF2B5EF4-FFF2-40B4-BE49-F238E27FC236}">
                <a16:creationId xmlns:a16="http://schemas.microsoft.com/office/drawing/2014/main" id="{AC737102-3561-4523-ABE4-BB2FC40C88C5}"/>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EE7B005E-6323-4C0D-AC09-C3FEA2559A67}"/>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“Newton’s third-law forces cancel because they are equal and opposite.”</a:t>
            </a:r>
          </a:p>
        </p:txBody>
      </p:sp>
      <p:sp>
        <p:nvSpPr>
          <p:cNvPr id="7" name="correction-frame">
            <a:extLst>
              <a:ext uri="{FF2B5EF4-FFF2-40B4-BE49-F238E27FC236}">
                <a16:creationId xmlns:a16="http://schemas.microsoft.com/office/drawing/2014/main" id="{0F16E2F8-B79E-4419-AC68-F95021D7ECA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013887C6-2A91-409A-8966-BFF173597CE2}"/>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They act on different objects, so they do not cancel on one object’s free-body diagram.</a:t>
            </a:r>
          </a:p>
        </p:txBody>
      </p:sp>
      <p:sp>
        <p:nvSpPr>
          <p:cNvPr id="9" name="humor-line">
            <a:extLst>
              <a:ext uri="{FF2B5EF4-FFF2-40B4-BE49-F238E27FC236}">
                <a16:creationId xmlns:a16="http://schemas.microsoft.com/office/drawing/2014/main" id="{BBADB8BB-1B45-4226-9822-F75AB19A187C}"/>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Third-law pairs are loyal to different free-body diagrams.</a:t>
            </a:r>
          </a:p>
        </p:txBody>
      </p:sp>
      <p:sp>
        <p:nvSpPr>
          <p:cNvPr id="10" name="misconception-check">
            <a:extLst>
              <a:ext uri="{FF2B5EF4-FFF2-40B4-BE49-F238E27FC236}">
                <a16:creationId xmlns:a16="http://schemas.microsoft.com/office/drawing/2014/main" id="{D4BC79C8-ED30-43CA-BB31-67ACC9087CE3}"/>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Name the partner force to Earth pulling a ball downward.</a:t>
            </a:r>
          </a:p>
        </p:txBody>
      </p:sp>
    </p:spTree>
    <p:extLst>
      <p:ext uri="{BB962C8B-B14F-4D97-AF65-F5344CB8AC3E}">
        <p14:creationId xmlns:p14="http://schemas.microsoft.com/office/powerpoint/2010/main" val="1071959420"/>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5631</Words>
  <Application>Microsoft Office PowerPoint</Application>
  <DocSecurity>0</DocSecurity>
  <PresentationFormat>Widescreen</PresentationFormat>
  <Paragraphs>392</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2026-08-14T20:14:34Z</dcterms:created>
  <dcterms:modified xsi:type="dcterms:W3CDTF">2026-08-15T16:01:13Z</dcterms:modified>
</cp:coreProperties>
</file>