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Potential difference across the resistor</c:v>
          </c:tx>
          <c:spPr>
            <a:ln w="28575">
              <a:solidFill>
                <a:srgbClr val="8A6200"/>
              </a:solidFill>
              <a:prstDash val="solid"/>
            </a:ln>
          </c:spPr>
          <c:marker>
            <c:symbol val="circle"/>
            <c:size val="7"/>
            <c:spPr>
              <a:solidFill>
                <a:srgbClr val="8A6200"/>
              </a:solidFill>
            </c:spPr>
          </c:marker>
          <c:xVal>
            <c:numLit>
              <c:formatCode>General</c:formatCode>
              <c:ptCount val="5"/>
              <c:pt idx="0">
                <c:v>0</c:v>
              </c:pt>
              <c:pt idx="1">
                <c:v>200</c:v>
              </c:pt>
              <c:pt idx="2">
                <c:v>400</c:v>
              </c:pt>
              <c:pt idx="3">
                <c:v>600</c:v>
              </c:pt>
              <c:pt idx="4">
                <c:v>800</c:v>
              </c:pt>
            </c:numLit>
          </c:xVal>
          <c:yVal>
            <c:numLit>
              <c:formatCode>General</c:formatCode>
              <c:ptCount val="5"/>
              <c:pt idx="0">
                <c:v>0</c:v>
              </c:pt>
              <c:pt idx="1">
                <c:v>2</c:v>
              </c:pt>
              <c:pt idx="2">
                <c:v>4</c:v>
              </c:pt>
              <c:pt idx="3">
                <c:v>6</c:v>
              </c:pt>
              <c:pt idx="4">
                <c:v>8</c:v>
              </c:pt>
            </c:numLit>
          </c:yVal>
          <c:smooth val="0"/>
          <c:extLst>
            <c:ext xmlns:c16="http://schemas.microsoft.com/office/drawing/2014/chart" uri="{C3380CC4-5D6E-409C-BE32-E72D297353CC}">
              <c16:uniqueId val="{00000000-085C-405A-8EA9-A6F01B91ADAB}"/>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Potential difference / V</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Current / mA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dark-green opening slide with the exact topic title “Electric Circuits”, an accent ring for group AP2, and a single hook question.</a:t>
            </a:r>
          </a:p>
          <a:p>
            <a:r>
              <a:t>[Teacher cue]</a:t>
            </a:r>
          </a:p>
          <a:p>
            <a:r>
              <a:t>Ask the hook question before revealing any explanation. Listen for the representations students choose, then connect their answers to AP unit 11.</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[Quiz answers] 1. V = IR — It is one of the unit’s governing relationships. 2. 1.B — Practice 1.B is creating quantitative graphs with scales and units. 3. Charge flow is conserved at steady state; resistors transfer electrical energy, not consume charge.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5912F-5E4A-CF55-7F74-51994D6045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F33D6-A4F8-1269-250B-D9EBF010CE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C965D1-6697-A7A9-CC7B-AC3D4F785592}"/>
              </a:ext>
            </a:extLst>
          </p:cNvPr>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12 V, 4 Ω, 8 Ω, I = 1.0 A everywhere, In series:, one current, shared out voltage., 4 V across 4 Ω, 8 V across 8 Ω.. A caption reads: The same current passes through both resistors; it is the potential that drops.</a:t>
            </a:r>
          </a:p>
          <a:p>
            <a:r>
              <a:t>[Teacher cue]</a:t>
            </a:r>
          </a:p>
          <a:p>
            <a:r>
              <a:t>Explain one governing idea at a time. Ask students to restate it using one vocabulary word, then reveal the equation only after its variables and mathematical boundary are named.</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p:txBody>
      </p:sp>
      <p:sp>
        <p:nvSpPr>
          <p:cNvPr id="4" name="Slide Number Placeholder 3">
            <a:extLst>
              <a:ext uri="{FF2B5EF4-FFF2-40B4-BE49-F238E27FC236}">
                <a16:creationId xmlns:a16="http://schemas.microsoft.com/office/drawing/2014/main" id="{E7047CFB-CE4D-44AA-0907-85F792D299A4}"/>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615480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An editable scatter chart plots Potential difference in V against Current in A; Current is converted from amperes to milliamperes; Potential difference remains in V.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infer resistance from slope, then edit one point to model a non-ohmic measurement and diagnose it.</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[Quantitative visual] Values: Editable model data: (0, 0), (0.2, 2), (0.4, 4), (0.6, 6), (0.8, 8). Data: illustrative lesson data. Scale: 0 to 8 V.</a:t>
            </a:r>
          </a:p>
          <a:p>
            <a:r>
              <a:t>Units: x uses amps; y uses volts.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[Worked problem] Steps: 1) Req = 4 + 8 = 12 Ω. 2) I = V/Req = 12/12 = 1.0 A. 3) P = IV. Answer: I = 1.0 A; P = 12 W.</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[Worked problem] Steps: 1) 1/Req = 1/6 + 1/3 = 1/2 2) Req = 2 Ω 3) Check the direction, significant figures and physical meaning of the result. Answer: Itotal = 6.0 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[Safety] Use current-limited low-voltage supplies only; never connect classroom apparatus to mains electricity.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https://giophysics.com/chapter-22</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Current is charge flow rate and voltage is energy transfer per charge.; Equivalent resistance depends on network topology.; Kirchhoff’s rules express charge and energy conservation.; Electrical power connects circuit behavior to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current-limited low-voltage supplies only; never connect classroom apparatus to mains electricity.</a:t>
            </a:r>
          </a:p>
          <a:p>
            <a:r>
              <a:t>[Humor] Charge keeps count while energy changes address.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92EC1EF0-E530-4CB4-81E1-4B2005F4C3BC}"/>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561CE968-FA5E-43D8-9196-E12EEDF6D6EB}"/>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AP PHYSICS 2: ALGEBRA-BASED · UNIT 11 · 15–18% OF MCQ SECTION</a:t>
            </a:r>
          </a:p>
        </p:txBody>
      </p:sp>
      <p:sp>
        <p:nvSpPr>
          <p:cNvPr id="3" name="topic-title">
            <a:extLst>
              <a:ext uri="{FF2B5EF4-FFF2-40B4-BE49-F238E27FC236}">
                <a16:creationId xmlns:a16="http://schemas.microsoft.com/office/drawing/2014/main" id="{3940E106-AC95-41DC-BCCA-39AF0FA71B6D}"/>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Electric Circuits</a:t>
            </a:r>
          </a:p>
        </p:txBody>
      </p:sp>
      <p:sp>
        <p:nvSpPr>
          <p:cNvPr id="4" name="lesson-title">
            <a:extLst>
              <a:ext uri="{FF2B5EF4-FFF2-40B4-BE49-F238E27FC236}">
                <a16:creationId xmlns:a16="http://schemas.microsoft.com/office/drawing/2014/main" id="{51C9686D-B0A1-4717-BE20-A5571A31DF54}"/>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Charge Counts, Energy Drops</a:t>
            </a:r>
          </a:p>
        </p:txBody>
      </p:sp>
      <p:sp>
        <p:nvSpPr>
          <p:cNvPr id="5" name="lesson-hook">
            <a:extLst>
              <a:ext uri="{FF2B5EF4-FFF2-40B4-BE49-F238E27FC236}">
                <a16:creationId xmlns:a16="http://schemas.microsoft.com/office/drawing/2014/main" id="{48A6DB20-7383-4614-891A-5823339C6E61}"/>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Adding a parallel branch lowers equivalent resistance. Why can the source current increase?</a:t>
            </a:r>
          </a:p>
        </p:txBody>
      </p:sp>
      <p:sp>
        <p:nvSpPr>
          <p:cNvPr id="6" name="topic-ring">
            <a:extLst>
              <a:ext uri="{FF2B5EF4-FFF2-40B4-BE49-F238E27FC236}">
                <a16:creationId xmlns:a16="http://schemas.microsoft.com/office/drawing/2014/main" id="{6BF1E45B-8AB8-49D7-9B56-27995B17798B}"/>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17FBF432-13BF-4C61-8EA2-632042ADCB3F}"/>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7C88AA39-4A75-404E-BC67-598564E71743}"/>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ALGEBRA-BASED · NO CALCULUS REQUIRED</a:t>
            </a:r>
          </a:p>
        </p:txBody>
      </p:sp>
      <p:sp>
        <p:nvSpPr>
          <p:cNvPr id="9" name="group-label">
            <a:extLst>
              <a:ext uri="{FF2B5EF4-FFF2-40B4-BE49-F238E27FC236}">
                <a16:creationId xmlns:a16="http://schemas.microsoft.com/office/drawing/2014/main" id="{C7C68432-F6B3-4CDD-8A4C-A3A738C6350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11 · AP PHYSICS 2: ALGEBRA-BASED</a:t>
            </a:r>
          </a:p>
        </p:txBody>
      </p:sp>
      <p:sp>
        <p:nvSpPr>
          <p:cNvPr id="10" name="page-number">
            <a:extLst>
              <a:ext uri="{FF2B5EF4-FFF2-40B4-BE49-F238E27FC236}">
                <a16:creationId xmlns:a16="http://schemas.microsoft.com/office/drawing/2014/main" id="{4401C76D-4758-48DC-876D-EE93B8147C2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E4421D28-D932-4863-BBE4-D394706C6345}"/>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1E0F6B7F-78AF-4188-B971-EF6EB9684BE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AP2-U11 · 15–18%</a:t>
            </a:r>
          </a:p>
        </p:txBody>
      </p:sp>
    </p:spTree>
    <p:extLst>
      <p:ext uri="{BB962C8B-B14F-4D97-AF65-F5344CB8AC3E}">
        <p14:creationId xmlns:p14="http://schemas.microsoft.com/office/powerpoint/2010/main" val="35960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69550C6-75C3-42B6-9AF4-D87C82C4E27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F95A28C4-562B-4704-913D-E2F3FA9C247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061F919E-B310-4C72-94A2-AD32B623C22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225D387-7454-417B-97C6-5DD15A902B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26793EBE-3AA2-42F8-8AD7-2EAF625CE8D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98B00F5E-EF88-4151-8A43-6AC5CC96CDCA}"/>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3 MARKS · DERIVE · CALCULATE · JUSTIFY</a:t>
            </a:r>
          </a:p>
        </p:txBody>
      </p:sp>
      <p:sp>
        <p:nvSpPr>
          <p:cNvPr id="7" name="exam-question-frame">
            <a:extLst>
              <a:ext uri="{FF2B5EF4-FFF2-40B4-BE49-F238E27FC236}">
                <a16:creationId xmlns:a16="http://schemas.microsoft.com/office/drawing/2014/main" id="{89FACAB2-1793-4864-A0AC-4D776F116880}"/>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09BE406B-35E8-495C-9714-C1F2E63C1AB0}"/>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12 V battery connects to a 2 Ω resistor in series with a parallel pair of 6 Ω and 3 Ω. Find total current and current in each parallel branch.</a:t>
            </a:r>
          </a:p>
        </p:txBody>
      </p:sp>
      <p:sp>
        <p:nvSpPr>
          <p:cNvPr id="9" name="exam-method-frame">
            <a:extLst>
              <a:ext uri="{FF2B5EF4-FFF2-40B4-BE49-F238E27FC236}">
                <a16:creationId xmlns:a16="http://schemas.microsoft.com/office/drawing/2014/main" id="{0BB5582D-3619-47C9-A2BC-006A3D9CA733}"/>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2B4B20C4-3386-4032-A1BA-201B7653399D}"/>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797C74E8-ED43-474D-BFD7-6777173E85A1}"/>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713523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9362C10D-8B54-4C93-A564-7683296F37E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60426574-DCAA-4014-BE26-55B28420BFE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B8B909FE-0C58-4DFA-86A3-7A4AF09D1F0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F4A98AA-6DB4-49A8-8870-D3F152DA629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0EE48D5D-0B95-4888-99E4-E4AA41626AD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78B728B4-0047-44F3-A808-DA7194340A05}"/>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B2C0542B-259E-4D97-9CFD-B65E07AA5C69}"/>
              </a:ext>
            </a:extLst>
          </p:cNvPr>
          <p:cNvSpPr>
            <a:spLocks noGrp="1"/>
          </p:cNvSpPr>
          <p:nvPr/>
        </p:nvSpPr>
        <p:spPr>
          <a:xfrm>
            <a:off x="666750" y="2266950"/>
            <a:ext cx="457200" cy="457200"/>
          </a:xfrm>
          <a:prstGeom prst="ellipse">
            <a:avLst/>
          </a:prstGeom>
          <a:solidFill>
            <a:srgbClr val="8A6200"/>
          </a:solidFill>
          <a:ln w="0">
            <a:noFill/>
            <a:prstDash val="solid"/>
          </a:ln>
        </p:spPr>
      </p:sp>
      <p:sp>
        <p:nvSpPr>
          <p:cNvPr id="8" name="mark-number-text-1">
            <a:extLst>
              <a:ext uri="{FF2B5EF4-FFF2-40B4-BE49-F238E27FC236}">
                <a16:creationId xmlns:a16="http://schemas.microsoft.com/office/drawing/2014/main" id="{1CD868A1-62D4-4F15-998B-C8B6DF8B64D3}"/>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D89B56F3-2145-405C-9B93-4E284EB23675}"/>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Parallel pair: Rp = 2 Ω; total Req = 4 Ω.</a:t>
            </a:r>
          </a:p>
        </p:txBody>
      </p:sp>
      <p:sp>
        <p:nvSpPr>
          <p:cNvPr id="10" name="mark-number-2">
            <a:extLst>
              <a:ext uri="{FF2B5EF4-FFF2-40B4-BE49-F238E27FC236}">
                <a16:creationId xmlns:a16="http://schemas.microsoft.com/office/drawing/2014/main" id="{537D0099-6AFD-4BDF-8BC2-EBE5D490AA90}"/>
              </a:ext>
            </a:extLst>
          </p:cNvPr>
          <p:cNvSpPr>
            <a:spLocks noGrp="1"/>
          </p:cNvSpPr>
          <p:nvPr/>
        </p:nvSpPr>
        <p:spPr>
          <a:xfrm>
            <a:off x="666750" y="3333750"/>
            <a:ext cx="457200" cy="457200"/>
          </a:xfrm>
          <a:prstGeom prst="ellipse">
            <a:avLst/>
          </a:prstGeom>
          <a:solidFill>
            <a:srgbClr val="8A6200"/>
          </a:solidFill>
          <a:ln w="0">
            <a:noFill/>
            <a:prstDash val="solid"/>
          </a:ln>
        </p:spPr>
      </p:sp>
      <p:sp>
        <p:nvSpPr>
          <p:cNvPr id="11" name="mark-number-text-2">
            <a:extLst>
              <a:ext uri="{FF2B5EF4-FFF2-40B4-BE49-F238E27FC236}">
                <a16:creationId xmlns:a16="http://schemas.microsoft.com/office/drawing/2014/main" id="{E6C57F4A-76C7-4465-9EF2-9F5EC0C98CAE}"/>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666702A4-C186-4BDB-A5EC-20BFD6DEB9C6}"/>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Total current = 12/4 = 3 A; voltage across parallel pair = 6 V.</a:t>
            </a:r>
          </a:p>
        </p:txBody>
      </p:sp>
      <p:sp>
        <p:nvSpPr>
          <p:cNvPr id="13" name="mark-number-3">
            <a:extLst>
              <a:ext uri="{FF2B5EF4-FFF2-40B4-BE49-F238E27FC236}">
                <a16:creationId xmlns:a16="http://schemas.microsoft.com/office/drawing/2014/main" id="{A56E087F-B7DC-4B14-BF65-4AA0A926C118}"/>
              </a:ext>
            </a:extLst>
          </p:cNvPr>
          <p:cNvSpPr>
            <a:spLocks noGrp="1"/>
          </p:cNvSpPr>
          <p:nvPr/>
        </p:nvSpPr>
        <p:spPr>
          <a:xfrm>
            <a:off x="666750" y="4400550"/>
            <a:ext cx="457200" cy="457200"/>
          </a:xfrm>
          <a:prstGeom prst="ellipse">
            <a:avLst/>
          </a:prstGeom>
          <a:solidFill>
            <a:srgbClr val="8A6200"/>
          </a:solidFill>
          <a:ln w="0">
            <a:noFill/>
            <a:prstDash val="solid"/>
          </a:ln>
        </p:spPr>
      </p:sp>
      <p:sp>
        <p:nvSpPr>
          <p:cNvPr id="14" name="mark-number-text-3">
            <a:extLst>
              <a:ext uri="{FF2B5EF4-FFF2-40B4-BE49-F238E27FC236}">
                <a16:creationId xmlns:a16="http://schemas.microsoft.com/office/drawing/2014/main" id="{A51811EF-5946-4875-8BC6-E922C686939C}"/>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492CF831-1E28-4AE0-AE86-BA0B5D02DE43}"/>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Branch currents: 1 A through 6 Ω and 2 A through 3 Ω.</a:t>
            </a:r>
          </a:p>
        </p:txBody>
      </p:sp>
      <p:sp>
        <p:nvSpPr>
          <p:cNvPr id="16" name="improvement-band">
            <a:extLst>
              <a:ext uri="{FF2B5EF4-FFF2-40B4-BE49-F238E27FC236}">
                <a16:creationId xmlns:a16="http://schemas.microsoft.com/office/drawing/2014/main" id="{BC397288-DD3B-4988-969A-F87DE529BBC0}"/>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202C5216-3C11-49AE-8387-6E88D69486EB}"/>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436149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BD1644F7-B956-4E11-A318-7CB1AA0FE7A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03A209D6-6110-4B45-966E-E6DEF09B5C2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3628CED8-9EC3-485F-9562-11822547CF9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0A04DA6-C100-4ABB-AEE3-24CE5471636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B3ED390A-2D0E-4708-AC10-2C19FA1F4FB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D84852BA-6510-4F09-93A2-F35208B5B856}"/>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BCB017B9-BDC5-41DD-AEA8-9D20DD38BE76}"/>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Q1</a:t>
            </a:r>
          </a:p>
        </p:txBody>
      </p:sp>
      <p:sp>
        <p:nvSpPr>
          <p:cNvPr id="8" name="quiz-question-1">
            <a:extLst>
              <a:ext uri="{FF2B5EF4-FFF2-40B4-BE49-F238E27FC236}">
                <a16:creationId xmlns:a16="http://schemas.microsoft.com/office/drawing/2014/main" id="{F5A1C003-797D-4914-BC29-57AF33D84E15}"/>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0F5D9B36-4434-422A-BD3D-61596EF9F31B}"/>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V = IR · B speed = distance only · C energy = force/time · D field = charge × time</a:t>
            </a:r>
          </a:p>
        </p:txBody>
      </p:sp>
      <p:sp>
        <p:nvSpPr>
          <p:cNvPr id="10" name="rule-70-425">
            <a:extLst>
              <a:ext uri="{FF2B5EF4-FFF2-40B4-BE49-F238E27FC236}">
                <a16:creationId xmlns:a16="http://schemas.microsoft.com/office/drawing/2014/main" id="{12AFC89F-B547-4B34-AC78-FD05E85C1C52}"/>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9F10FB8F-5015-432B-819B-5CC2689E4C33}"/>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Q2</a:t>
            </a:r>
          </a:p>
        </p:txBody>
      </p:sp>
      <p:sp>
        <p:nvSpPr>
          <p:cNvPr id="12" name="quiz-question-2">
            <a:extLst>
              <a:ext uri="{FF2B5EF4-FFF2-40B4-BE49-F238E27FC236}">
                <a16:creationId xmlns:a16="http://schemas.microsoft.com/office/drawing/2014/main" id="{38AD2E11-ABC5-46AB-898E-5FFE6118F0BD}"/>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B6581272-EF55-4C70-8891-15AF61382156}"/>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B9B8167F-7257-445F-BA73-C668F29934F8}"/>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A46AC1CB-0107-4EC9-B864-08B8D55A0C1E}"/>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Q3</a:t>
            </a:r>
          </a:p>
        </p:txBody>
      </p:sp>
      <p:sp>
        <p:nvSpPr>
          <p:cNvPr id="16" name="quiz-question-3">
            <a:extLst>
              <a:ext uri="{FF2B5EF4-FFF2-40B4-BE49-F238E27FC236}">
                <a16:creationId xmlns:a16="http://schemas.microsoft.com/office/drawing/2014/main" id="{6992A282-D4CE-47AA-8E3B-96793B7C4B75}"/>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D0C96614-9CFF-43FF-939E-E58A09A787DD}"/>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Charge flow is conserved at steady…not consume charge. · B Current gets used up as it passes through a resistor. · C Signs and units never matter · D A graph is decorative</a:t>
            </a:r>
          </a:p>
        </p:txBody>
      </p:sp>
      <p:sp>
        <p:nvSpPr>
          <p:cNvPr id="18" name="quiz-question-label-4">
            <a:extLst>
              <a:ext uri="{FF2B5EF4-FFF2-40B4-BE49-F238E27FC236}">
                <a16:creationId xmlns:a16="http://schemas.microsoft.com/office/drawing/2014/main" id="{6230F096-5D7A-42D3-B35D-883C755F16A7}"/>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Q4</a:t>
            </a:r>
          </a:p>
        </p:txBody>
      </p:sp>
      <p:sp>
        <p:nvSpPr>
          <p:cNvPr id="19" name="quiz-question-4">
            <a:extLst>
              <a:ext uri="{FF2B5EF4-FFF2-40B4-BE49-F238E27FC236}">
                <a16:creationId xmlns:a16="http://schemas.microsoft.com/office/drawing/2014/main" id="{F2E429E8-230B-4B2C-841F-70BF6EACA4FF}"/>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C317301B-543F-4780-9175-2D0512A222F3}"/>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615681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6D049E3D-7AB1-400F-BC33-908EF65AA8A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11 · AP PHYSICS 2: ALGEBRA-BASED</a:t>
            </a:r>
          </a:p>
        </p:txBody>
      </p:sp>
      <p:sp>
        <p:nvSpPr>
          <p:cNvPr id="2" name="page-number">
            <a:extLst>
              <a:ext uri="{FF2B5EF4-FFF2-40B4-BE49-F238E27FC236}">
                <a16:creationId xmlns:a16="http://schemas.microsoft.com/office/drawing/2014/main" id="{D38849B3-CD13-4BAF-B26E-F08A8990A90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75FAE515-0A09-44F8-BA7E-50B4ECEAABC3}"/>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EA98AA56-8CCD-4828-8C46-D88F31F452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AP2-U11 · 15–18%</a:t>
            </a:r>
          </a:p>
        </p:txBody>
      </p:sp>
      <p:sp>
        <p:nvSpPr>
          <p:cNvPr id="5" name="slide-title">
            <a:extLst>
              <a:ext uri="{FF2B5EF4-FFF2-40B4-BE49-F238E27FC236}">
                <a16:creationId xmlns:a16="http://schemas.microsoft.com/office/drawing/2014/main" id="{877857B3-2296-4F7A-A5A6-AB4B41A3431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1C93FE27-03B9-48BF-A65C-8F4819C51295}"/>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9A5F409F-F699-43BF-A34E-7A758263D41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58BC5371-5FB6-4CB3-A330-2CD72EAAA124}"/>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V = IR</a:t>
            </a:r>
          </a:p>
        </p:txBody>
      </p:sp>
      <p:sp>
        <p:nvSpPr>
          <p:cNvPr id="9" name="answer-reason-1">
            <a:extLst>
              <a:ext uri="{FF2B5EF4-FFF2-40B4-BE49-F238E27FC236}">
                <a16:creationId xmlns:a16="http://schemas.microsoft.com/office/drawing/2014/main" id="{47C6AA19-A438-419C-9980-10AC278ABA86}"/>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D4CCA1F8-83A9-4898-BE66-03CDE464BEBD}"/>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5DEC4A0D-7FBA-476E-8F36-60A2E76738B2}"/>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A9B6CB47-26AB-4B80-9778-4367E740707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EAEEB274-50C7-4BC3-A563-DB979DD49644}"/>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1.B</a:t>
            </a:r>
          </a:p>
        </p:txBody>
      </p:sp>
      <p:sp>
        <p:nvSpPr>
          <p:cNvPr id="14" name="answer-reason-2">
            <a:extLst>
              <a:ext uri="{FF2B5EF4-FFF2-40B4-BE49-F238E27FC236}">
                <a16:creationId xmlns:a16="http://schemas.microsoft.com/office/drawing/2014/main" id="{69BCE27E-FFE9-41CE-A35C-CA173EABC7ED}"/>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811663A2-D441-4205-9BB1-FA183621AA4E}"/>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1E01B344-9142-4959-B985-163D859644B9}"/>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9D6ED102-22AA-4A11-8619-C52B1803E26E}"/>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884C43A5-4368-48B8-989D-271557E43F00}"/>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Charge flow is conserved at steady state; resistors transfer electrical energy, not consume charge.</a:t>
            </a:r>
          </a:p>
        </p:txBody>
      </p:sp>
      <p:sp>
        <p:nvSpPr>
          <p:cNvPr id="19" name="answer-reason-3">
            <a:extLst>
              <a:ext uri="{FF2B5EF4-FFF2-40B4-BE49-F238E27FC236}">
                <a16:creationId xmlns:a16="http://schemas.microsoft.com/office/drawing/2014/main" id="{DCD39B04-7352-4634-9FAB-7646D3D08C01}"/>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389B1D4F-C99E-4906-9FDC-C714806DFF41}"/>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969BB876-AE4E-45DA-9505-D250FA70AC3C}"/>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F6E36257-3FC2-45FD-9019-D3A20700F996}"/>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EF1A50DF-DD59-49A0-8172-D103AB65B7D5}"/>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Units and a physical interpretation</a:t>
            </a:r>
          </a:p>
        </p:txBody>
      </p:sp>
      <p:sp>
        <p:nvSpPr>
          <p:cNvPr id="24" name="answer-reason-4">
            <a:extLst>
              <a:ext uri="{FF2B5EF4-FFF2-40B4-BE49-F238E27FC236}">
                <a16:creationId xmlns:a16="http://schemas.microsoft.com/office/drawing/2014/main" id="{1AE22E89-A2D8-4813-BBCC-4C99D223AA47}"/>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5DF60102-70D5-46F0-8290-272BBB058186}"/>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338406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9B2C7850-1EE8-4071-82C3-48BB167C16B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D9E2A54D-F9AF-4A38-8C43-510A9460F71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424CF0FF-89B8-425E-938C-7A8094188DA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E03E930-5367-4220-9F96-C95EC7E292E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7AEC9406-4789-45AB-A532-190CD9D103E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AF7DB739-E888-4418-B824-5E64790C7BD1}"/>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2B258298-09B0-4171-AB04-B84FCBC5FF86}"/>
              </a:ext>
            </a:extLst>
          </p:cNvPr>
          <p:cNvSpPr>
            <a:spLocks noGrp="1"/>
          </p:cNvSpPr>
          <p:nvPr/>
        </p:nvSpPr>
        <p:spPr>
          <a:xfrm>
            <a:off x="723900" y="2209800"/>
            <a:ext cx="495300" cy="495300"/>
          </a:xfrm>
          <a:prstGeom prst="ellipse">
            <a:avLst/>
          </a:prstGeom>
          <a:solidFill>
            <a:srgbClr val="8A6200"/>
          </a:solidFill>
          <a:ln w="0">
            <a:noFill/>
            <a:prstDash val="solid"/>
          </a:ln>
        </p:spPr>
      </p:sp>
      <p:sp>
        <p:nvSpPr>
          <p:cNvPr id="8" name="retrieval-number-text-1">
            <a:extLst>
              <a:ext uri="{FF2B5EF4-FFF2-40B4-BE49-F238E27FC236}">
                <a16:creationId xmlns:a16="http://schemas.microsoft.com/office/drawing/2014/main" id="{2596795D-ED57-4B47-B996-BA4531021389}"/>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B23BB102-AB7D-4B7A-B355-0D9BD3CD0945}"/>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charge of 6.0 C passes a point in 3.0 s. What is the current?</a:t>
            </a:r>
          </a:p>
        </p:txBody>
      </p:sp>
      <p:sp>
        <p:nvSpPr>
          <p:cNvPr id="10" name="retrieval-number-2">
            <a:extLst>
              <a:ext uri="{FF2B5EF4-FFF2-40B4-BE49-F238E27FC236}">
                <a16:creationId xmlns:a16="http://schemas.microsoft.com/office/drawing/2014/main" id="{482B32BD-8B52-4D52-ABE9-ED4BC4DADDEF}"/>
              </a:ext>
            </a:extLst>
          </p:cNvPr>
          <p:cNvSpPr>
            <a:spLocks noGrp="1"/>
          </p:cNvSpPr>
          <p:nvPr/>
        </p:nvSpPr>
        <p:spPr>
          <a:xfrm>
            <a:off x="723900" y="3276600"/>
            <a:ext cx="495300" cy="495300"/>
          </a:xfrm>
          <a:prstGeom prst="ellipse">
            <a:avLst/>
          </a:prstGeom>
          <a:solidFill>
            <a:srgbClr val="8A6200"/>
          </a:solidFill>
          <a:ln w="0">
            <a:noFill/>
            <a:prstDash val="solid"/>
          </a:ln>
        </p:spPr>
      </p:sp>
      <p:sp>
        <p:nvSpPr>
          <p:cNvPr id="11" name="retrieval-number-text-2">
            <a:extLst>
              <a:ext uri="{FF2B5EF4-FFF2-40B4-BE49-F238E27FC236}">
                <a16:creationId xmlns:a16="http://schemas.microsoft.com/office/drawing/2014/main" id="{78985615-029D-4FF0-9B47-A9F41238B7C5}"/>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7AFCCA54-DF3A-47FA-995D-77B893A763C3}"/>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Energy per unit charge has which name and which unit?</a:t>
            </a:r>
          </a:p>
        </p:txBody>
      </p:sp>
      <p:sp>
        <p:nvSpPr>
          <p:cNvPr id="13" name="retrieval-number-3">
            <a:extLst>
              <a:ext uri="{FF2B5EF4-FFF2-40B4-BE49-F238E27FC236}">
                <a16:creationId xmlns:a16="http://schemas.microsoft.com/office/drawing/2014/main" id="{AFCE6023-278A-4064-AC6C-A5DE6986868B}"/>
              </a:ext>
            </a:extLst>
          </p:cNvPr>
          <p:cNvSpPr>
            <a:spLocks noGrp="1"/>
          </p:cNvSpPr>
          <p:nvPr/>
        </p:nvSpPr>
        <p:spPr>
          <a:xfrm>
            <a:off x="723900" y="4343400"/>
            <a:ext cx="495300" cy="495300"/>
          </a:xfrm>
          <a:prstGeom prst="ellipse">
            <a:avLst/>
          </a:prstGeom>
          <a:solidFill>
            <a:srgbClr val="8A6200"/>
          </a:solidFill>
          <a:ln w="0">
            <a:noFill/>
            <a:prstDash val="solid"/>
          </a:ln>
        </p:spPr>
      </p:sp>
      <p:sp>
        <p:nvSpPr>
          <p:cNvPr id="14" name="retrieval-number-text-3">
            <a:extLst>
              <a:ext uri="{FF2B5EF4-FFF2-40B4-BE49-F238E27FC236}">
                <a16:creationId xmlns:a16="http://schemas.microsoft.com/office/drawing/2014/main" id="{F8CF995A-6FC0-4E3C-8274-78EE624D5585}"/>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2B9692F-5BB7-4F57-9C48-F9D6B027529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Two identical lamps are joined end to end across a battery. Is the current through them the same, or shared?</a:t>
            </a:r>
          </a:p>
        </p:txBody>
      </p:sp>
      <p:sp>
        <p:nvSpPr>
          <p:cNvPr id="16" name="retrieval-close">
            <a:extLst>
              <a:ext uri="{FF2B5EF4-FFF2-40B4-BE49-F238E27FC236}">
                <a16:creationId xmlns:a16="http://schemas.microsoft.com/office/drawing/2014/main" id="{8BBA5C81-0011-4A9F-A614-3809F8B2B04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Mini-whiteboard challenge: sketch or calculate one idea you expect to use today.</a:t>
            </a:r>
          </a:p>
        </p:txBody>
      </p:sp>
    </p:spTree>
    <p:extLst>
      <p:ext uri="{BB962C8B-B14F-4D97-AF65-F5344CB8AC3E}">
        <p14:creationId xmlns:p14="http://schemas.microsoft.com/office/powerpoint/2010/main" val="189766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D1B14215-441F-4297-8EC9-FD17D24BCFE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09ADE147-F3E1-4965-B5C4-58CD54B52B7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A5A0B0A0-E589-47F6-8CE6-301A6D488C4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FDB87F8-6A81-44BC-AD1F-E4524FE63D7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241ED5F4-B442-4957-9BB5-03D13A9D388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CA8C8132-C69A-4FD0-9EED-E359824F9485}"/>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01</a:t>
            </a:r>
          </a:p>
        </p:txBody>
      </p:sp>
      <p:sp>
        <p:nvSpPr>
          <p:cNvPr id="7" name="core-point-1">
            <a:extLst>
              <a:ext uri="{FF2B5EF4-FFF2-40B4-BE49-F238E27FC236}">
                <a16:creationId xmlns:a16="http://schemas.microsoft.com/office/drawing/2014/main" id="{F8BDA2F5-0D0E-468E-83C7-AE238AE4D6C1}"/>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Current is charge flow rate and voltage is energy transfer per charge.</a:t>
            </a:r>
          </a:p>
        </p:txBody>
      </p:sp>
      <p:sp>
        <p:nvSpPr>
          <p:cNvPr id="8" name="core-index-2">
            <a:extLst>
              <a:ext uri="{FF2B5EF4-FFF2-40B4-BE49-F238E27FC236}">
                <a16:creationId xmlns:a16="http://schemas.microsoft.com/office/drawing/2014/main" id="{6FC1F0A5-02AB-46DD-8B38-DACCFBC5A81C}"/>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02</a:t>
            </a:r>
          </a:p>
        </p:txBody>
      </p:sp>
      <p:sp>
        <p:nvSpPr>
          <p:cNvPr id="9" name="core-point-2">
            <a:extLst>
              <a:ext uri="{FF2B5EF4-FFF2-40B4-BE49-F238E27FC236}">
                <a16:creationId xmlns:a16="http://schemas.microsoft.com/office/drawing/2014/main" id="{E64A72D2-3661-428E-9DB3-796CA00ED193}"/>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Equivalent resistance depends on network topology.</a:t>
            </a:r>
          </a:p>
        </p:txBody>
      </p:sp>
      <p:sp>
        <p:nvSpPr>
          <p:cNvPr id="10" name="core-index-3">
            <a:extLst>
              <a:ext uri="{FF2B5EF4-FFF2-40B4-BE49-F238E27FC236}">
                <a16:creationId xmlns:a16="http://schemas.microsoft.com/office/drawing/2014/main" id="{0BA0FEEB-0A0C-48D5-8BC0-E4928591922E}"/>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03</a:t>
            </a:r>
          </a:p>
        </p:txBody>
      </p:sp>
      <p:sp>
        <p:nvSpPr>
          <p:cNvPr id="11" name="core-point-3">
            <a:extLst>
              <a:ext uri="{FF2B5EF4-FFF2-40B4-BE49-F238E27FC236}">
                <a16:creationId xmlns:a16="http://schemas.microsoft.com/office/drawing/2014/main" id="{D0F858DA-010E-4168-BF04-62166E218BE8}"/>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Kirchhoff’s rules express charge and energy conservation.</a:t>
            </a:r>
          </a:p>
        </p:txBody>
      </p:sp>
      <p:sp>
        <p:nvSpPr>
          <p:cNvPr id="12" name="core-index-4">
            <a:extLst>
              <a:ext uri="{FF2B5EF4-FFF2-40B4-BE49-F238E27FC236}">
                <a16:creationId xmlns:a16="http://schemas.microsoft.com/office/drawing/2014/main" id="{4944ED25-F6B3-4FCF-990C-2353FD607F4A}"/>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04</a:t>
            </a:r>
          </a:p>
        </p:txBody>
      </p:sp>
      <p:sp>
        <p:nvSpPr>
          <p:cNvPr id="23" name="core-index-5">
            <a:extLst>
              <a:ext uri="{FF2B5EF4-FFF2-40B4-BE49-F238E27FC236}">
                <a16:creationId xmlns:a16="http://schemas.microsoft.com/office/drawing/2014/main" id="{4944ED25-F6B3-4FCF-990C-2353FD607F4A}"/>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05</a:t>
            </a:r>
          </a:p>
        </p:txBody>
      </p:sp>
      <p:sp>
        <p:nvSpPr>
          <p:cNvPr id="13" name="core-point-4">
            <a:extLst>
              <a:ext uri="{FF2B5EF4-FFF2-40B4-BE49-F238E27FC236}">
                <a16:creationId xmlns:a16="http://schemas.microsoft.com/office/drawing/2014/main" id="{68268775-18B7-4719-A012-B47B22711CAE}"/>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Electrical power connects circuit behavior to energy transfer.</a:t>
            </a:r>
          </a:p>
        </p:txBody>
      </p:sp>
      <p:sp>
        <p:nvSpPr>
          <p:cNvPr id="24" name="core-point-5">
            <a:extLst>
              <a:ext uri="{FF2B5EF4-FFF2-40B4-BE49-F238E27FC236}">
                <a16:creationId xmlns:a16="http://schemas.microsoft.com/office/drawing/2014/main" id="{68268775-18B7-4719-A012-B47B22711CAE}"/>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 capacitor stores charge C = Q/ΔV and energy U = ½QΔV; capacitors add directly in parallel and by reciprocals in series.</a:t>
            </a:r>
          </a:p>
        </p:txBody>
      </p:sp>
      <p:sp>
        <p:nvSpPr>
          <p:cNvPr id="14" name="equation-panel">
            <a:extLst>
              <a:ext uri="{FF2B5EF4-FFF2-40B4-BE49-F238E27FC236}">
                <a16:creationId xmlns:a16="http://schemas.microsoft.com/office/drawing/2014/main" id="{A1C1F7AA-05D8-48A4-AA7A-BFBB662D82A7}"/>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DCE9A357-14E2-43BC-B67C-20B52ABAA639}"/>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6" name="equation-expression-1">
            <a:extLst>
              <a:ext uri="{FF2B5EF4-FFF2-40B4-BE49-F238E27FC236}">
                <a16:creationId xmlns:a16="http://schemas.microsoft.com/office/drawing/2014/main" id="{1CC28F0B-0704-4A0D-A819-A1F3A1A8521E}"/>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V = IR</a:t>
            </a:r>
          </a:p>
        </p:txBody>
      </p:sp>
      <p:sp>
        <p:nvSpPr>
          <p:cNvPr id="17" name="equation-units-1">
            <a:extLst>
              <a:ext uri="{FF2B5EF4-FFF2-40B4-BE49-F238E27FC236}">
                <a16:creationId xmlns:a16="http://schemas.microsoft.com/office/drawing/2014/main" id="{A52EAF09-1239-4E5A-B31C-5747152FC420}"/>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a:t>
            </a:r>
          </a:p>
        </p:txBody>
      </p:sp>
      <p:sp>
        <p:nvSpPr>
          <p:cNvPr id="18" name="equation-expression-2">
            <a:extLst>
              <a:ext uri="{FF2B5EF4-FFF2-40B4-BE49-F238E27FC236}">
                <a16:creationId xmlns:a16="http://schemas.microsoft.com/office/drawing/2014/main" id="{252BA6ED-041A-41B5-A474-021C6A57066B}"/>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P = IV</a:t>
            </a:r>
          </a:p>
        </p:txBody>
      </p:sp>
      <p:sp>
        <p:nvSpPr>
          <p:cNvPr id="19" name="equation-units-2">
            <a:extLst>
              <a:ext uri="{FF2B5EF4-FFF2-40B4-BE49-F238E27FC236}">
                <a16:creationId xmlns:a16="http://schemas.microsoft.com/office/drawing/2014/main" id="{33A18F3C-ED5A-4C56-9DEE-3709899E0636}"/>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W</a:t>
            </a:r>
          </a:p>
        </p:txBody>
      </p:sp>
      <p:sp>
        <p:nvSpPr>
          <p:cNvPr id="20" name="vocabulary-label">
            <a:extLst>
              <a:ext uri="{FF2B5EF4-FFF2-40B4-BE49-F238E27FC236}">
                <a16:creationId xmlns:a16="http://schemas.microsoft.com/office/drawing/2014/main" id="{CD077ADC-D830-4EBB-A561-4FF8EF5F6DF9}"/>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SAY IT PRECISELY</a:t>
            </a:r>
          </a:p>
        </p:txBody>
      </p:sp>
      <p:sp>
        <p:nvSpPr>
          <p:cNvPr id="21" name="vocabulary">
            <a:extLst>
              <a:ext uri="{FF2B5EF4-FFF2-40B4-BE49-F238E27FC236}">
                <a16:creationId xmlns:a16="http://schemas.microsoft.com/office/drawing/2014/main" id="{C9CEE8A6-AE3B-4015-A9F0-5097C97A3BA2}"/>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current · potential difference · resistance · series · parallel · Kirchhoff</a:t>
            </a:r>
          </a:p>
        </p:txBody>
      </p:sp>
    </p:spTree>
    <p:extLst>
      <p:ext uri="{BB962C8B-B14F-4D97-AF65-F5344CB8AC3E}">
        <p14:creationId xmlns:p14="http://schemas.microsoft.com/office/powerpoint/2010/main" val="812274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1746C-A0AA-426D-7B8E-AD538EBA86D7}"/>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EC8E69E5-F4BC-206F-EA4A-99102D37245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68ABF251-5F16-D132-BCD0-FFCFF06F55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0FFE5D05-9B3E-11A9-B79A-820A34A5143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2331DFE-EB5D-CA83-6E83-46A925A3631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FBD6CF12-92AE-C8E7-BCEF-BEDEEAF99F4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62B73758-3A5E-292A-5647-9FF96BAB4EE6}"/>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B00349F8-71C1-BA73-47CF-E7AD9D21584B}"/>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circuit is a closed loop that gives charge a complete path to travel, while the source raises the energy of every charge and the components spend it — the charge returns, the energy does not.</a:t>
            </a:r>
          </a:p>
        </p:txBody>
      </p:sp>
      <p:cxnSp>
        <p:nvCxnSpPr>
          <p:cNvPr id="25" name="Straight Connector 24">
            <a:extLst>
              <a:ext uri="{FF2B5EF4-FFF2-40B4-BE49-F238E27FC236}">
                <a16:creationId xmlns:a16="http://schemas.microsoft.com/office/drawing/2014/main" id="{8EF38B6F-4C65-CF7D-4981-48C452C2762F}"/>
              </a:ext>
            </a:extLst>
          </p:cNvPr>
          <p:cNvCxnSpPr/>
          <p:nvPr/>
        </p:nvCxnSpPr>
        <p:spPr>
          <a:xfrm>
            <a:off x="1778000" y="4240859"/>
            <a:ext cx="7112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444696-E86B-A32D-5909-495B014E400B}"/>
              </a:ext>
            </a:extLst>
          </p:cNvPr>
          <p:cNvCxnSpPr/>
          <p:nvPr/>
        </p:nvCxnSpPr>
        <p:spPr>
          <a:xfrm>
            <a:off x="1778000" y="4240859"/>
            <a:ext cx="0" cy="1458149"/>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5478EEA-4BDC-453C-B31D-6EA96CD11426}"/>
              </a:ext>
            </a:extLst>
          </p:cNvPr>
          <p:cNvCxnSpPr/>
          <p:nvPr/>
        </p:nvCxnSpPr>
        <p:spPr>
          <a:xfrm>
            <a:off x="8890000" y="4240859"/>
            <a:ext cx="0" cy="1458149"/>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7E2F284-741A-6A77-A54D-9D64BE81F665}"/>
              </a:ext>
            </a:extLst>
          </p:cNvPr>
          <p:cNvCxnSpPr/>
          <p:nvPr/>
        </p:nvCxnSpPr>
        <p:spPr>
          <a:xfrm>
            <a:off x="1778000" y="5699008"/>
            <a:ext cx="7112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4A4C5816-68D6-1CC6-0FB9-919F2F17CB73}"/>
              </a:ext>
            </a:extLst>
          </p:cNvPr>
          <p:cNvSpPr/>
          <p:nvPr/>
        </p:nvSpPr>
        <p:spPr>
          <a:xfrm>
            <a:off x="1422400" y="4707467"/>
            <a:ext cx="711200" cy="5249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12 V</a:t>
            </a:r>
          </a:p>
        </p:txBody>
      </p:sp>
      <p:sp>
        <p:nvSpPr>
          <p:cNvPr id="30" name="Rectangle 29">
            <a:extLst>
              <a:ext uri="{FF2B5EF4-FFF2-40B4-BE49-F238E27FC236}">
                <a16:creationId xmlns:a16="http://schemas.microsoft.com/office/drawing/2014/main" id="{5DAED0EF-8867-011C-6F1E-F7E3B4BA4697}"/>
              </a:ext>
            </a:extLst>
          </p:cNvPr>
          <p:cNvSpPr/>
          <p:nvPr/>
        </p:nvSpPr>
        <p:spPr>
          <a:xfrm>
            <a:off x="3556000" y="3978392"/>
            <a:ext cx="1143000" cy="52493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l-GR" sz="1600">
                <a:solidFill>
                  <a:srgbClr val="102E29"/>
                </a:solidFill>
              </a:rPr>
              <a:t>4 Ω</a:t>
            </a:r>
            <a:endParaRPr lang="en-US" sz="1600">
              <a:solidFill>
                <a:srgbClr val="102E29"/>
              </a:solidFill>
            </a:endParaRPr>
          </a:p>
        </p:txBody>
      </p:sp>
      <p:sp>
        <p:nvSpPr>
          <p:cNvPr id="31" name="Rectangle 30">
            <a:extLst>
              <a:ext uri="{FF2B5EF4-FFF2-40B4-BE49-F238E27FC236}">
                <a16:creationId xmlns:a16="http://schemas.microsoft.com/office/drawing/2014/main" id="{57A5D12D-1236-1F74-EBF8-C1B12E9500C4}"/>
              </a:ext>
            </a:extLst>
          </p:cNvPr>
          <p:cNvSpPr/>
          <p:nvPr/>
        </p:nvSpPr>
        <p:spPr>
          <a:xfrm>
            <a:off x="6350000" y="3978392"/>
            <a:ext cx="1143000" cy="52493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l-GR" sz="1600">
                <a:solidFill>
                  <a:srgbClr val="102E29"/>
                </a:solidFill>
              </a:rPr>
              <a:t>8 Ω</a:t>
            </a:r>
            <a:endParaRPr lang="en-US" sz="1600">
              <a:solidFill>
                <a:srgbClr val="102E29"/>
              </a:solidFill>
            </a:endParaRPr>
          </a:p>
        </p:txBody>
      </p:sp>
      <p:cxnSp>
        <p:nvCxnSpPr>
          <p:cNvPr id="32" name="Straight Connector 31">
            <a:extLst>
              <a:ext uri="{FF2B5EF4-FFF2-40B4-BE49-F238E27FC236}">
                <a16:creationId xmlns:a16="http://schemas.microsoft.com/office/drawing/2014/main" id="{A5514546-D5B8-5313-FFFE-1781EF53ED52}"/>
              </a:ext>
            </a:extLst>
          </p:cNvPr>
          <p:cNvCxnSpPr/>
          <p:nvPr/>
        </p:nvCxnSpPr>
        <p:spPr>
          <a:xfrm flipH="1">
            <a:off x="5029200" y="5699008"/>
            <a:ext cx="9398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CA43FF3B-1A69-8824-2CAE-26E2CB226FCB}"/>
              </a:ext>
            </a:extLst>
          </p:cNvPr>
          <p:cNvSpPr txBox="1"/>
          <p:nvPr/>
        </p:nvSpPr>
        <p:spPr>
          <a:xfrm>
            <a:off x="4826000" y="5728171"/>
            <a:ext cx="2286000" cy="276999"/>
          </a:xfrm>
          <a:prstGeom prst="rect">
            <a:avLst/>
          </a:prstGeom>
          <a:noFill/>
        </p:spPr>
        <p:txBody>
          <a:bodyPr vert="horz" wrap="square" lIns="0" tIns="0" bIns="0" rtlCol="0">
            <a:noAutofit/>
          </a:bodyPr>
          <a:lstStyle/>
          <a:p>
            <a:pPr algn="ctr"/>
            <a:r>
              <a:rPr lang="en-US" sz="1600">
                <a:solidFill>
                  <a:srgbClr val="EF5C3E"/>
                </a:solidFill>
              </a:rPr>
              <a:t>I = 1.0 A everywhere</a:t>
            </a:r>
          </a:p>
        </p:txBody>
      </p:sp>
      <p:sp>
        <p:nvSpPr>
          <p:cNvPr id="34" name="TextBox 33">
            <a:extLst>
              <a:ext uri="{FF2B5EF4-FFF2-40B4-BE49-F238E27FC236}">
                <a16:creationId xmlns:a16="http://schemas.microsoft.com/office/drawing/2014/main" id="{272A0E9A-E630-0D7B-7E0B-F6E0E4342ADA}"/>
              </a:ext>
            </a:extLst>
          </p:cNvPr>
          <p:cNvSpPr txBox="1"/>
          <p:nvPr/>
        </p:nvSpPr>
        <p:spPr>
          <a:xfrm>
            <a:off x="9398000" y="4182533"/>
            <a:ext cx="2032000" cy="276999"/>
          </a:xfrm>
          <a:prstGeom prst="rect">
            <a:avLst/>
          </a:prstGeom>
          <a:noFill/>
        </p:spPr>
        <p:txBody>
          <a:bodyPr vert="horz" wrap="square" lIns="0" tIns="0" bIns="0" rtlCol="0">
            <a:noAutofit/>
          </a:bodyPr>
          <a:lstStyle/>
          <a:p>
            <a:r>
              <a:rPr lang="en-US" sz="1600" b="1">
                <a:solidFill>
                  <a:srgbClr val="102E29"/>
                </a:solidFill>
              </a:rPr>
              <a:t>In series:</a:t>
            </a:r>
          </a:p>
        </p:txBody>
      </p:sp>
      <p:sp>
        <p:nvSpPr>
          <p:cNvPr id="35" name="TextBox 34">
            <a:extLst>
              <a:ext uri="{FF2B5EF4-FFF2-40B4-BE49-F238E27FC236}">
                <a16:creationId xmlns:a16="http://schemas.microsoft.com/office/drawing/2014/main" id="{B59593C9-9B71-D29D-A98B-A3A40F151D8B}"/>
              </a:ext>
            </a:extLst>
          </p:cNvPr>
          <p:cNvSpPr txBox="1"/>
          <p:nvPr/>
        </p:nvSpPr>
        <p:spPr>
          <a:xfrm>
            <a:off x="9398000" y="4590815"/>
            <a:ext cx="2032000" cy="276999"/>
          </a:xfrm>
          <a:prstGeom prst="rect">
            <a:avLst/>
          </a:prstGeom>
          <a:noFill/>
        </p:spPr>
        <p:txBody>
          <a:bodyPr vert="horz" wrap="square" lIns="0" tIns="0" bIns="0" rtlCol="0">
            <a:noAutofit/>
          </a:bodyPr>
          <a:lstStyle/>
          <a:p>
            <a:r>
              <a:rPr lang="en-US" sz="1600">
                <a:solidFill>
                  <a:srgbClr val="102E29"/>
                </a:solidFill>
              </a:rPr>
              <a:t>one current, shared out voltage.</a:t>
            </a:r>
          </a:p>
        </p:txBody>
      </p:sp>
      <p:sp>
        <p:nvSpPr>
          <p:cNvPr id="36" name="TextBox 35">
            <a:extLst>
              <a:ext uri="{FF2B5EF4-FFF2-40B4-BE49-F238E27FC236}">
                <a16:creationId xmlns:a16="http://schemas.microsoft.com/office/drawing/2014/main" id="{9D0233FE-96AA-0F05-E260-817AD8B251EA}"/>
              </a:ext>
            </a:extLst>
          </p:cNvPr>
          <p:cNvSpPr txBox="1"/>
          <p:nvPr/>
        </p:nvSpPr>
        <p:spPr>
          <a:xfrm>
            <a:off x="9398000" y="5378215"/>
            <a:ext cx="2032000" cy="276999"/>
          </a:xfrm>
          <a:prstGeom prst="rect">
            <a:avLst/>
          </a:prstGeom>
          <a:noFill/>
        </p:spPr>
        <p:txBody>
          <a:bodyPr vert="horz" wrap="square" lIns="0" tIns="0" bIns="0" rtlCol="0">
            <a:noAutofit/>
          </a:bodyPr>
          <a:lstStyle/>
          <a:p>
            <a:r>
              <a:rPr lang="en-US" sz="1600">
                <a:solidFill>
                  <a:srgbClr val="6B7F79"/>
                </a:solidFill>
              </a:rPr>
              <a:t>4 V across 4 Ω, 8 V across 8 Ω.</a:t>
            </a:r>
          </a:p>
        </p:txBody>
      </p:sp>
      <p:sp>
        <p:nvSpPr>
          <p:cNvPr id="37" name="diagram-caption">
            <a:extLst>
              <a:ext uri="{FF2B5EF4-FFF2-40B4-BE49-F238E27FC236}">
                <a16:creationId xmlns:a16="http://schemas.microsoft.com/office/drawing/2014/main" id="{EBFB85B5-A94F-C6E1-1130-C3488D727906}"/>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same current passes through both resistors; it is the potential that drops.</a:t>
            </a:r>
          </a:p>
        </p:txBody>
      </p:sp>
    </p:spTree>
    <p:extLst>
      <p:ext uri="{BB962C8B-B14F-4D97-AF65-F5344CB8AC3E}">
        <p14:creationId xmlns:p14="http://schemas.microsoft.com/office/powerpoint/2010/main" val="2175568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2A69C0A3-87FD-476D-A73C-2867055DEA8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8E09D1E1-1790-4E79-B361-152017BCC3E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136F44DF-0A58-4CB2-AD15-57276CC0ED9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1E98256-FEDE-47C8-8162-55ACA3C8565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01B0D924-60E2-4DEE-BAC6-43945394029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An ohmic resistor has constant V/I</a:t>
            </a:r>
          </a:p>
        </p:txBody>
      </p:sp>
      <p:sp>
        <p:nvSpPr>
          <p:cNvPr id="6" name="graph-mode">
            <a:extLst>
              <a:ext uri="{FF2B5EF4-FFF2-40B4-BE49-F238E27FC236}">
                <a16:creationId xmlns:a16="http://schemas.microsoft.com/office/drawing/2014/main" id="{FB181A0A-2632-4196-A950-662A082419F5}"/>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INTERACTIVE GRAPH · PREDICT → EDIT → EXPLAIN</a:t>
            </a:r>
          </a:p>
        </p:txBody>
      </p:sp>
      <p:sp>
        <p:nvSpPr>
          <p:cNvPr id="7" name="graph-prompt">
            <a:extLst>
              <a:ext uri="{FF2B5EF4-FFF2-40B4-BE49-F238E27FC236}">
                <a16:creationId xmlns:a16="http://schemas.microsoft.com/office/drawing/2014/main" id="{ABFBA509-AEF4-47F8-BF73-FB3FE3536C29}"/>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C6E38478-4FA2-4A43-A561-4D72D7ADB0E2}"/>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(0.2, 2), …, (0.6, 6), (0.8, 8).</a:t>
            </a:r>
          </a:p>
        </p:txBody>
      </p:sp>
      <p:sp>
        <p:nvSpPr>
          <p:cNvPr id="9" name="graph-scale">
            <a:extLst>
              <a:ext uri="{FF2B5EF4-FFF2-40B4-BE49-F238E27FC236}">
                <a16:creationId xmlns:a16="http://schemas.microsoft.com/office/drawing/2014/main" id="{75EFC564-3C72-4015-B114-8352A1BFABDB}"/>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source 0–8 V; chart 0–8 V. Axes: source Current / A; Potential difference / V. Chart: Current / mA; Potential difference / V.</a:t>
            </a:r>
          </a:p>
        </p:txBody>
      </p:sp>
      <p:sp>
        <p:nvSpPr>
          <p:cNvPr id="10" name="chart-frame">
            <a:extLst>
              <a:ext uri="{FF2B5EF4-FFF2-40B4-BE49-F238E27FC236}">
                <a16:creationId xmlns:a16="http://schemas.microsoft.com/office/drawing/2014/main" id="{505C76BE-5C0C-471C-A23A-E9901E5DD3F0}"/>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2936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8510B8B-BA6D-42BA-9C32-E34303CFE7C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C71AD1D1-2319-4DFF-B617-23F85CF4C05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63741CC5-3563-40BD-8DAD-C7EEDF7502D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99D473B-F6A1-4C7C-BB0F-309CD74A183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4D636D63-AF81-4655-A61C-9FA212A4E3C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BE76648E-7A23-4BC1-8818-89B3BD2A829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FULLY WORKED PROBLEM · SHOW THE METHOD</a:t>
            </a:r>
          </a:p>
        </p:txBody>
      </p:sp>
      <p:sp>
        <p:nvSpPr>
          <p:cNvPr id="7" name="problem-frame">
            <a:extLst>
              <a:ext uri="{FF2B5EF4-FFF2-40B4-BE49-F238E27FC236}">
                <a16:creationId xmlns:a16="http://schemas.microsoft.com/office/drawing/2014/main" id="{3274675A-6E6F-4298-B109-CED73690CB34}"/>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09A99420-0CEF-49DE-8D42-569F1BE2889B}"/>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12 V battery is connected to 4 Ω and 8 Ω resistors in series. Find current and power delivered.</a:t>
            </a:r>
          </a:p>
        </p:txBody>
      </p:sp>
      <p:sp>
        <p:nvSpPr>
          <p:cNvPr id="9" name="step-label-1">
            <a:extLst>
              <a:ext uri="{FF2B5EF4-FFF2-40B4-BE49-F238E27FC236}">
                <a16:creationId xmlns:a16="http://schemas.microsoft.com/office/drawing/2014/main" id="{4FB2B735-987D-4767-8B0B-27A31B65E57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1A709F22-FEE2-4857-B964-267DBFA6F775}"/>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D35FCE0F-6C57-468E-859E-C05C819A456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Req = 4 + 8 = 12 Ω.</a:t>
            </a:r>
          </a:p>
        </p:txBody>
      </p:sp>
      <p:sp>
        <p:nvSpPr>
          <p:cNvPr id="12" name="step-label-2">
            <a:extLst>
              <a:ext uri="{FF2B5EF4-FFF2-40B4-BE49-F238E27FC236}">
                <a16:creationId xmlns:a16="http://schemas.microsoft.com/office/drawing/2014/main" id="{7FF610E2-1B46-4920-91E1-DE1CA0C5A13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0B0D026D-78CA-4C5F-9C77-D557A89A75A9}"/>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09DC6D82-912A-4892-823C-F8A42B6F0C80}"/>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 = V/Req = 12/12 = 1.0 A.</a:t>
            </a:r>
          </a:p>
        </p:txBody>
      </p:sp>
      <p:sp>
        <p:nvSpPr>
          <p:cNvPr id="15" name="step-label-3">
            <a:extLst>
              <a:ext uri="{FF2B5EF4-FFF2-40B4-BE49-F238E27FC236}">
                <a16:creationId xmlns:a16="http://schemas.microsoft.com/office/drawing/2014/main" id="{DA247C21-FFE9-49A2-8D12-F0F00E59E1EB}"/>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E3C7E926-7009-48A3-94CC-07E993EBFEC9}"/>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51575373-C6E0-4BDA-8F01-58F4AF4E9ED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 = IV.</a:t>
            </a:r>
          </a:p>
        </p:txBody>
      </p:sp>
      <p:sp>
        <p:nvSpPr>
          <p:cNvPr id="18" name="answer-frame">
            <a:extLst>
              <a:ext uri="{FF2B5EF4-FFF2-40B4-BE49-F238E27FC236}">
                <a16:creationId xmlns:a16="http://schemas.microsoft.com/office/drawing/2014/main" id="{DBEDC894-15DD-4350-8509-05D74A1BA7E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604CBE64-1D36-4B2B-A216-9E98D1FC6CC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I = 1.0 A; P = 12 W.</a:t>
            </a:r>
          </a:p>
        </p:txBody>
      </p:sp>
    </p:spTree>
    <p:extLst>
      <p:ext uri="{BB962C8B-B14F-4D97-AF65-F5344CB8AC3E}">
        <p14:creationId xmlns:p14="http://schemas.microsoft.com/office/powerpoint/2010/main" val="2042284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346FFAB-F2B2-4F3A-B889-7CB046F2D85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11 · AP PHYSICS 2: ALGEBRA-BASED</a:t>
            </a:r>
          </a:p>
        </p:txBody>
      </p:sp>
      <p:sp>
        <p:nvSpPr>
          <p:cNvPr id="2" name="page-number">
            <a:extLst>
              <a:ext uri="{FF2B5EF4-FFF2-40B4-BE49-F238E27FC236}">
                <a16:creationId xmlns:a16="http://schemas.microsoft.com/office/drawing/2014/main" id="{6D134D8D-2C45-4A76-8A92-EE759756518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E1F4113-E0E0-48AD-AC4E-70B22962030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34A1CA4-4F65-4E79-8D3F-C264789D2B1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AP2-U11 · 15–18%</a:t>
            </a:r>
          </a:p>
        </p:txBody>
      </p:sp>
      <p:sp>
        <p:nvSpPr>
          <p:cNvPr id="5" name="slide-title">
            <a:extLst>
              <a:ext uri="{FF2B5EF4-FFF2-40B4-BE49-F238E27FC236}">
                <a16:creationId xmlns:a16="http://schemas.microsoft.com/office/drawing/2014/main" id="{E50CC122-B440-4125-8823-860FD66C60F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E2CC4ED8-8AD6-49B4-8B04-EFE475037D9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GUIDED WORKED PROBLEM · TRY EACH STEP BEFORE READING ON</a:t>
            </a:r>
          </a:p>
        </p:txBody>
      </p:sp>
      <p:sp>
        <p:nvSpPr>
          <p:cNvPr id="7" name="problem-frame">
            <a:extLst>
              <a:ext uri="{FF2B5EF4-FFF2-40B4-BE49-F238E27FC236}">
                <a16:creationId xmlns:a16="http://schemas.microsoft.com/office/drawing/2014/main" id="{A2DB9C25-561C-48AA-89FA-0A25EC53C0F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68B364FF-7180-4091-B0B7-0B48E17EE16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6 Ω resistor and 3 Ω resistor are in parallel across 12 V. Find equivalent resistance and total current.</a:t>
            </a:r>
          </a:p>
        </p:txBody>
      </p:sp>
      <p:sp>
        <p:nvSpPr>
          <p:cNvPr id="9" name="step-label-1">
            <a:extLst>
              <a:ext uri="{FF2B5EF4-FFF2-40B4-BE49-F238E27FC236}">
                <a16:creationId xmlns:a16="http://schemas.microsoft.com/office/drawing/2014/main" id="{BD2650D3-81F3-4A16-BBCB-1F433164F45B}"/>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934805F5-CC03-42A3-A2E3-A75BDA9C31A1}"/>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B7EA5CC0-A983-4C07-9676-C4742F9FC064}"/>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1/Req = 1/6 + 1/3 = 1/2</a:t>
            </a:r>
          </a:p>
        </p:txBody>
      </p:sp>
      <p:sp>
        <p:nvSpPr>
          <p:cNvPr id="12" name="step-label-2">
            <a:extLst>
              <a:ext uri="{FF2B5EF4-FFF2-40B4-BE49-F238E27FC236}">
                <a16:creationId xmlns:a16="http://schemas.microsoft.com/office/drawing/2014/main" id="{CCB450FD-0F6D-4DA5-BF24-08CBAB50B4CF}"/>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B5A6C640-6BAC-4F3E-9EDE-A2D30801E9CD}"/>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3285C758-DA75-4730-94E6-8979AA47D75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Req = 2 Ω</a:t>
            </a:r>
          </a:p>
        </p:txBody>
      </p:sp>
      <p:sp>
        <p:nvSpPr>
          <p:cNvPr id="15" name="step-label-3">
            <a:extLst>
              <a:ext uri="{FF2B5EF4-FFF2-40B4-BE49-F238E27FC236}">
                <a16:creationId xmlns:a16="http://schemas.microsoft.com/office/drawing/2014/main" id="{066D2DE9-7310-4CE2-8E6D-A6237C2EB70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D3D96781-CE81-48AC-ABA3-A3FCDCD6E3F2}"/>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66D17CEF-41E9-4F7F-AC82-E97C102CA291}"/>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343DC5C4-25A1-4354-940E-88BC3C0048B3}"/>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848EFAE7-1A26-4A1A-B0B1-9F7C59E315A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Itotal = 6.0 A.</a:t>
            </a:r>
          </a:p>
        </p:txBody>
      </p:sp>
    </p:spTree>
    <p:extLst>
      <p:ext uri="{BB962C8B-B14F-4D97-AF65-F5344CB8AC3E}">
        <p14:creationId xmlns:p14="http://schemas.microsoft.com/office/powerpoint/2010/main" val="1193850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D313966-613E-4B57-8FBA-CCF8EF696BB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11 · AP PHYSICS 2: ALGEBRA-BASED</a:t>
            </a:r>
          </a:p>
        </p:txBody>
      </p:sp>
      <p:sp>
        <p:nvSpPr>
          <p:cNvPr id="2" name="page-number">
            <a:extLst>
              <a:ext uri="{FF2B5EF4-FFF2-40B4-BE49-F238E27FC236}">
                <a16:creationId xmlns:a16="http://schemas.microsoft.com/office/drawing/2014/main" id="{11B83774-9C83-4FCB-B1FA-AA49F994B96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904BD2BC-44C0-4170-8615-684F523796F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456151D3-2DFB-4111-AEDC-1F4364B8207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AP2-U11 · 15–18%</a:t>
            </a:r>
          </a:p>
        </p:txBody>
      </p:sp>
      <p:sp>
        <p:nvSpPr>
          <p:cNvPr id="5" name="slide-title">
            <a:extLst>
              <a:ext uri="{FF2B5EF4-FFF2-40B4-BE49-F238E27FC236}">
                <a16:creationId xmlns:a16="http://schemas.microsoft.com/office/drawing/2014/main" id="{6C7D5EAA-4581-4048-8F1B-C4118843CF81}"/>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ACAF61A1-D754-4981-8006-5A48D8F9E619}"/>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AP SCIENCE-PRACTICE ACTIVITY</a:t>
            </a:r>
          </a:p>
        </p:txBody>
      </p:sp>
      <p:sp>
        <p:nvSpPr>
          <p:cNvPr id="7" name="materials-label">
            <a:extLst>
              <a:ext uri="{FF2B5EF4-FFF2-40B4-BE49-F238E27FC236}">
                <a16:creationId xmlns:a16="http://schemas.microsoft.com/office/drawing/2014/main" id="{E780996B-981B-405C-8C19-E5FEC85AC122}"/>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0A664347-1D5A-42AE-B953-37307F326AFE}"/>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C82A6259-9DFF-4818-9006-27E13F3081E4}"/>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D1D35661-1872-4DD1-9A33-D235AC09C44D}"/>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A808EB1F-E639-4999-8488-49A90E698DD2}"/>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Nodes are connection points; branches connect two nodes.</a:t>
            </a:r>
          </a:p>
        </p:txBody>
      </p:sp>
      <p:sp>
        <p:nvSpPr>
          <p:cNvPr id="12" name="activity-step-2">
            <a:extLst>
              <a:ext uri="{FF2B5EF4-FFF2-40B4-BE49-F238E27FC236}">
                <a16:creationId xmlns:a16="http://schemas.microsoft.com/office/drawing/2014/main" id="{CA768468-8D6F-44DE-A033-296C5FF485D8}"/>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542873F7-0FEA-420E-A630-44948F24CE07}"/>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85FDFA5D-35B3-4ACD-B082-CF6A8C8C24C7}"/>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Redraw three messy circuits as clean topology maps.</a:t>
            </a:r>
          </a:p>
        </p:txBody>
      </p:sp>
      <p:sp>
        <p:nvSpPr>
          <p:cNvPr id="15" name="activity-step-3">
            <a:extLst>
              <a:ext uri="{FF2B5EF4-FFF2-40B4-BE49-F238E27FC236}">
                <a16:creationId xmlns:a16="http://schemas.microsoft.com/office/drawing/2014/main" id="{2A64C69F-E168-44A6-A60A-D5A583E09C57}"/>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B7B9802B-4407-427F-BB55-58BA6409B585}"/>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F5DDC623-DD71-444C-8D67-62B6E231EDC7}"/>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Rank equivalent resistance before calculating.</a:t>
            </a:r>
          </a:p>
        </p:txBody>
      </p:sp>
      <p:sp>
        <p:nvSpPr>
          <p:cNvPr id="18" name="rule-70-518">
            <a:extLst>
              <a:ext uri="{FF2B5EF4-FFF2-40B4-BE49-F238E27FC236}">
                <a16:creationId xmlns:a16="http://schemas.microsoft.com/office/drawing/2014/main" id="{94B8EA67-34C3-41BD-B842-CCB03DAD3331}"/>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FCA60283-1407-4806-BB23-7CE9F2581D67}"/>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Redrawings preserve nodes and branches even when component positions change.</a:t>
            </a:r>
          </a:p>
        </p:txBody>
      </p:sp>
    </p:spTree>
    <p:extLst>
      <p:ext uri="{BB962C8B-B14F-4D97-AF65-F5344CB8AC3E}">
        <p14:creationId xmlns:p14="http://schemas.microsoft.com/office/powerpoint/2010/main" val="229694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FD966459-3DD6-4B67-B3DA-2F7DCFAD77C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AP2 · UNIT 11 · AP PHYSICS 2: ALGEBRA-BASED</a:t>
            </a:r>
          </a:p>
        </p:txBody>
      </p:sp>
      <p:sp>
        <p:nvSpPr>
          <p:cNvPr id="2" name="page-number">
            <a:extLst>
              <a:ext uri="{FF2B5EF4-FFF2-40B4-BE49-F238E27FC236}">
                <a16:creationId xmlns:a16="http://schemas.microsoft.com/office/drawing/2014/main" id="{587E90C4-4752-4C81-9B25-9B4D1D5220D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E5073508-20CB-4A6E-B7E9-B05678C88618}"/>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B3A31893-B989-48D1-9485-8B51A38130F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AP2-U11 · 15–18%</a:t>
            </a:r>
          </a:p>
        </p:txBody>
      </p:sp>
      <p:sp>
        <p:nvSpPr>
          <p:cNvPr id="5" name="misconception-label">
            <a:extLst>
              <a:ext uri="{FF2B5EF4-FFF2-40B4-BE49-F238E27FC236}">
                <a16:creationId xmlns:a16="http://schemas.microsoft.com/office/drawing/2014/main" id="{0074697D-9B83-4B95-B7AA-621ED78AE4F9}"/>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680AA11D-476E-456C-8E20-2861AE113A1A}"/>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“Current gets used up as it passes through a resistor.”</a:t>
            </a:r>
          </a:p>
        </p:txBody>
      </p:sp>
      <p:sp>
        <p:nvSpPr>
          <p:cNvPr id="7" name="correction-frame">
            <a:extLst>
              <a:ext uri="{FF2B5EF4-FFF2-40B4-BE49-F238E27FC236}">
                <a16:creationId xmlns:a16="http://schemas.microsoft.com/office/drawing/2014/main" id="{FB8CFF71-C660-4C5A-9242-4CBA1D6B6F74}"/>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F368090F-EA6C-4CAC-9853-13079C763BFA}"/>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Charge flow is conserved at steady state; resistors transfer electrical energy, not consume charge.</a:t>
            </a:r>
          </a:p>
        </p:txBody>
      </p:sp>
      <p:sp>
        <p:nvSpPr>
          <p:cNvPr id="9" name="humor-line">
            <a:extLst>
              <a:ext uri="{FF2B5EF4-FFF2-40B4-BE49-F238E27FC236}">
                <a16:creationId xmlns:a16="http://schemas.microsoft.com/office/drawing/2014/main" id="{40C02610-4C79-4B39-AC89-45A0F6E9C5DB}"/>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Charge keeps count while energy changes address.</a:t>
            </a:r>
          </a:p>
        </p:txBody>
      </p:sp>
      <p:sp>
        <p:nvSpPr>
          <p:cNvPr id="10" name="misconception-check">
            <a:extLst>
              <a:ext uri="{FF2B5EF4-FFF2-40B4-BE49-F238E27FC236}">
                <a16:creationId xmlns:a16="http://schemas.microsoft.com/office/drawing/2014/main" id="{F01C6438-C52E-4AD2-9CB8-03261A82E324}"/>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quantity decreases across a resistor: current or electric potential?</a:t>
            </a:r>
          </a:p>
        </p:txBody>
      </p:sp>
    </p:spTree>
    <p:extLst>
      <p:ext uri="{BB962C8B-B14F-4D97-AF65-F5344CB8AC3E}">
        <p14:creationId xmlns:p14="http://schemas.microsoft.com/office/powerpoint/2010/main" val="473461165"/>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5653</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2026-08-14T20:14:39Z</dcterms:created>
  <dcterms:modified xsi:type="dcterms:W3CDTF">2026-08-15T16:01:19Z</dcterms:modified>
</cp:coreProperties>
</file>